
<file path=[Content_Types].xml><?xml version="1.0" encoding="utf-8"?>
<Types xmlns="http://schemas.openxmlformats.org/package/2006/content-types">
  <Default Extension="bin" ContentType="application/vnd.openxmlformats-officedocument.oleObject"/>
  <Default Extension="gif" ContentType="image/gif"/>
  <Default Extension="jfif" ContentType="image/jpeg"/>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3" r:id="rId1"/>
    <p:sldMasterId id="2147483868" r:id="rId2"/>
    <p:sldMasterId id="2147483890" r:id="rId3"/>
  </p:sldMasterIdLst>
  <p:notesMasterIdLst>
    <p:notesMasterId r:id="rId170"/>
  </p:notesMasterIdLst>
  <p:handoutMasterIdLst>
    <p:handoutMasterId r:id="rId171"/>
  </p:handoutMasterIdLst>
  <p:sldIdLst>
    <p:sldId id="678" r:id="rId4"/>
    <p:sldId id="1110" r:id="rId5"/>
    <p:sldId id="863" r:id="rId6"/>
    <p:sldId id="638" r:id="rId7"/>
    <p:sldId id="1004" r:id="rId8"/>
    <p:sldId id="962" r:id="rId9"/>
    <p:sldId id="640" r:id="rId10"/>
    <p:sldId id="682" r:id="rId11"/>
    <p:sldId id="1218" r:id="rId12"/>
    <p:sldId id="701" r:id="rId13"/>
    <p:sldId id="929" r:id="rId14"/>
    <p:sldId id="955" r:id="rId15"/>
    <p:sldId id="960" r:id="rId16"/>
    <p:sldId id="1091" r:id="rId17"/>
    <p:sldId id="1168" r:id="rId18"/>
    <p:sldId id="1186" r:id="rId19"/>
    <p:sldId id="702" r:id="rId20"/>
    <p:sldId id="1106" r:id="rId21"/>
    <p:sldId id="275" r:id="rId22"/>
    <p:sldId id="1084" r:id="rId23"/>
    <p:sldId id="1227" r:id="rId24"/>
    <p:sldId id="971" r:id="rId25"/>
    <p:sldId id="1231" r:id="rId26"/>
    <p:sldId id="1230" r:id="rId27"/>
    <p:sldId id="970" r:id="rId28"/>
    <p:sldId id="1013" r:id="rId29"/>
    <p:sldId id="1228" r:id="rId30"/>
    <p:sldId id="1143" r:id="rId31"/>
    <p:sldId id="1117" r:id="rId32"/>
    <p:sldId id="1034" r:id="rId33"/>
    <p:sldId id="1036" r:id="rId34"/>
    <p:sldId id="1037" r:id="rId35"/>
    <p:sldId id="934" r:id="rId36"/>
    <p:sldId id="855" r:id="rId37"/>
    <p:sldId id="1026" r:id="rId38"/>
    <p:sldId id="1022" r:id="rId39"/>
    <p:sldId id="480" r:id="rId40"/>
    <p:sldId id="858" r:id="rId41"/>
    <p:sldId id="434" r:id="rId42"/>
    <p:sldId id="435" r:id="rId43"/>
    <p:sldId id="495" r:id="rId44"/>
    <p:sldId id="322" r:id="rId45"/>
    <p:sldId id="990" r:id="rId46"/>
    <p:sldId id="441" r:id="rId47"/>
    <p:sldId id="1232" r:id="rId48"/>
    <p:sldId id="442" r:id="rId49"/>
    <p:sldId id="535" r:id="rId50"/>
    <p:sldId id="545" r:id="rId51"/>
    <p:sldId id="751" r:id="rId52"/>
    <p:sldId id="870" r:id="rId53"/>
    <p:sldId id="520" r:id="rId54"/>
    <p:sldId id="521" r:id="rId55"/>
    <p:sldId id="445" r:id="rId56"/>
    <p:sldId id="1233" r:id="rId57"/>
    <p:sldId id="446" r:id="rId58"/>
    <p:sldId id="978" r:id="rId59"/>
    <p:sldId id="1234" r:id="rId60"/>
    <p:sldId id="873" r:id="rId61"/>
    <p:sldId id="1220" r:id="rId62"/>
    <p:sldId id="876" r:id="rId63"/>
    <p:sldId id="1221" r:id="rId64"/>
    <p:sldId id="944" r:id="rId65"/>
    <p:sldId id="945" r:id="rId66"/>
    <p:sldId id="875" r:id="rId67"/>
    <p:sldId id="1133" r:id="rId68"/>
    <p:sldId id="1134" r:id="rId69"/>
    <p:sldId id="1135" r:id="rId70"/>
    <p:sldId id="1111" r:id="rId71"/>
    <p:sldId id="744" r:id="rId72"/>
    <p:sldId id="745" r:id="rId73"/>
    <p:sldId id="1007" r:id="rId74"/>
    <p:sldId id="1008" r:id="rId75"/>
    <p:sldId id="1009" r:id="rId76"/>
    <p:sldId id="1010" r:id="rId77"/>
    <p:sldId id="1112" r:id="rId78"/>
    <p:sldId id="1113" r:id="rId79"/>
    <p:sldId id="1090" r:id="rId80"/>
    <p:sldId id="646" r:id="rId81"/>
    <p:sldId id="647" r:id="rId82"/>
    <p:sldId id="919" r:id="rId83"/>
    <p:sldId id="648" r:id="rId84"/>
    <p:sldId id="1131" r:id="rId85"/>
    <p:sldId id="649" r:id="rId86"/>
    <p:sldId id="1239" r:id="rId87"/>
    <p:sldId id="632" r:id="rId88"/>
    <p:sldId id="1169" r:id="rId89"/>
    <p:sldId id="652" r:id="rId90"/>
    <p:sldId id="650" r:id="rId91"/>
    <p:sldId id="656" r:id="rId92"/>
    <p:sldId id="1056" r:id="rId93"/>
    <p:sldId id="1158" r:id="rId94"/>
    <p:sldId id="1058" r:id="rId95"/>
    <p:sldId id="1073" r:id="rId96"/>
    <p:sldId id="1079" r:id="rId97"/>
    <p:sldId id="1155" r:id="rId98"/>
    <p:sldId id="1156" r:id="rId99"/>
    <p:sldId id="1075" r:id="rId100"/>
    <p:sldId id="1093" r:id="rId101"/>
    <p:sldId id="1065" r:id="rId102"/>
    <p:sldId id="1063" r:id="rId103"/>
    <p:sldId id="1076" r:id="rId104"/>
    <p:sldId id="1157" r:id="rId105"/>
    <p:sldId id="1096" r:id="rId106"/>
    <p:sldId id="1097" r:id="rId107"/>
    <p:sldId id="1098" r:id="rId108"/>
    <p:sldId id="1100" r:id="rId109"/>
    <p:sldId id="1099" r:id="rId110"/>
    <p:sldId id="698" r:id="rId111"/>
    <p:sldId id="1030" r:id="rId112"/>
    <p:sldId id="869" r:id="rId113"/>
    <p:sldId id="1087" r:id="rId114"/>
    <p:sldId id="1160" r:id="rId115"/>
    <p:sldId id="1225" r:id="rId116"/>
    <p:sldId id="710" r:id="rId117"/>
    <p:sldId id="1161" r:id="rId118"/>
    <p:sldId id="1159" r:id="rId119"/>
    <p:sldId id="1162" r:id="rId120"/>
    <p:sldId id="889" r:id="rId121"/>
    <p:sldId id="1223" r:id="rId122"/>
    <p:sldId id="877" r:id="rId123"/>
    <p:sldId id="1081" r:id="rId124"/>
    <p:sldId id="879" r:id="rId125"/>
    <p:sldId id="880" r:id="rId126"/>
    <p:sldId id="881" r:id="rId127"/>
    <p:sldId id="882" r:id="rId128"/>
    <p:sldId id="884" r:id="rId129"/>
    <p:sldId id="1082" r:id="rId130"/>
    <p:sldId id="886" r:id="rId131"/>
    <p:sldId id="860" r:id="rId132"/>
    <p:sldId id="1222" r:id="rId133"/>
    <p:sldId id="1216" r:id="rId134"/>
    <p:sldId id="1147" r:id="rId135"/>
    <p:sldId id="1148" r:id="rId136"/>
    <p:sldId id="1149" r:id="rId137"/>
    <p:sldId id="1217" r:id="rId138"/>
    <p:sldId id="1154" r:id="rId139"/>
    <p:sldId id="1053" r:id="rId140"/>
    <p:sldId id="1052" r:id="rId141"/>
    <p:sldId id="1005" r:id="rId142"/>
    <p:sldId id="933" r:id="rId143"/>
    <p:sldId id="949" r:id="rId144"/>
    <p:sldId id="1002" r:id="rId145"/>
    <p:sldId id="1003" r:id="rId146"/>
    <p:sldId id="938" r:id="rId147"/>
    <p:sldId id="937" r:id="rId148"/>
    <p:sldId id="1102" r:id="rId149"/>
    <p:sldId id="909" r:id="rId150"/>
    <p:sldId id="979" r:id="rId151"/>
    <p:sldId id="1235" r:id="rId152"/>
    <p:sldId id="1064" r:id="rId153"/>
    <p:sldId id="987" r:id="rId154"/>
    <p:sldId id="1103" r:id="rId155"/>
    <p:sldId id="896" r:id="rId156"/>
    <p:sldId id="1116" r:id="rId157"/>
    <p:sldId id="1114" r:id="rId158"/>
    <p:sldId id="1241" r:id="rId159"/>
    <p:sldId id="1237" r:id="rId160"/>
    <p:sldId id="1238" r:id="rId161"/>
    <p:sldId id="862" r:id="rId162"/>
    <p:sldId id="893" r:id="rId163"/>
    <p:sldId id="894" r:id="rId164"/>
    <p:sldId id="895" r:id="rId165"/>
    <p:sldId id="1115" r:id="rId166"/>
    <p:sldId id="892" r:id="rId167"/>
    <p:sldId id="1078" r:id="rId168"/>
    <p:sldId id="695" r:id="rId169"/>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EBEB"/>
    <a:srgbClr val="B9C7CB"/>
    <a:srgbClr val="FFEFBD"/>
    <a:srgbClr val="FFBD72"/>
    <a:srgbClr val="9AAFDE"/>
    <a:srgbClr val="8BA3D9"/>
    <a:srgbClr val="6E8CD0"/>
    <a:srgbClr val="33549E"/>
    <a:srgbClr val="EEB500"/>
    <a:srgbClr val="F2D3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1111" autoAdjust="0"/>
  </p:normalViewPr>
  <p:slideViewPr>
    <p:cSldViewPr>
      <p:cViewPr>
        <p:scale>
          <a:sx n="72" d="100"/>
          <a:sy n="72" d="100"/>
        </p:scale>
        <p:origin x="1027" y="38"/>
      </p:cViewPr>
      <p:guideLst>
        <p:guide orient="horz" pos="2160"/>
        <p:guide pos="3840"/>
      </p:guideLst>
    </p:cSldViewPr>
  </p:slideViewPr>
  <p:outlineViewPr>
    <p:cViewPr>
      <p:scale>
        <a:sx n="33" d="100"/>
        <a:sy n="33" d="100"/>
      </p:scale>
      <p:origin x="0" y="-9120"/>
    </p:cViewPr>
    <p:sldLst>
      <p:sld r:id="rId1" collapse="1"/>
    </p:sldLst>
  </p:outlineViewPr>
  <p:notesTextViewPr>
    <p:cViewPr>
      <p:scale>
        <a:sx n="150" d="100"/>
        <a:sy n="150" d="100"/>
      </p:scale>
      <p:origin x="0" y="0"/>
    </p:cViewPr>
  </p:notesTextViewPr>
  <p:sorterViewPr>
    <p:cViewPr varScale="1">
      <p:scale>
        <a:sx n="1" d="1"/>
        <a:sy n="1" d="1"/>
      </p:scale>
      <p:origin x="0" y="-2261"/>
    </p:cViewPr>
  </p:sorterViewPr>
  <p:notesViewPr>
    <p:cSldViewPr>
      <p:cViewPr>
        <p:scale>
          <a:sx n="150" d="100"/>
          <a:sy n="150" d="100"/>
        </p:scale>
        <p:origin x="264" y="-3712"/>
      </p:cViewPr>
      <p:guideLst>
        <p:guide orient="horz" pos="3024"/>
        <p:guide pos="2304"/>
      </p:guideLst>
    </p:cSldViewPr>
  </p:notesViewPr>
  <p:gridSpacing cx="38405" cy="38405"/>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38" Type="http://schemas.openxmlformats.org/officeDocument/2006/relationships/slide" Target="slides/slide135.xml"/><Relationship Id="rId159" Type="http://schemas.openxmlformats.org/officeDocument/2006/relationships/slide" Target="slides/slide156.xml"/><Relationship Id="rId170" Type="http://schemas.openxmlformats.org/officeDocument/2006/relationships/notesMaster" Target="notesMasters/notesMaster1.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53" Type="http://schemas.openxmlformats.org/officeDocument/2006/relationships/slide" Target="slides/slide50.xml"/><Relationship Id="rId74" Type="http://schemas.openxmlformats.org/officeDocument/2006/relationships/slide" Target="slides/slide71.xml"/><Relationship Id="rId128" Type="http://schemas.openxmlformats.org/officeDocument/2006/relationships/slide" Target="slides/slide125.xml"/><Relationship Id="rId149" Type="http://schemas.openxmlformats.org/officeDocument/2006/relationships/slide" Target="slides/slide146.xml"/><Relationship Id="rId5" Type="http://schemas.openxmlformats.org/officeDocument/2006/relationships/slide" Target="slides/slide2.xml"/><Relationship Id="rId95" Type="http://schemas.openxmlformats.org/officeDocument/2006/relationships/slide" Target="slides/slide92.xml"/><Relationship Id="rId160" Type="http://schemas.openxmlformats.org/officeDocument/2006/relationships/slide" Target="slides/slide157.xml"/><Relationship Id="rId22" Type="http://schemas.openxmlformats.org/officeDocument/2006/relationships/slide" Target="slides/slide19.xml"/><Relationship Id="rId43" Type="http://schemas.openxmlformats.org/officeDocument/2006/relationships/slide" Target="slides/slide40.xml"/><Relationship Id="rId64" Type="http://schemas.openxmlformats.org/officeDocument/2006/relationships/slide" Target="slides/slide61.xml"/><Relationship Id="rId118" Type="http://schemas.openxmlformats.org/officeDocument/2006/relationships/slide" Target="slides/slide115.xml"/><Relationship Id="rId139" Type="http://schemas.openxmlformats.org/officeDocument/2006/relationships/slide" Target="slides/slide136.xml"/><Relationship Id="rId85" Type="http://schemas.openxmlformats.org/officeDocument/2006/relationships/slide" Target="slides/slide82.xml"/><Relationship Id="rId150" Type="http://schemas.openxmlformats.org/officeDocument/2006/relationships/slide" Target="slides/slide147.xml"/><Relationship Id="rId171" Type="http://schemas.openxmlformats.org/officeDocument/2006/relationships/handoutMaster" Target="handoutMasters/handoutMaster1.xml"/><Relationship Id="rId12" Type="http://schemas.openxmlformats.org/officeDocument/2006/relationships/slide" Target="slides/slide9.xml"/><Relationship Id="rId33" Type="http://schemas.openxmlformats.org/officeDocument/2006/relationships/slide" Target="slides/slide30.xml"/><Relationship Id="rId108" Type="http://schemas.openxmlformats.org/officeDocument/2006/relationships/slide" Target="slides/slide105.xml"/><Relationship Id="rId129" Type="http://schemas.openxmlformats.org/officeDocument/2006/relationships/slide" Target="slides/slide126.xml"/><Relationship Id="rId54" Type="http://schemas.openxmlformats.org/officeDocument/2006/relationships/slide" Target="slides/slide51.xml"/><Relationship Id="rId75" Type="http://schemas.openxmlformats.org/officeDocument/2006/relationships/slide" Target="slides/slide72.xml"/><Relationship Id="rId96" Type="http://schemas.openxmlformats.org/officeDocument/2006/relationships/slide" Target="slides/slide93.xml"/><Relationship Id="rId140" Type="http://schemas.openxmlformats.org/officeDocument/2006/relationships/slide" Target="slides/slide137.xml"/><Relationship Id="rId161" Type="http://schemas.openxmlformats.org/officeDocument/2006/relationships/slide" Target="slides/slide158.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slide" Target="slides/slide127.xml"/><Relationship Id="rId135" Type="http://schemas.openxmlformats.org/officeDocument/2006/relationships/slide" Target="slides/slide132.xml"/><Relationship Id="rId151" Type="http://schemas.openxmlformats.org/officeDocument/2006/relationships/slide" Target="slides/slide148.xml"/><Relationship Id="rId156" Type="http://schemas.openxmlformats.org/officeDocument/2006/relationships/slide" Target="slides/slide153.xml"/><Relationship Id="rId172" Type="http://schemas.openxmlformats.org/officeDocument/2006/relationships/presProps" Target="presProps.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141" Type="http://schemas.openxmlformats.org/officeDocument/2006/relationships/slide" Target="slides/slide138.xml"/><Relationship Id="rId146" Type="http://schemas.openxmlformats.org/officeDocument/2006/relationships/slide" Target="slides/slide143.xml"/><Relationship Id="rId167" Type="http://schemas.openxmlformats.org/officeDocument/2006/relationships/slide" Target="slides/slide164.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162" Type="http://schemas.openxmlformats.org/officeDocument/2006/relationships/slide" Target="slides/slide15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slide" Target="slides/slide128.xml"/><Relationship Id="rId136" Type="http://schemas.openxmlformats.org/officeDocument/2006/relationships/slide" Target="slides/slide133.xml"/><Relationship Id="rId157" Type="http://schemas.openxmlformats.org/officeDocument/2006/relationships/slide" Target="slides/slide154.xml"/><Relationship Id="rId61" Type="http://schemas.openxmlformats.org/officeDocument/2006/relationships/slide" Target="slides/slide58.xml"/><Relationship Id="rId82" Type="http://schemas.openxmlformats.org/officeDocument/2006/relationships/slide" Target="slides/slide79.xml"/><Relationship Id="rId152" Type="http://schemas.openxmlformats.org/officeDocument/2006/relationships/slide" Target="slides/slide149.xml"/><Relationship Id="rId173" Type="http://schemas.openxmlformats.org/officeDocument/2006/relationships/viewProps" Target="viewProps.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147" Type="http://schemas.openxmlformats.org/officeDocument/2006/relationships/slide" Target="slides/slide144.xml"/><Relationship Id="rId168" Type="http://schemas.openxmlformats.org/officeDocument/2006/relationships/slide" Target="slides/slide165.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slide" Target="slides/slide139.xml"/><Relationship Id="rId163" Type="http://schemas.openxmlformats.org/officeDocument/2006/relationships/slide" Target="slides/slide160.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137" Type="http://schemas.openxmlformats.org/officeDocument/2006/relationships/slide" Target="slides/slide134.xml"/><Relationship Id="rId158" Type="http://schemas.openxmlformats.org/officeDocument/2006/relationships/slide" Target="slides/slide155.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3" Type="http://schemas.openxmlformats.org/officeDocument/2006/relationships/slide" Target="slides/slide150.xml"/><Relationship Id="rId174" Type="http://schemas.openxmlformats.org/officeDocument/2006/relationships/theme" Target="theme/theme1.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43" Type="http://schemas.openxmlformats.org/officeDocument/2006/relationships/slide" Target="slides/slide140.xml"/><Relationship Id="rId148" Type="http://schemas.openxmlformats.org/officeDocument/2006/relationships/slide" Target="slides/slide145.xml"/><Relationship Id="rId164" Type="http://schemas.openxmlformats.org/officeDocument/2006/relationships/slide" Target="slides/slide161.xml"/><Relationship Id="rId169" Type="http://schemas.openxmlformats.org/officeDocument/2006/relationships/slide" Target="slides/slide166.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54" Type="http://schemas.openxmlformats.org/officeDocument/2006/relationships/slide" Target="slides/slide151.xml"/><Relationship Id="rId175" Type="http://schemas.openxmlformats.org/officeDocument/2006/relationships/tableStyles" Target="tableStyles.xml"/><Relationship Id="rId16" Type="http://schemas.openxmlformats.org/officeDocument/2006/relationships/slide" Target="slides/slide13.xml"/><Relationship Id="rId37" Type="http://schemas.openxmlformats.org/officeDocument/2006/relationships/slide" Target="slides/slide34.xml"/><Relationship Id="rId58" Type="http://schemas.openxmlformats.org/officeDocument/2006/relationships/slide" Target="slides/slide55.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44" Type="http://schemas.openxmlformats.org/officeDocument/2006/relationships/slide" Target="slides/slide141.xml"/><Relationship Id="rId90" Type="http://schemas.openxmlformats.org/officeDocument/2006/relationships/slide" Target="slides/slide87.xml"/><Relationship Id="rId165" Type="http://schemas.openxmlformats.org/officeDocument/2006/relationships/slide" Target="slides/slide162.xml"/><Relationship Id="rId27" Type="http://schemas.openxmlformats.org/officeDocument/2006/relationships/slide" Target="slides/slide24.xml"/><Relationship Id="rId48" Type="http://schemas.openxmlformats.org/officeDocument/2006/relationships/slide" Target="slides/slide45.xml"/><Relationship Id="rId69" Type="http://schemas.openxmlformats.org/officeDocument/2006/relationships/slide" Target="slides/slide66.xml"/><Relationship Id="rId113" Type="http://schemas.openxmlformats.org/officeDocument/2006/relationships/slide" Target="slides/slide110.xml"/><Relationship Id="rId134" Type="http://schemas.openxmlformats.org/officeDocument/2006/relationships/slide" Target="slides/slide131.xml"/><Relationship Id="rId80" Type="http://schemas.openxmlformats.org/officeDocument/2006/relationships/slide" Target="slides/slide77.xml"/><Relationship Id="rId155" Type="http://schemas.openxmlformats.org/officeDocument/2006/relationships/slide" Target="slides/slide152.xml"/><Relationship Id="rId17" Type="http://schemas.openxmlformats.org/officeDocument/2006/relationships/slide" Target="slides/slide14.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24" Type="http://schemas.openxmlformats.org/officeDocument/2006/relationships/slide" Target="slides/slide121.xml"/><Relationship Id="rId70" Type="http://schemas.openxmlformats.org/officeDocument/2006/relationships/slide" Target="slides/slide67.xml"/><Relationship Id="rId91" Type="http://schemas.openxmlformats.org/officeDocument/2006/relationships/slide" Target="slides/slide88.xml"/><Relationship Id="rId145" Type="http://schemas.openxmlformats.org/officeDocument/2006/relationships/slide" Target="slides/slide142.xml"/><Relationship Id="rId166" Type="http://schemas.openxmlformats.org/officeDocument/2006/relationships/slide" Target="slides/slide163.xml"/></Relationships>
</file>

<file path=ppt/_rels/viewProps.xml.rels><?xml version="1.0" encoding="UTF-8" standalone="yes"?>
<Relationships xmlns="http://schemas.openxmlformats.org/package/2006/relationships"><Relationship Id="rId1" Type="http://schemas.openxmlformats.org/officeDocument/2006/relationships/slide" Target="slides/slide1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B98B175-AC87-44D2-9791-F5048F9107EF}"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en-US"/>
        </a:p>
      </dgm:t>
    </dgm:pt>
    <dgm:pt modelId="{0AD86AA9-0F42-4173-AC46-83E76653D2EB}">
      <dgm:prSet phldrT="[Text]"/>
      <dgm:spPr>
        <a:xfrm>
          <a:off x="189205" y="2435316"/>
          <a:ext cx="1720730" cy="1508320"/>
        </a:xfrm>
        <a:prstGeom prst="rect">
          <a:avLst/>
        </a:prstGeom>
        <a:noFill/>
        <a:ln>
          <a:noFill/>
        </a:ln>
        <a:effectLst/>
      </dgm:spPr>
      <dgm:t>
        <a:bodyPr/>
        <a:lstStyle/>
        <a:p>
          <a:pPr>
            <a:buNone/>
          </a:pPr>
          <a:r>
            <a:rPr lang="en-US" dirty="0">
              <a:solidFill>
                <a:schemeClr val="bg1"/>
              </a:solidFill>
              <a:latin typeface="Corbel"/>
              <a:ea typeface="+mn-ea"/>
              <a:cs typeface="+mn-cs"/>
            </a:rPr>
            <a:t>??</a:t>
          </a:r>
        </a:p>
      </dgm:t>
    </dgm:pt>
    <dgm:pt modelId="{680EA671-AF85-460C-8C59-EE84D7E7BEC2}" type="parTrans" cxnId="{434B9A8F-1E64-45D2-993E-46D2AD5AE757}">
      <dgm:prSet/>
      <dgm:spPr/>
      <dgm:t>
        <a:bodyPr/>
        <a:lstStyle/>
        <a:p>
          <a:endParaRPr lang="en-US"/>
        </a:p>
      </dgm:t>
    </dgm:pt>
    <dgm:pt modelId="{29F904BF-08CF-44D0-BB90-B4C9677D0173}" type="sibTrans" cxnId="{434B9A8F-1E64-45D2-993E-46D2AD5AE757}">
      <dgm:prSet/>
      <dgm:spPr/>
      <dgm:t>
        <a:bodyPr/>
        <a:lstStyle/>
        <a:p>
          <a:endParaRPr lang="en-US"/>
        </a:p>
      </dgm:t>
    </dgm:pt>
    <dgm:pt modelId="{C1732877-6703-438A-BD14-72D2FF58A2A5}">
      <dgm:prSet phldrT="[Text]"/>
      <dgm:spPr>
        <a:xfrm>
          <a:off x="2295715" y="1914058"/>
          <a:ext cx="1720730" cy="1508320"/>
        </a:xfrm>
        <a:prstGeom prst="rect">
          <a:avLst/>
        </a:prstGeom>
        <a:noFill/>
        <a:ln>
          <a:noFill/>
        </a:ln>
        <a:effectLst/>
      </dgm:spPr>
      <dgm:t>
        <a:bodyPr/>
        <a:lstStyle/>
        <a:p>
          <a:pPr>
            <a:buNone/>
          </a:pPr>
          <a:r>
            <a:rPr lang="en-US" dirty="0">
              <a:solidFill>
                <a:schemeClr val="bg1"/>
              </a:solidFill>
              <a:latin typeface="Corbel"/>
              <a:ea typeface="+mn-ea"/>
              <a:cs typeface="+mn-cs"/>
            </a:rPr>
            <a:t>??</a:t>
          </a:r>
        </a:p>
      </dgm:t>
    </dgm:pt>
    <dgm:pt modelId="{F790AD69-EBF2-4D8D-8B52-FE9B9B4B60F9}" type="parTrans" cxnId="{D3971A44-1853-4911-9182-90B0B19D8A9E}">
      <dgm:prSet/>
      <dgm:spPr/>
      <dgm:t>
        <a:bodyPr/>
        <a:lstStyle/>
        <a:p>
          <a:endParaRPr lang="en-US"/>
        </a:p>
      </dgm:t>
    </dgm:pt>
    <dgm:pt modelId="{443E001A-C52E-48D2-A753-A7E3E79C1143}" type="sibTrans" cxnId="{D3971A44-1853-4911-9182-90B0B19D8A9E}">
      <dgm:prSet/>
      <dgm:spPr/>
      <dgm:t>
        <a:bodyPr/>
        <a:lstStyle/>
        <a:p>
          <a:endParaRPr lang="en-US"/>
        </a:p>
      </dgm:t>
    </dgm:pt>
    <dgm:pt modelId="{4228DC01-77F7-4C69-A088-BD3F5DAC4DC0}">
      <dgm:prSet phldrT="[Text]"/>
      <dgm:spPr>
        <a:xfrm>
          <a:off x="4402224" y="1392800"/>
          <a:ext cx="1720730" cy="1508320"/>
        </a:xfrm>
        <a:prstGeom prst="rect">
          <a:avLst/>
        </a:prstGeom>
        <a:noFill/>
        <a:ln>
          <a:noFill/>
        </a:ln>
        <a:effectLst/>
      </dgm:spPr>
      <dgm:t>
        <a:bodyPr/>
        <a:lstStyle/>
        <a:p>
          <a:pPr>
            <a:buNone/>
          </a:pPr>
          <a:r>
            <a:rPr lang="en-US" dirty="0">
              <a:solidFill>
                <a:schemeClr val="bg1"/>
              </a:solidFill>
              <a:latin typeface="Corbel"/>
              <a:ea typeface="+mn-ea"/>
              <a:cs typeface="+mn-cs"/>
            </a:rPr>
            <a:t>??</a:t>
          </a:r>
        </a:p>
      </dgm:t>
    </dgm:pt>
    <dgm:pt modelId="{8F1FE245-6EA5-43A6-8609-0F8D8868E55E}" type="parTrans" cxnId="{6A1EB986-2BD2-4068-82AE-A43429186D1D}">
      <dgm:prSet/>
      <dgm:spPr/>
      <dgm:t>
        <a:bodyPr/>
        <a:lstStyle/>
        <a:p>
          <a:endParaRPr lang="en-US"/>
        </a:p>
      </dgm:t>
    </dgm:pt>
    <dgm:pt modelId="{6F3062CE-25DF-4020-A79B-A9BC4D9A0D5D}" type="sibTrans" cxnId="{6A1EB986-2BD2-4068-82AE-A43429186D1D}">
      <dgm:prSet/>
      <dgm:spPr/>
      <dgm:t>
        <a:bodyPr/>
        <a:lstStyle/>
        <a:p>
          <a:endParaRPr lang="en-US"/>
        </a:p>
      </dgm:t>
    </dgm:pt>
    <dgm:pt modelId="{3445C4A7-5936-459E-B48E-B2F90A044515}">
      <dgm:prSet phldrT="[Text]"/>
      <dgm:spPr>
        <a:xfrm>
          <a:off x="6508734" y="871542"/>
          <a:ext cx="1720730" cy="1508320"/>
        </a:xfrm>
        <a:prstGeom prst="rect">
          <a:avLst/>
        </a:prstGeom>
        <a:noFill/>
        <a:ln>
          <a:noFill/>
        </a:ln>
        <a:effectLst/>
      </dgm:spPr>
      <dgm:t>
        <a:bodyPr/>
        <a:lstStyle/>
        <a:p>
          <a:pPr>
            <a:buNone/>
          </a:pPr>
          <a:r>
            <a:rPr lang="en-US" dirty="0">
              <a:solidFill>
                <a:schemeClr val="bg1"/>
              </a:solidFill>
              <a:latin typeface="Corbel"/>
              <a:ea typeface="+mn-ea"/>
              <a:cs typeface="+mn-cs"/>
            </a:rPr>
            <a:t>Living healthier </a:t>
          </a:r>
        </a:p>
      </dgm:t>
    </dgm:pt>
    <dgm:pt modelId="{0CC0E09A-3246-4E9E-97D8-A4AFB802801A}" type="parTrans" cxnId="{DB14A388-5458-4228-A609-84FBD6BBD550}">
      <dgm:prSet/>
      <dgm:spPr/>
      <dgm:t>
        <a:bodyPr/>
        <a:lstStyle/>
        <a:p>
          <a:endParaRPr lang="en-US"/>
        </a:p>
      </dgm:t>
    </dgm:pt>
    <dgm:pt modelId="{FB0B001C-0C71-4720-8F99-ABBFB54DFF94}" type="sibTrans" cxnId="{DB14A388-5458-4228-A609-84FBD6BBD550}">
      <dgm:prSet/>
      <dgm:spPr/>
      <dgm:t>
        <a:bodyPr/>
        <a:lstStyle/>
        <a:p>
          <a:endParaRPr lang="en-US"/>
        </a:p>
      </dgm:t>
    </dgm:pt>
    <dgm:pt modelId="{09DAE3AC-7AF7-4767-ACA8-FA8D231A0B93}" type="pres">
      <dgm:prSet presAssocID="{9B98B175-AC87-44D2-9791-F5048F9107EF}" presName="rootnode" presStyleCnt="0">
        <dgm:presLayoutVars>
          <dgm:chMax/>
          <dgm:chPref/>
          <dgm:dir/>
          <dgm:animLvl val="lvl"/>
        </dgm:presLayoutVars>
      </dgm:prSet>
      <dgm:spPr/>
    </dgm:pt>
    <dgm:pt modelId="{2B373954-EB33-49D8-9B67-C15F388DB8F7}" type="pres">
      <dgm:prSet presAssocID="{0AD86AA9-0F42-4173-AC46-83E76653D2EB}" presName="composite" presStyleCnt="0"/>
      <dgm:spPr/>
    </dgm:pt>
    <dgm:pt modelId="{904462B6-C9CE-4113-833F-5640118D042D}" type="pres">
      <dgm:prSet presAssocID="{0AD86AA9-0F42-4173-AC46-83E76653D2EB}" presName="LShape" presStyleLbl="alignNode1" presStyleIdx="0" presStyleCnt="7"/>
      <dgm:spPr>
        <a:xfrm rot="5400000">
          <a:off x="380407" y="1865839"/>
          <a:ext cx="1145436" cy="1905980"/>
        </a:xfrm>
        <a:prstGeom prst="corner">
          <a:avLst>
            <a:gd name="adj1" fmla="val 16120"/>
            <a:gd name="adj2" fmla="val 16110"/>
          </a:avLst>
        </a:prstGeom>
        <a:solidFill>
          <a:schemeClr val="accent6">
            <a:lumMod val="50000"/>
          </a:schemeClr>
        </a:solidFill>
        <a:ln w="48000" cap="flat" cmpd="thickThin" algn="ctr">
          <a:noFill/>
          <a:prstDash val="solid"/>
        </a:ln>
        <a:effectLst/>
      </dgm:spPr>
    </dgm:pt>
    <dgm:pt modelId="{9C59F736-A782-40F4-A6BB-4C9ECDF8036B}" type="pres">
      <dgm:prSet presAssocID="{0AD86AA9-0F42-4173-AC46-83E76653D2EB}" presName="ParentText" presStyleLbl="revTx" presStyleIdx="0" presStyleCnt="4">
        <dgm:presLayoutVars>
          <dgm:chMax val="0"/>
          <dgm:chPref val="0"/>
          <dgm:bulletEnabled val="1"/>
        </dgm:presLayoutVars>
      </dgm:prSet>
      <dgm:spPr/>
    </dgm:pt>
    <dgm:pt modelId="{DC6A44F8-212B-4687-A78B-08D8EA0304AF}" type="pres">
      <dgm:prSet presAssocID="{0AD86AA9-0F42-4173-AC46-83E76653D2EB}" presName="Triangle" presStyleLbl="alignNode1" presStyleIdx="1" presStyleCnt="7"/>
      <dgm:spPr>
        <a:xfrm>
          <a:off x="1585269" y="1725518"/>
          <a:ext cx="324666" cy="324666"/>
        </a:xfrm>
        <a:prstGeom prst="triangle">
          <a:avLst>
            <a:gd name="adj" fmla="val 100000"/>
          </a:avLst>
        </a:prstGeom>
        <a:solidFill>
          <a:schemeClr val="accent6">
            <a:lumMod val="50000"/>
          </a:schemeClr>
        </a:solidFill>
        <a:ln w="48000" cap="flat" cmpd="thickThin" algn="ctr">
          <a:noFill/>
          <a:prstDash val="solid"/>
        </a:ln>
        <a:effectLst/>
      </dgm:spPr>
    </dgm:pt>
    <dgm:pt modelId="{F8226EE2-1E5D-4863-B28A-D3D95B35C1DC}" type="pres">
      <dgm:prSet presAssocID="{29F904BF-08CF-44D0-BB90-B4C9677D0173}" presName="sibTrans" presStyleCnt="0"/>
      <dgm:spPr/>
    </dgm:pt>
    <dgm:pt modelId="{C5C2A7A3-B332-42D7-A21B-F9CAB1B6706C}" type="pres">
      <dgm:prSet presAssocID="{29F904BF-08CF-44D0-BB90-B4C9677D0173}" presName="space" presStyleCnt="0"/>
      <dgm:spPr/>
    </dgm:pt>
    <dgm:pt modelId="{D703BC13-284A-49DC-A248-8AE5417B2236}" type="pres">
      <dgm:prSet presAssocID="{C1732877-6703-438A-BD14-72D2FF58A2A5}" presName="composite" presStyleCnt="0"/>
      <dgm:spPr/>
    </dgm:pt>
    <dgm:pt modelId="{61DF7A59-75F4-4FB3-B2D3-C542A3A8477E}" type="pres">
      <dgm:prSet presAssocID="{C1732877-6703-438A-BD14-72D2FF58A2A5}" presName="LShape" presStyleLbl="alignNode1" presStyleIdx="2" presStyleCnt="7"/>
      <dgm:spPr>
        <a:xfrm rot="5400000">
          <a:off x="2486917" y="1344581"/>
          <a:ext cx="1145436" cy="1905980"/>
        </a:xfrm>
        <a:prstGeom prst="corner">
          <a:avLst>
            <a:gd name="adj1" fmla="val 16120"/>
            <a:gd name="adj2" fmla="val 16110"/>
          </a:avLst>
        </a:prstGeom>
        <a:solidFill>
          <a:schemeClr val="accent6">
            <a:lumMod val="50000"/>
          </a:schemeClr>
        </a:solidFill>
        <a:ln w="48000" cap="flat" cmpd="thickThin" algn="ctr">
          <a:noFill/>
          <a:prstDash val="solid"/>
        </a:ln>
        <a:effectLst/>
      </dgm:spPr>
    </dgm:pt>
    <dgm:pt modelId="{1E7E00FF-063F-4B27-859C-7EBF6A694A1D}" type="pres">
      <dgm:prSet presAssocID="{C1732877-6703-438A-BD14-72D2FF58A2A5}" presName="ParentText" presStyleLbl="revTx" presStyleIdx="1" presStyleCnt="4">
        <dgm:presLayoutVars>
          <dgm:chMax val="0"/>
          <dgm:chPref val="0"/>
          <dgm:bulletEnabled val="1"/>
        </dgm:presLayoutVars>
      </dgm:prSet>
      <dgm:spPr/>
    </dgm:pt>
    <dgm:pt modelId="{378D0317-A177-4104-830B-128EE1B83B8D}" type="pres">
      <dgm:prSet presAssocID="{C1732877-6703-438A-BD14-72D2FF58A2A5}" presName="Triangle" presStyleLbl="alignNode1" presStyleIdx="3" presStyleCnt="7"/>
      <dgm:spPr>
        <a:xfrm>
          <a:off x="3691779" y="1204260"/>
          <a:ext cx="324666" cy="324666"/>
        </a:xfrm>
        <a:prstGeom prst="triangle">
          <a:avLst>
            <a:gd name="adj" fmla="val 100000"/>
          </a:avLst>
        </a:prstGeom>
        <a:solidFill>
          <a:schemeClr val="accent6">
            <a:lumMod val="50000"/>
          </a:schemeClr>
        </a:solidFill>
        <a:ln w="48000" cap="flat" cmpd="thickThin" algn="ctr">
          <a:noFill/>
          <a:prstDash val="solid"/>
        </a:ln>
        <a:effectLst/>
      </dgm:spPr>
    </dgm:pt>
    <dgm:pt modelId="{A8EA5E0B-5031-46A9-AB3D-C8D3B84E7663}" type="pres">
      <dgm:prSet presAssocID="{443E001A-C52E-48D2-A753-A7E3E79C1143}" presName="sibTrans" presStyleCnt="0"/>
      <dgm:spPr/>
    </dgm:pt>
    <dgm:pt modelId="{BB18D1CB-82AE-4835-9925-58F6B6B8299B}" type="pres">
      <dgm:prSet presAssocID="{443E001A-C52E-48D2-A753-A7E3E79C1143}" presName="space" presStyleCnt="0"/>
      <dgm:spPr/>
    </dgm:pt>
    <dgm:pt modelId="{19028E87-64E8-46D9-8A9C-C33FBE2DAB7C}" type="pres">
      <dgm:prSet presAssocID="{4228DC01-77F7-4C69-A088-BD3F5DAC4DC0}" presName="composite" presStyleCnt="0"/>
      <dgm:spPr/>
    </dgm:pt>
    <dgm:pt modelId="{B750F237-CE8A-4F2F-99FD-30D1FE7AEE27}" type="pres">
      <dgm:prSet presAssocID="{4228DC01-77F7-4C69-A088-BD3F5DAC4DC0}" presName="LShape" presStyleLbl="alignNode1" presStyleIdx="4" presStyleCnt="7"/>
      <dgm:spPr>
        <a:xfrm rot="5400000">
          <a:off x="4593426" y="823323"/>
          <a:ext cx="1145436" cy="1905980"/>
        </a:xfrm>
        <a:prstGeom prst="corner">
          <a:avLst>
            <a:gd name="adj1" fmla="val 16120"/>
            <a:gd name="adj2" fmla="val 16110"/>
          </a:avLst>
        </a:prstGeom>
        <a:solidFill>
          <a:schemeClr val="accent6">
            <a:lumMod val="50000"/>
          </a:schemeClr>
        </a:solidFill>
        <a:ln w="48000" cap="flat" cmpd="thickThin" algn="ctr">
          <a:noFill/>
          <a:prstDash val="solid"/>
        </a:ln>
        <a:effectLst/>
      </dgm:spPr>
    </dgm:pt>
    <dgm:pt modelId="{C510D945-6BD3-4818-9C35-A8AA5D401C27}" type="pres">
      <dgm:prSet presAssocID="{4228DC01-77F7-4C69-A088-BD3F5DAC4DC0}" presName="ParentText" presStyleLbl="revTx" presStyleIdx="2" presStyleCnt="4">
        <dgm:presLayoutVars>
          <dgm:chMax val="0"/>
          <dgm:chPref val="0"/>
          <dgm:bulletEnabled val="1"/>
        </dgm:presLayoutVars>
      </dgm:prSet>
      <dgm:spPr/>
    </dgm:pt>
    <dgm:pt modelId="{CB5C7D35-4724-4AB8-89C1-A3FA536D0B49}" type="pres">
      <dgm:prSet presAssocID="{4228DC01-77F7-4C69-A088-BD3F5DAC4DC0}" presName="Triangle" presStyleLbl="alignNode1" presStyleIdx="5" presStyleCnt="7"/>
      <dgm:spPr>
        <a:xfrm>
          <a:off x="5798289" y="683002"/>
          <a:ext cx="324666" cy="324666"/>
        </a:xfrm>
        <a:prstGeom prst="triangle">
          <a:avLst>
            <a:gd name="adj" fmla="val 100000"/>
          </a:avLst>
        </a:prstGeom>
        <a:solidFill>
          <a:schemeClr val="accent6">
            <a:lumMod val="50000"/>
          </a:schemeClr>
        </a:solidFill>
        <a:ln w="48000" cap="flat" cmpd="thickThin" algn="ctr">
          <a:noFill/>
          <a:prstDash val="solid"/>
        </a:ln>
        <a:effectLst/>
      </dgm:spPr>
    </dgm:pt>
    <dgm:pt modelId="{C458246B-AD8C-4823-B34F-527CF6C1CE0C}" type="pres">
      <dgm:prSet presAssocID="{6F3062CE-25DF-4020-A79B-A9BC4D9A0D5D}" presName="sibTrans" presStyleCnt="0"/>
      <dgm:spPr/>
    </dgm:pt>
    <dgm:pt modelId="{3C50A19E-C32A-4EDB-8624-D7AB93FA90C5}" type="pres">
      <dgm:prSet presAssocID="{6F3062CE-25DF-4020-A79B-A9BC4D9A0D5D}" presName="space" presStyleCnt="0"/>
      <dgm:spPr/>
    </dgm:pt>
    <dgm:pt modelId="{475B8ECF-C8C9-4EA5-B11B-75F85A3E97D9}" type="pres">
      <dgm:prSet presAssocID="{3445C4A7-5936-459E-B48E-B2F90A044515}" presName="composite" presStyleCnt="0"/>
      <dgm:spPr/>
    </dgm:pt>
    <dgm:pt modelId="{1B3B609A-F087-45A4-8D0B-1290AC16078B}" type="pres">
      <dgm:prSet presAssocID="{3445C4A7-5936-459E-B48E-B2F90A044515}" presName="LShape" presStyleLbl="alignNode1" presStyleIdx="6" presStyleCnt="7"/>
      <dgm:spPr>
        <a:xfrm rot="5400000">
          <a:off x="6699936" y="302065"/>
          <a:ext cx="1145436" cy="1905980"/>
        </a:xfrm>
        <a:prstGeom prst="corner">
          <a:avLst>
            <a:gd name="adj1" fmla="val 16120"/>
            <a:gd name="adj2" fmla="val 16110"/>
          </a:avLst>
        </a:prstGeom>
        <a:solidFill>
          <a:schemeClr val="accent6">
            <a:lumMod val="50000"/>
          </a:schemeClr>
        </a:solidFill>
        <a:ln w="48000" cap="flat" cmpd="thickThin" algn="ctr">
          <a:noFill/>
          <a:prstDash val="solid"/>
        </a:ln>
        <a:effectLst/>
      </dgm:spPr>
    </dgm:pt>
    <dgm:pt modelId="{86915671-614D-434C-8B64-9934A8A211B3}" type="pres">
      <dgm:prSet presAssocID="{3445C4A7-5936-459E-B48E-B2F90A044515}" presName="ParentText" presStyleLbl="revTx" presStyleIdx="3" presStyleCnt="4">
        <dgm:presLayoutVars>
          <dgm:chMax val="0"/>
          <dgm:chPref val="0"/>
          <dgm:bulletEnabled val="1"/>
        </dgm:presLayoutVars>
      </dgm:prSet>
      <dgm:spPr/>
    </dgm:pt>
  </dgm:ptLst>
  <dgm:cxnLst>
    <dgm:cxn modelId="{E011F81B-E584-4F53-B4AC-B4677B684D1D}" type="presOf" srcId="{9B98B175-AC87-44D2-9791-F5048F9107EF}" destId="{09DAE3AC-7AF7-4767-ACA8-FA8D231A0B93}" srcOrd="0" destOrd="0" presId="urn:microsoft.com/office/officeart/2009/3/layout/StepUpProcess"/>
    <dgm:cxn modelId="{80165321-5BC5-467D-838C-61122118C9E0}" type="presOf" srcId="{0AD86AA9-0F42-4173-AC46-83E76653D2EB}" destId="{9C59F736-A782-40F4-A6BB-4C9ECDF8036B}" srcOrd="0" destOrd="0" presId="urn:microsoft.com/office/officeart/2009/3/layout/StepUpProcess"/>
    <dgm:cxn modelId="{3CA3F221-EA4A-4080-844C-0F6CE6C8203E}" type="presOf" srcId="{C1732877-6703-438A-BD14-72D2FF58A2A5}" destId="{1E7E00FF-063F-4B27-859C-7EBF6A694A1D}" srcOrd="0" destOrd="0" presId="urn:microsoft.com/office/officeart/2009/3/layout/StepUpProcess"/>
    <dgm:cxn modelId="{D3971A44-1853-4911-9182-90B0B19D8A9E}" srcId="{9B98B175-AC87-44D2-9791-F5048F9107EF}" destId="{C1732877-6703-438A-BD14-72D2FF58A2A5}" srcOrd="1" destOrd="0" parTransId="{F790AD69-EBF2-4D8D-8B52-FE9B9B4B60F9}" sibTransId="{443E001A-C52E-48D2-A753-A7E3E79C1143}"/>
    <dgm:cxn modelId="{6A1EB986-2BD2-4068-82AE-A43429186D1D}" srcId="{9B98B175-AC87-44D2-9791-F5048F9107EF}" destId="{4228DC01-77F7-4C69-A088-BD3F5DAC4DC0}" srcOrd="2" destOrd="0" parTransId="{8F1FE245-6EA5-43A6-8609-0F8D8868E55E}" sibTransId="{6F3062CE-25DF-4020-A79B-A9BC4D9A0D5D}"/>
    <dgm:cxn modelId="{DB14A388-5458-4228-A609-84FBD6BBD550}" srcId="{9B98B175-AC87-44D2-9791-F5048F9107EF}" destId="{3445C4A7-5936-459E-B48E-B2F90A044515}" srcOrd="3" destOrd="0" parTransId="{0CC0E09A-3246-4E9E-97D8-A4AFB802801A}" sibTransId="{FB0B001C-0C71-4720-8F99-ABBFB54DFF94}"/>
    <dgm:cxn modelId="{7E77B589-1686-44D2-9800-7BA78EBBBD65}" type="presOf" srcId="{3445C4A7-5936-459E-B48E-B2F90A044515}" destId="{86915671-614D-434C-8B64-9934A8A211B3}" srcOrd="0" destOrd="0" presId="urn:microsoft.com/office/officeart/2009/3/layout/StepUpProcess"/>
    <dgm:cxn modelId="{434B9A8F-1E64-45D2-993E-46D2AD5AE757}" srcId="{9B98B175-AC87-44D2-9791-F5048F9107EF}" destId="{0AD86AA9-0F42-4173-AC46-83E76653D2EB}" srcOrd="0" destOrd="0" parTransId="{680EA671-AF85-460C-8C59-EE84D7E7BEC2}" sibTransId="{29F904BF-08CF-44D0-BB90-B4C9677D0173}"/>
    <dgm:cxn modelId="{A241A9F4-FFF8-4150-8956-713D82AFBB17}" type="presOf" srcId="{4228DC01-77F7-4C69-A088-BD3F5DAC4DC0}" destId="{C510D945-6BD3-4818-9C35-A8AA5D401C27}" srcOrd="0" destOrd="0" presId="urn:microsoft.com/office/officeart/2009/3/layout/StepUpProcess"/>
    <dgm:cxn modelId="{9612D228-ADD3-45A3-BDAF-0992E530AC41}" type="presParOf" srcId="{09DAE3AC-7AF7-4767-ACA8-FA8D231A0B93}" destId="{2B373954-EB33-49D8-9B67-C15F388DB8F7}" srcOrd="0" destOrd="0" presId="urn:microsoft.com/office/officeart/2009/3/layout/StepUpProcess"/>
    <dgm:cxn modelId="{BE540AFA-F690-4A54-A54E-039934F69561}" type="presParOf" srcId="{2B373954-EB33-49D8-9B67-C15F388DB8F7}" destId="{904462B6-C9CE-4113-833F-5640118D042D}" srcOrd="0" destOrd="0" presId="urn:microsoft.com/office/officeart/2009/3/layout/StepUpProcess"/>
    <dgm:cxn modelId="{022E320E-CD79-4DF1-994B-73197F374B65}" type="presParOf" srcId="{2B373954-EB33-49D8-9B67-C15F388DB8F7}" destId="{9C59F736-A782-40F4-A6BB-4C9ECDF8036B}" srcOrd="1" destOrd="0" presId="urn:microsoft.com/office/officeart/2009/3/layout/StepUpProcess"/>
    <dgm:cxn modelId="{D87762ED-5A11-4B20-BDB5-E3C157EE28D0}" type="presParOf" srcId="{2B373954-EB33-49D8-9B67-C15F388DB8F7}" destId="{DC6A44F8-212B-4687-A78B-08D8EA0304AF}" srcOrd="2" destOrd="0" presId="urn:microsoft.com/office/officeart/2009/3/layout/StepUpProcess"/>
    <dgm:cxn modelId="{2EBCEC0A-8FAB-41A8-8F9E-2A1826590ACD}" type="presParOf" srcId="{09DAE3AC-7AF7-4767-ACA8-FA8D231A0B93}" destId="{F8226EE2-1E5D-4863-B28A-D3D95B35C1DC}" srcOrd="1" destOrd="0" presId="urn:microsoft.com/office/officeart/2009/3/layout/StepUpProcess"/>
    <dgm:cxn modelId="{2B372963-6F6B-463C-B61C-CAB0E2D43D20}" type="presParOf" srcId="{F8226EE2-1E5D-4863-B28A-D3D95B35C1DC}" destId="{C5C2A7A3-B332-42D7-A21B-F9CAB1B6706C}" srcOrd="0" destOrd="0" presId="urn:microsoft.com/office/officeart/2009/3/layout/StepUpProcess"/>
    <dgm:cxn modelId="{DD540392-B098-43FC-8CC1-FC12FA6A480B}" type="presParOf" srcId="{09DAE3AC-7AF7-4767-ACA8-FA8D231A0B93}" destId="{D703BC13-284A-49DC-A248-8AE5417B2236}" srcOrd="2" destOrd="0" presId="urn:microsoft.com/office/officeart/2009/3/layout/StepUpProcess"/>
    <dgm:cxn modelId="{B861F05D-F831-4D94-BFEB-EB06A9C0136C}" type="presParOf" srcId="{D703BC13-284A-49DC-A248-8AE5417B2236}" destId="{61DF7A59-75F4-4FB3-B2D3-C542A3A8477E}" srcOrd="0" destOrd="0" presId="urn:microsoft.com/office/officeart/2009/3/layout/StepUpProcess"/>
    <dgm:cxn modelId="{1CA143D5-952D-4CC0-8B65-67B955381145}" type="presParOf" srcId="{D703BC13-284A-49DC-A248-8AE5417B2236}" destId="{1E7E00FF-063F-4B27-859C-7EBF6A694A1D}" srcOrd="1" destOrd="0" presId="urn:microsoft.com/office/officeart/2009/3/layout/StepUpProcess"/>
    <dgm:cxn modelId="{529E0C12-67B2-4233-9C1B-79D17ACE94A9}" type="presParOf" srcId="{D703BC13-284A-49DC-A248-8AE5417B2236}" destId="{378D0317-A177-4104-830B-128EE1B83B8D}" srcOrd="2" destOrd="0" presId="urn:microsoft.com/office/officeart/2009/3/layout/StepUpProcess"/>
    <dgm:cxn modelId="{8EA51E7B-CCCB-441E-A7D6-EF968E57E927}" type="presParOf" srcId="{09DAE3AC-7AF7-4767-ACA8-FA8D231A0B93}" destId="{A8EA5E0B-5031-46A9-AB3D-C8D3B84E7663}" srcOrd="3" destOrd="0" presId="urn:microsoft.com/office/officeart/2009/3/layout/StepUpProcess"/>
    <dgm:cxn modelId="{8F1B1E14-223D-4DB9-A583-AD0E99CFC5F5}" type="presParOf" srcId="{A8EA5E0B-5031-46A9-AB3D-C8D3B84E7663}" destId="{BB18D1CB-82AE-4835-9925-58F6B6B8299B}" srcOrd="0" destOrd="0" presId="urn:microsoft.com/office/officeart/2009/3/layout/StepUpProcess"/>
    <dgm:cxn modelId="{6213BDC2-934C-4850-A308-63B1FF982D0B}" type="presParOf" srcId="{09DAE3AC-7AF7-4767-ACA8-FA8D231A0B93}" destId="{19028E87-64E8-46D9-8A9C-C33FBE2DAB7C}" srcOrd="4" destOrd="0" presId="urn:microsoft.com/office/officeart/2009/3/layout/StepUpProcess"/>
    <dgm:cxn modelId="{131086C4-F6DD-4E1A-AA9E-770857BF0CCA}" type="presParOf" srcId="{19028E87-64E8-46D9-8A9C-C33FBE2DAB7C}" destId="{B750F237-CE8A-4F2F-99FD-30D1FE7AEE27}" srcOrd="0" destOrd="0" presId="urn:microsoft.com/office/officeart/2009/3/layout/StepUpProcess"/>
    <dgm:cxn modelId="{5E371841-7720-4387-940C-E863D31680DC}" type="presParOf" srcId="{19028E87-64E8-46D9-8A9C-C33FBE2DAB7C}" destId="{C510D945-6BD3-4818-9C35-A8AA5D401C27}" srcOrd="1" destOrd="0" presId="urn:microsoft.com/office/officeart/2009/3/layout/StepUpProcess"/>
    <dgm:cxn modelId="{D712801A-EDE9-4956-918C-BDC57D21B824}" type="presParOf" srcId="{19028E87-64E8-46D9-8A9C-C33FBE2DAB7C}" destId="{CB5C7D35-4724-4AB8-89C1-A3FA536D0B49}" srcOrd="2" destOrd="0" presId="urn:microsoft.com/office/officeart/2009/3/layout/StepUpProcess"/>
    <dgm:cxn modelId="{318DE9F7-86C9-4C9F-97B5-6D4D76A38627}" type="presParOf" srcId="{09DAE3AC-7AF7-4767-ACA8-FA8D231A0B93}" destId="{C458246B-AD8C-4823-B34F-527CF6C1CE0C}" srcOrd="5" destOrd="0" presId="urn:microsoft.com/office/officeart/2009/3/layout/StepUpProcess"/>
    <dgm:cxn modelId="{998C6E9B-A71E-4E83-9BE6-390E86E093C0}" type="presParOf" srcId="{C458246B-AD8C-4823-B34F-527CF6C1CE0C}" destId="{3C50A19E-C32A-4EDB-8624-D7AB93FA90C5}" srcOrd="0" destOrd="0" presId="urn:microsoft.com/office/officeart/2009/3/layout/StepUpProcess"/>
    <dgm:cxn modelId="{43250E8C-599C-49D1-B259-46898AF139C3}" type="presParOf" srcId="{09DAE3AC-7AF7-4767-ACA8-FA8D231A0B93}" destId="{475B8ECF-C8C9-4EA5-B11B-75F85A3E97D9}" srcOrd="6" destOrd="0" presId="urn:microsoft.com/office/officeart/2009/3/layout/StepUpProcess"/>
    <dgm:cxn modelId="{458B9753-A192-45FA-8A72-AC1704D4F7AE}" type="presParOf" srcId="{475B8ECF-C8C9-4EA5-B11B-75F85A3E97D9}" destId="{1B3B609A-F087-45A4-8D0B-1290AC16078B}" srcOrd="0" destOrd="0" presId="urn:microsoft.com/office/officeart/2009/3/layout/StepUpProcess"/>
    <dgm:cxn modelId="{A812407C-7B98-4181-AA4A-E2F95D687FBD}" type="presParOf" srcId="{475B8ECF-C8C9-4EA5-B11B-75F85A3E97D9}" destId="{86915671-614D-434C-8B64-9934A8A211B3}"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462B6-C9CE-4113-833F-5640118D042D}">
      <dsp:nvSpPr>
        <dsp:cNvPr id="0" name=""/>
        <dsp:cNvSpPr/>
      </dsp:nvSpPr>
      <dsp:spPr>
        <a:xfrm rot="5400000">
          <a:off x="380407" y="1865839"/>
          <a:ext cx="1145436" cy="1905980"/>
        </a:xfrm>
        <a:prstGeom prst="corner">
          <a:avLst>
            <a:gd name="adj1" fmla="val 16120"/>
            <a:gd name="adj2" fmla="val 16110"/>
          </a:avLst>
        </a:prstGeom>
        <a:solidFill>
          <a:schemeClr val="accent6">
            <a:lumMod val="50000"/>
          </a:schemeClr>
        </a:solidFill>
        <a:ln w="48000" cap="flat" cmpd="thickThin" algn="ctr">
          <a:noFill/>
          <a:prstDash val="solid"/>
        </a:ln>
        <a:effectLst/>
      </dsp:spPr>
      <dsp:style>
        <a:lnRef idx="2">
          <a:scrgbClr r="0" g="0" b="0"/>
        </a:lnRef>
        <a:fillRef idx="1">
          <a:scrgbClr r="0" g="0" b="0"/>
        </a:fillRef>
        <a:effectRef idx="0">
          <a:scrgbClr r="0" g="0" b="0"/>
        </a:effectRef>
        <a:fontRef idx="minor">
          <a:schemeClr val="lt1"/>
        </a:fontRef>
      </dsp:style>
    </dsp:sp>
    <dsp:sp modelId="{9C59F736-A782-40F4-A6BB-4C9ECDF8036B}">
      <dsp:nvSpPr>
        <dsp:cNvPr id="0" name=""/>
        <dsp:cNvSpPr/>
      </dsp:nvSpPr>
      <dsp:spPr>
        <a:xfrm>
          <a:off x="189205" y="2435316"/>
          <a:ext cx="1720730" cy="1508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dirty="0">
              <a:solidFill>
                <a:schemeClr val="bg1"/>
              </a:solidFill>
              <a:latin typeface="Corbel"/>
              <a:ea typeface="+mn-ea"/>
              <a:cs typeface="+mn-cs"/>
            </a:rPr>
            <a:t>??</a:t>
          </a:r>
        </a:p>
      </dsp:txBody>
      <dsp:txXfrm>
        <a:off x="189205" y="2435316"/>
        <a:ext cx="1720730" cy="1508320"/>
      </dsp:txXfrm>
    </dsp:sp>
    <dsp:sp modelId="{DC6A44F8-212B-4687-A78B-08D8EA0304AF}">
      <dsp:nvSpPr>
        <dsp:cNvPr id="0" name=""/>
        <dsp:cNvSpPr/>
      </dsp:nvSpPr>
      <dsp:spPr>
        <a:xfrm>
          <a:off x="1585269" y="1725518"/>
          <a:ext cx="324666" cy="324666"/>
        </a:xfrm>
        <a:prstGeom prst="triangle">
          <a:avLst>
            <a:gd name="adj" fmla="val 100000"/>
          </a:avLst>
        </a:prstGeom>
        <a:solidFill>
          <a:schemeClr val="accent6">
            <a:lumMod val="50000"/>
          </a:schemeClr>
        </a:solidFill>
        <a:ln w="48000" cap="flat" cmpd="thickThin" algn="ctr">
          <a:noFill/>
          <a:prstDash val="solid"/>
        </a:ln>
        <a:effectLst/>
      </dsp:spPr>
      <dsp:style>
        <a:lnRef idx="2">
          <a:scrgbClr r="0" g="0" b="0"/>
        </a:lnRef>
        <a:fillRef idx="1">
          <a:scrgbClr r="0" g="0" b="0"/>
        </a:fillRef>
        <a:effectRef idx="0">
          <a:scrgbClr r="0" g="0" b="0"/>
        </a:effectRef>
        <a:fontRef idx="minor">
          <a:schemeClr val="lt1"/>
        </a:fontRef>
      </dsp:style>
    </dsp:sp>
    <dsp:sp modelId="{61DF7A59-75F4-4FB3-B2D3-C542A3A8477E}">
      <dsp:nvSpPr>
        <dsp:cNvPr id="0" name=""/>
        <dsp:cNvSpPr/>
      </dsp:nvSpPr>
      <dsp:spPr>
        <a:xfrm rot="5400000">
          <a:off x="2486917" y="1344581"/>
          <a:ext cx="1145436" cy="1905980"/>
        </a:xfrm>
        <a:prstGeom prst="corner">
          <a:avLst>
            <a:gd name="adj1" fmla="val 16120"/>
            <a:gd name="adj2" fmla="val 16110"/>
          </a:avLst>
        </a:prstGeom>
        <a:solidFill>
          <a:schemeClr val="accent6">
            <a:lumMod val="50000"/>
          </a:schemeClr>
        </a:solidFill>
        <a:ln w="48000" cap="flat" cmpd="thickThin" algn="ctr">
          <a:noFill/>
          <a:prstDash val="solid"/>
        </a:ln>
        <a:effectLst/>
      </dsp:spPr>
      <dsp:style>
        <a:lnRef idx="2">
          <a:scrgbClr r="0" g="0" b="0"/>
        </a:lnRef>
        <a:fillRef idx="1">
          <a:scrgbClr r="0" g="0" b="0"/>
        </a:fillRef>
        <a:effectRef idx="0">
          <a:scrgbClr r="0" g="0" b="0"/>
        </a:effectRef>
        <a:fontRef idx="minor">
          <a:schemeClr val="lt1"/>
        </a:fontRef>
      </dsp:style>
    </dsp:sp>
    <dsp:sp modelId="{1E7E00FF-063F-4B27-859C-7EBF6A694A1D}">
      <dsp:nvSpPr>
        <dsp:cNvPr id="0" name=""/>
        <dsp:cNvSpPr/>
      </dsp:nvSpPr>
      <dsp:spPr>
        <a:xfrm>
          <a:off x="2295715" y="1914058"/>
          <a:ext cx="1720730" cy="1508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dirty="0">
              <a:solidFill>
                <a:schemeClr val="bg1"/>
              </a:solidFill>
              <a:latin typeface="Corbel"/>
              <a:ea typeface="+mn-ea"/>
              <a:cs typeface="+mn-cs"/>
            </a:rPr>
            <a:t>??</a:t>
          </a:r>
        </a:p>
      </dsp:txBody>
      <dsp:txXfrm>
        <a:off x="2295715" y="1914058"/>
        <a:ext cx="1720730" cy="1508320"/>
      </dsp:txXfrm>
    </dsp:sp>
    <dsp:sp modelId="{378D0317-A177-4104-830B-128EE1B83B8D}">
      <dsp:nvSpPr>
        <dsp:cNvPr id="0" name=""/>
        <dsp:cNvSpPr/>
      </dsp:nvSpPr>
      <dsp:spPr>
        <a:xfrm>
          <a:off x="3691779" y="1204260"/>
          <a:ext cx="324666" cy="324666"/>
        </a:xfrm>
        <a:prstGeom prst="triangle">
          <a:avLst>
            <a:gd name="adj" fmla="val 100000"/>
          </a:avLst>
        </a:prstGeom>
        <a:solidFill>
          <a:schemeClr val="accent6">
            <a:lumMod val="50000"/>
          </a:schemeClr>
        </a:solidFill>
        <a:ln w="48000" cap="flat" cmpd="thickThin" algn="ctr">
          <a:noFill/>
          <a:prstDash val="solid"/>
        </a:ln>
        <a:effectLst/>
      </dsp:spPr>
      <dsp:style>
        <a:lnRef idx="2">
          <a:scrgbClr r="0" g="0" b="0"/>
        </a:lnRef>
        <a:fillRef idx="1">
          <a:scrgbClr r="0" g="0" b="0"/>
        </a:fillRef>
        <a:effectRef idx="0">
          <a:scrgbClr r="0" g="0" b="0"/>
        </a:effectRef>
        <a:fontRef idx="minor">
          <a:schemeClr val="lt1"/>
        </a:fontRef>
      </dsp:style>
    </dsp:sp>
    <dsp:sp modelId="{B750F237-CE8A-4F2F-99FD-30D1FE7AEE27}">
      <dsp:nvSpPr>
        <dsp:cNvPr id="0" name=""/>
        <dsp:cNvSpPr/>
      </dsp:nvSpPr>
      <dsp:spPr>
        <a:xfrm rot="5400000">
          <a:off x="4593426" y="823323"/>
          <a:ext cx="1145436" cy="1905980"/>
        </a:xfrm>
        <a:prstGeom prst="corner">
          <a:avLst>
            <a:gd name="adj1" fmla="val 16120"/>
            <a:gd name="adj2" fmla="val 16110"/>
          </a:avLst>
        </a:prstGeom>
        <a:solidFill>
          <a:schemeClr val="accent6">
            <a:lumMod val="50000"/>
          </a:schemeClr>
        </a:solidFill>
        <a:ln w="48000" cap="flat" cmpd="thickThin" algn="ctr">
          <a:noFill/>
          <a:prstDash val="solid"/>
        </a:ln>
        <a:effectLst/>
      </dsp:spPr>
      <dsp:style>
        <a:lnRef idx="2">
          <a:scrgbClr r="0" g="0" b="0"/>
        </a:lnRef>
        <a:fillRef idx="1">
          <a:scrgbClr r="0" g="0" b="0"/>
        </a:fillRef>
        <a:effectRef idx="0">
          <a:scrgbClr r="0" g="0" b="0"/>
        </a:effectRef>
        <a:fontRef idx="minor">
          <a:schemeClr val="lt1"/>
        </a:fontRef>
      </dsp:style>
    </dsp:sp>
    <dsp:sp modelId="{C510D945-6BD3-4818-9C35-A8AA5D401C27}">
      <dsp:nvSpPr>
        <dsp:cNvPr id="0" name=""/>
        <dsp:cNvSpPr/>
      </dsp:nvSpPr>
      <dsp:spPr>
        <a:xfrm>
          <a:off x="4402224" y="1392800"/>
          <a:ext cx="1720730" cy="1508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dirty="0">
              <a:solidFill>
                <a:schemeClr val="bg1"/>
              </a:solidFill>
              <a:latin typeface="Corbel"/>
              <a:ea typeface="+mn-ea"/>
              <a:cs typeface="+mn-cs"/>
            </a:rPr>
            <a:t>??</a:t>
          </a:r>
        </a:p>
      </dsp:txBody>
      <dsp:txXfrm>
        <a:off x="4402224" y="1392800"/>
        <a:ext cx="1720730" cy="1508320"/>
      </dsp:txXfrm>
    </dsp:sp>
    <dsp:sp modelId="{CB5C7D35-4724-4AB8-89C1-A3FA536D0B49}">
      <dsp:nvSpPr>
        <dsp:cNvPr id="0" name=""/>
        <dsp:cNvSpPr/>
      </dsp:nvSpPr>
      <dsp:spPr>
        <a:xfrm>
          <a:off x="5798289" y="683002"/>
          <a:ext cx="324666" cy="324666"/>
        </a:xfrm>
        <a:prstGeom prst="triangle">
          <a:avLst>
            <a:gd name="adj" fmla="val 100000"/>
          </a:avLst>
        </a:prstGeom>
        <a:solidFill>
          <a:schemeClr val="accent6">
            <a:lumMod val="50000"/>
          </a:schemeClr>
        </a:solidFill>
        <a:ln w="48000" cap="flat" cmpd="thickThin" algn="ctr">
          <a:noFill/>
          <a:prstDash val="solid"/>
        </a:ln>
        <a:effectLst/>
      </dsp:spPr>
      <dsp:style>
        <a:lnRef idx="2">
          <a:scrgbClr r="0" g="0" b="0"/>
        </a:lnRef>
        <a:fillRef idx="1">
          <a:scrgbClr r="0" g="0" b="0"/>
        </a:fillRef>
        <a:effectRef idx="0">
          <a:scrgbClr r="0" g="0" b="0"/>
        </a:effectRef>
        <a:fontRef idx="minor">
          <a:schemeClr val="lt1"/>
        </a:fontRef>
      </dsp:style>
    </dsp:sp>
    <dsp:sp modelId="{1B3B609A-F087-45A4-8D0B-1290AC16078B}">
      <dsp:nvSpPr>
        <dsp:cNvPr id="0" name=""/>
        <dsp:cNvSpPr/>
      </dsp:nvSpPr>
      <dsp:spPr>
        <a:xfrm rot="5400000">
          <a:off x="6699936" y="302065"/>
          <a:ext cx="1145436" cy="1905980"/>
        </a:xfrm>
        <a:prstGeom prst="corner">
          <a:avLst>
            <a:gd name="adj1" fmla="val 16120"/>
            <a:gd name="adj2" fmla="val 16110"/>
          </a:avLst>
        </a:prstGeom>
        <a:solidFill>
          <a:schemeClr val="accent6">
            <a:lumMod val="50000"/>
          </a:schemeClr>
        </a:solidFill>
        <a:ln w="48000" cap="flat" cmpd="thickThin" algn="ctr">
          <a:noFill/>
          <a:prstDash val="solid"/>
        </a:ln>
        <a:effectLst/>
      </dsp:spPr>
      <dsp:style>
        <a:lnRef idx="2">
          <a:scrgbClr r="0" g="0" b="0"/>
        </a:lnRef>
        <a:fillRef idx="1">
          <a:scrgbClr r="0" g="0" b="0"/>
        </a:fillRef>
        <a:effectRef idx="0">
          <a:scrgbClr r="0" g="0" b="0"/>
        </a:effectRef>
        <a:fontRef idx="minor">
          <a:schemeClr val="lt1"/>
        </a:fontRef>
      </dsp:style>
    </dsp:sp>
    <dsp:sp modelId="{86915671-614D-434C-8B64-9934A8A211B3}">
      <dsp:nvSpPr>
        <dsp:cNvPr id="0" name=""/>
        <dsp:cNvSpPr/>
      </dsp:nvSpPr>
      <dsp:spPr>
        <a:xfrm>
          <a:off x="6508734" y="871542"/>
          <a:ext cx="1720730" cy="1508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dirty="0">
              <a:solidFill>
                <a:schemeClr val="bg1"/>
              </a:solidFill>
              <a:latin typeface="Corbel"/>
              <a:ea typeface="+mn-ea"/>
              <a:cs typeface="+mn-cs"/>
            </a:rPr>
            <a:t>Living healthier </a:t>
          </a:r>
        </a:p>
      </dsp:txBody>
      <dsp:txXfrm>
        <a:off x="6508734" y="871542"/>
        <a:ext cx="1720730" cy="1508320"/>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18040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4851" tIns="47425" rIns="94851" bIns="47425" rtlCol="0"/>
          <a:lstStyle>
            <a:lvl1pPr algn="l">
              <a:defRPr sz="12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4851" tIns="47425" rIns="94851" bIns="47425" rtlCol="0"/>
          <a:lstStyle>
            <a:lvl1pPr algn="r">
              <a:defRPr sz="1200"/>
            </a:lvl1pPr>
          </a:lstStyle>
          <a:p>
            <a:fld id="{8505BEFF-4DA3-4183-BD78-9F84C41FC4F0}" type="datetimeFigureOut">
              <a:rPr lang="en-US" smtClean="0"/>
              <a:pPr/>
              <a:t>6/10/2026</a:t>
            </a:fld>
            <a:endParaRPr lang="en-US"/>
          </a:p>
        </p:txBody>
      </p:sp>
      <p:sp>
        <p:nvSpPr>
          <p:cNvPr id="4" name="Slide Image Placeholder 3"/>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4851" tIns="47425" rIns="94851" bIns="47425"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4851" tIns="47425" rIns="94851" bIns="47425"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4851" tIns="47425" rIns="94851" bIns="47425"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4851" tIns="47425" rIns="94851" bIns="47425" rtlCol="0" anchor="b"/>
          <a:lstStyle>
            <a:lvl1pPr algn="r">
              <a:defRPr sz="1200"/>
            </a:lvl1pPr>
          </a:lstStyle>
          <a:p>
            <a:fld id="{91EEB87D-606E-4D57-B622-2E7465BB3FA8}" type="slidenum">
              <a:rPr lang="en-US" smtClean="0"/>
              <a:pPr/>
              <a:t>‹#›</a:t>
            </a:fld>
            <a:endParaRPr lang="en-US"/>
          </a:p>
        </p:txBody>
      </p:sp>
    </p:spTree>
    <p:extLst>
      <p:ext uri="{BB962C8B-B14F-4D97-AF65-F5344CB8AC3E}">
        <p14:creationId xmlns:p14="http://schemas.microsoft.com/office/powerpoint/2010/main" val="1875890907"/>
      </p:ext>
    </p:extLst>
  </p:cSld>
  <p:clrMap bg1="lt1" tx1="dk1" bg2="lt2" tx2="dk2" accent1="accent1" accent2="accent2" accent3="accent3" accent4="accent4" accent5="accent5" accent6="accent6" hlink="hlink" folHlink="folHlink"/>
  <p:notesStyle>
    <a:lvl1pPr marL="0" algn="l" defTabSz="914400" rtl="0" eaLnBrk="1" latinLnBrk="0" hangingPunct="1">
      <a:defRPr sz="1100" kern="1200" baseline="0">
        <a:solidFill>
          <a:schemeClr val="tx1"/>
        </a:solidFill>
        <a:latin typeface="Calibri" panose="020F0502020204030204" pitchFamily="34" charset="0"/>
        <a:ea typeface="+mn-ea"/>
        <a:cs typeface="+mn-cs"/>
      </a:defRPr>
    </a:lvl1pPr>
    <a:lvl2pPr marL="457200" algn="l" defTabSz="914400" rtl="0" eaLnBrk="1" latinLnBrk="0" hangingPunct="1">
      <a:defRPr sz="1100" kern="1200" baseline="0">
        <a:solidFill>
          <a:schemeClr val="tx1"/>
        </a:solidFill>
        <a:latin typeface="Calibri" panose="020F0502020204030204" pitchFamily="34" charset="0"/>
        <a:ea typeface="+mn-ea"/>
        <a:cs typeface="+mn-cs"/>
      </a:defRPr>
    </a:lvl2pPr>
    <a:lvl3pPr marL="914400" algn="l" defTabSz="914400" rtl="0" eaLnBrk="1" latinLnBrk="0" hangingPunct="1">
      <a:defRPr sz="1100" kern="1200" baseline="0">
        <a:solidFill>
          <a:schemeClr val="tx1"/>
        </a:solidFill>
        <a:latin typeface="Calibri" panose="020F0502020204030204" pitchFamily="34" charset="0"/>
        <a:ea typeface="+mn-ea"/>
        <a:cs typeface="+mn-cs"/>
      </a:defRPr>
    </a:lvl3pPr>
    <a:lvl4pPr marL="1371600" algn="l" defTabSz="914400" rtl="0" eaLnBrk="1" latinLnBrk="0" hangingPunct="1">
      <a:defRPr sz="1100" kern="1200" baseline="0">
        <a:solidFill>
          <a:schemeClr val="tx1"/>
        </a:solidFill>
        <a:latin typeface="Calibri" panose="020F0502020204030204" pitchFamily="34" charset="0"/>
        <a:ea typeface="+mn-ea"/>
        <a:cs typeface="+mn-cs"/>
      </a:defRPr>
    </a:lvl4pPr>
    <a:lvl5pPr marL="1828800" algn="l" defTabSz="914400" rtl="0" eaLnBrk="1" latinLnBrk="0" hangingPunct="1">
      <a:defRPr sz="1100" kern="1200" baseline="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doi.org/10.15288/jsad.25-00435"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onlinelibrary.wiley.com/doi/10.1111/add.13341/abstract"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ncbi.nlm.nih.gov/pmc/articles/PMC5719106/"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s://northstarbehavioral.com/wp-content/uploads/2015/06/Adverse-Health-FX-Cannabis-Volkow-NEJM-2014.pdf"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ncbi.nlm.nih.gov/pubmed/?term=Frost%20MC%5BAuthor%5D&amp;cauthor=true&amp;cauthor_uid=31642124" TargetMode="External"/><Relationship Id="rId7" Type="http://schemas.openxmlformats.org/officeDocument/2006/relationships/hyperlink" Target="https://www.ncbi.nlm.nih.gov/pubmed/31642124" TargetMode="External"/><Relationship Id="rId2" Type="http://schemas.openxmlformats.org/officeDocument/2006/relationships/slide" Target="../slides/slide29.xml"/><Relationship Id="rId1" Type="http://schemas.openxmlformats.org/officeDocument/2006/relationships/notesMaster" Target="../notesMasters/notesMaster1.xml"/><Relationship Id="rId6" Type="http://schemas.openxmlformats.org/officeDocument/2006/relationships/hyperlink" Target="https://www.ncbi.nlm.nih.gov/pubmed/?term=Williams%20EC%5BAuthor%5D&amp;cauthor=true&amp;cauthor_uid=31642124" TargetMode="External"/><Relationship Id="rId5" Type="http://schemas.openxmlformats.org/officeDocument/2006/relationships/hyperlink" Target="https://www.ncbi.nlm.nih.gov/pubmed/?term=Bradley%20KA%5BAuthor%5D&amp;cauthor=true&amp;cauthor_uid=31642124" TargetMode="External"/><Relationship Id="rId4" Type="http://schemas.openxmlformats.org/officeDocument/2006/relationships/hyperlink" Target="https://www.ncbi.nlm.nih.gov/pubmed/?term=Glass%20JE%5BAuthor%5D&amp;cauthor=true&amp;cauthor_uid=31642124" TargetMode="Externa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www.ncbi.nlm.nih.gov/pubmed/?term=Frost%20MC%5BAuthor%5D&amp;cauthor=true&amp;cauthor_uid=31642124" TargetMode="External"/><Relationship Id="rId7" Type="http://schemas.openxmlformats.org/officeDocument/2006/relationships/hyperlink" Target="https://www.ncbi.nlm.nih.gov/pubmed/31642124" TargetMode="External"/><Relationship Id="rId2" Type="http://schemas.openxmlformats.org/officeDocument/2006/relationships/slide" Target="../slides/slide31.xml"/><Relationship Id="rId1" Type="http://schemas.openxmlformats.org/officeDocument/2006/relationships/notesMaster" Target="../notesMasters/notesMaster1.xml"/><Relationship Id="rId6" Type="http://schemas.openxmlformats.org/officeDocument/2006/relationships/hyperlink" Target="https://www.ncbi.nlm.nih.gov/pubmed/?term=Williams%20EC%5BAuthor%5D&amp;cauthor=true&amp;cauthor_uid=31642124" TargetMode="External"/><Relationship Id="rId5" Type="http://schemas.openxmlformats.org/officeDocument/2006/relationships/hyperlink" Target="https://www.ncbi.nlm.nih.gov/pubmed/?term=Bradley%20KA%5BAuthor%5D&amp;cauthor=true&amp;cauthor_uid=31642124" TargetMode="External"/><Relationship Id="rId4" Type="http://schemas.openxmlformats.org/officeDocument/2006/relationships/hyperlink" Target="https://www.ncbi.nlm.nih.gov/pubmed/?term=Glass%20JE%5BAuthor%5D&amp;cauthor=true&amp;cauthor_uid=31642124" TargetMode="Externa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www.uspreventiveservicestaskforce.org/uspstf/recommendation/unhealthy-alcohol-use-in-adolescents-and-adults-screening-and-behavioral-counseling-interventions" TargetMode="External"/><Relationship Id="rId2" Type="http://schemas.openxmlformats.org/officeDocument/2006/relationships/slide" Target="../slides/slide32.xml"/><Relationship Id="rId1" Type="http://schemas.openxmlformats.org/officeDocument/2006/relationships/notesMaster" Target="../notesMasters/notesMaster1.xml"/><Relationship Id="rId4" Type="http://schemas.openxmlformats.org/officeDocument/2006/relationships/hyperlink" Target="https://pubmed.ncbi.nlm.nih.gov/25913697/" TargetMode="Externa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ncbi.nlm.nih.gov/books/NBK558174/" TargetMode="External"/><Relationship Id="rId2" Type="http://schemas.openxmlformats.org/officeDocument/2006/relationships/slide" Target="../slides/slide33.xml"/><Relationship Id="rId1" Type="http://schemas.openxmlformats.org/officeDocument/2006/relationships/notesMaster" Target="../notesMasters/notesMaster1.xml"/><Relationship Id="rId5" Type="http://schemas.openxmlformats.org/officeDocument/2006/relationships/hyperlink" Target="https://www.uspreventiveservicestaskforce.org/Page/Document/draft-recommendation-statement/illicit-and-nonmedical-prescription-drug-use-in-children-and-adolescents-primary-care-interventions" TargetMode="External"/><Relationship Id="rId4" Type="http://schemas.openxmlformats.org/officeDocument/2006/relationships/hyperlink" Target="https://jamanetwork.com/journals/jama/fullarticle/2766868?resultClick=1" TargetMode="Externa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3" Type="http://schemas.openxmlformats.org/officeDocument/2006/relationships/hyperlink" Target="https://www.ncbi.nlm.nih.gov/pmc/articles/PMC3026177/#R31" TargetMode="External"/><Relationship Id="rId2" Type="http://schemas.openxmlformats.org/officeDocument/2006/relationships/slide" Target="../slides/slide139.xml"/><Relationship Id="rId1" Type="http://schemas.openxmlformats.org/officeDocument/2006/relationships/notesMaster" Target="../notesMasters/notesMaster1.xml"/><Relationship Id="rId4" Type="http://schemas.openxmlformats.org/officeDocument/2006/relationships/hyperlink" Target="https://www.ncbi.nlm.nih.gov/pmc/articles/PMC3026177/#R33" TargetMode="Externa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3" Type="http://schemas.openxmlformats.org/officeDocument/2006/relationships/hyperlink" Target="https://www.drugabuse.gov/publications/drugs-brains-behavior-science-addiction/drug-misuse-addiction" TargetMode="External"/><Relationship Id="rId2" Type="http://schemas.openxmlformats.org/officeDocument/2006/relationships/slide" Target="../slides/slide146.xml"/><Relationship Id="rId1" Type="http://schemas.openxmlformats.org/officeDocument/2006/relationships/notesMaster" Target="../notesMasters/notesMaster1.xml"/><Relationship Id="rId4" Type="http://schemas.openxmlformats.org/officeDocument/2006/relationships/hyperlink" Target="https://www.drugabuse.gov/publications/principles-substance-abuse-prevention-early-childhood/chapter-2-risk-protective-factors" TargetMode="External"/></Relationships>
</file>

<file path=ppt/notesSlides/_rels/notesSlide147.xml.rels><?xml version="1.0" encoding="UTF-8" standalone="yes"?>
<Relationships xmlns="http://schemas.openxmlformats.org/package/2006/relationships"><Relationship Id="rId3" Type="http://schemas.openxmlformats.org/officeDocument/2006/relationships/hyperlink" Target="https://obamawhitehouse.archives.gov/sites/whitehouse.gov/files/images/Memo%20-%20Changing%20Federal%20Terminology%20Regrading%20Substance%20Use%20and%20Substance%20Use%20Disorders.pdf" TargetMode="External"/><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3" Type="http://schemas.openxmlformats.org/officeDocument/2006/relationships/hyperlink" Target="http://www.sbirtoregon.org/" TargetMode="External"/><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endParaRPr lang="en-US" sz="900" b="1" baseline="0" dirty="0"/>
          </a:p>
        </p:txBody>
      </p:sp>
      <p:sp>
        <p:nvSpPr>
          <p:cNvPr id="4" name="Slide Number Placeholder 3"/>
          <p:cNvSpPr>
            <a:spLocks noGrp="1"/>
          </p:cNvSpPr>
          <p:nvPr>
            <p:ph type="sldNum" sz="quarter" idx="10"/>
          </p:nvPr>
        </p:nvSpPr>
        <p:spPr/>
        <p:txBody>
          <a:bodyPr/>
          <a:lstStyle/>
          <a:p>
            <a:fld id="{91EEB87D-606E-4D57-B622-2E7465BB3FA8}" type="slidenum">
              <a:rPr lang="en-US" smtClean="0"/>
              <a:pPr/>
              <a:t>1</a:t>
            </a:fld>
            <a:endParaRPr lang="en-US"/>
          </a:p>
        </p:txBody>
      </p:sp>
    </p:spTree>
    <p:extLst>
      <p:ext uri="{BB962C8B-B14F-4D97-AF65-F5344CB8AC3E}">
        <p14:creationId xmlns:p14="http://schemas.microsoft.com/office/powerpoint/2010/main" val="2745743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1EEB87D-606E-4D57-B622-2E7465BB3FA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462676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endParaRPr lang="en-US" sz="1600" dirty="0"/>
          </a:p>
        </p:txBody>
      </p:sp>
      <p:sp>
        <p:nvSpPr>
          <p:cNvPr id="4" name="Slide Number Placeholder 3"/>
          <p:cNvSpPr>
            <a:spLocks noGrp="1"/>
          </p:cNvSpPr>
          <p:nvPr>
            <p:ph type="sldNum" sz="quarter" idx="10"/>
          </p:nvPr>
        </p:nvSpPr>
        <p:spPr/>
        <p:txBody>
          <a:bodyPr/>
          <a:lstStyle/>
          <a:p>
            <a:pPr>
              <a:defRPr/>
            </a:pPr>
            <a:fld id="{9CDA913B-27E8-4C3C-ACE3-7E8980CE6266}" type="slidenum">
              <a:rPr lang="en-US" smtClean="0"/>
              <a:pPr>
                <a:defRPr/>
              </a:pPr>
              <a:t>3</a:t>
            </a:fld>
            <a:endParaRPr lang="en-US"/>
          </a:p>
        </p:txBody>
      </p:sp>
    </p:spTree>
    <p:extLst>
      <p:ext uri="{BB962C8B-B14F-4D97-AF65-F5344CB8AC3E}">
        <p14:creationId xmlns:p14="http://schemas.microsoft.com/office/powerpoint/2010/main" val="1212313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dirty="0"/>
              <a:t>SBIRT is an acronym that stands for Screening, Brief Intervention, and Referral to Treatment. It is an evidence-based method that is currently underemployed in medical settings. Note that this definition, provided by SAMHSA, describes</a:t>
            </a:r>
            <a:r>
              <a:rPr lang="en-US" baseline="0" dirty="0"/>
              <a:t> SBIRT as a “public health” approach. Addressing substance use is relevant to the care of individual patients and clients, but medical settings, like correctional facilities</a:t>
            </a:r>
            <a:r>
              <a:rPr lang="en-US" dirty="0"/>
              <a:t> and college campuses,</a:t>
            </a:r>
            <a:r>
              <a:rPr lang="en-US" baseline="0" dirty="0"/>
              <a:t> are targets for SBIRT implementation because</a:t>
            </a:r>
            <a:r>
              <a:rPr lang="en-US" dirty="0"/>
              <a:t> of the large population </a:t>
            </a:r>
            <a:r>
              <a:rPr lang="en-US" baseline="0" dirty="0"/>
              <a:t>they serve.</a:t>
            </a:r>
          </a:p>
          <a:p>
            <a:endParaRPr lang="en-US" dirty="0"/>
          </a:p>
          <a:p>
            <a:r>
              <a:rPr lang="en-US" sz="900" b="1" dirty="0"/>
              <a:t>Citation</a:t>
            </a:r>
            <a:r>
              <a:rPr lang="en-US" sz="900" dirty="0"/>
              <a:t>: http://beta.samhsa.gov/sbirt</a:t>
            </a:r>
          </a:p>
        </p:txBody>
      </p:sp>
      <p:sp>
        <p:nvSpPr>
          <p:cNvPr id="4" name="Slide Number Placeholder 3"/>
          <p:cNvSpPr>
            <a:spLocks noGrp="1"/>
          </p:cNvSpPr>
          <p:nvPr>
            <p:ph type="sldNum" sz="quarter" idx="10"/>
          </p:nvPr>
        </p:nvSpPr>
        <p:spPr/>
        <p:txBody>
          <a:bodyPr/>
          <a:lstStyle/>
          <a:p>
            <a:fld id="{91EEB87D-606E-4D57-B622-2E7465BB3FA8}" type="slidenum">
              <a:rPr lang="en-US" smtClean="0"/>
              <a:pPr/>
              <a:t>4</a:t>
            </a:fld>
            <a:endParaRPr lang="en-US"/>
          </a:p>
        </p:txBody>
      </p:sp>
    </p:spTree>
    <p:extLst>
      <p:ext uri="{BB962C8B-B14F-4D97-AF65-F5344CB8AC3E}">
        <p14:creationId xmlns:p14="http://schemas.microsoft.com/office/powerpoint/2010/main" val="33702894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sz="1100" b="0" i="0" kern="1200" baseline="0" dirty="0">
                <a:solidFill>
                  <a:schemeClr val="tx1"/>
                </a:solidFill>
                <a:effectLst/>
                <a:latin typeface="Calibri" panose="020F0502020204030204" pitchFamily="34" charset="0"/>
                <a:ea typeface="+mn-ea"/>
                <a:cs typeface="+mn-cs"/>
              </a:rPr>
              <a:t>Sometimes the acronym “SBIRT” is incorrectly used as a verb or used to describe a screening tool. This diagram illustrates the different definitions of the terms used in this presentation.</a:t>
            </a:r>
            <a:endParaRPr lang="en-US" dirty="0"/>
          </a:p>
          <a:p>
            <a:br>
              <a:rPr lang="en-US" dirty="0"/>
            </a:br>
            <a:endParaRPr lang="en-US" dirty="0"/>
          </a:p>
        </p:txBody>
      </p:sp>
      <p:sp>
        <p:nvSpPr>
          <p:cNvPr id="4" name="Slide Number Placeholder 3"/>
          <p:cNvSpPr>
            <a:spLocks noGrp="1"/>
          </p:cNvSpPr>
          <p:nvPr>
            <p:ph type="sldNum" sz="quarter" idx="10"/>
          </p:nvPr>
        </p:nvSpPr>
        <p:spPr/>
        <p:txBody>
          <a:bodyPr/>
          <a:lstStyle/>
          <a:p>
            <a:fld id="{91EEB87D-606E-4D57-B622-2E7465BB3FA8}" type="slidenum">
              <a:rPr lang="en-US" smtClean="0"/>
              <a:pPr/>
              <a:t>5</a:t>
            </a:fld>
            <a:endParaRPr lang="en-US"/>
          </a:p>
        </p:txBody>
      </p:sp>
    </p:spTree>
    <p:extLst>
      <p:ext uri="{BB962C8B-B14F-4D97-AF65-F5344CB8AC3E}">
        <p14:creationId xmlns:p14="http://schemas.microsoft.com/office/powerpoint/2010/main" val="10415826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dirty="0"/>
              <a:t>Let’s look at why SBIRT is relevant to the medical care of patients. </a:t>
            </a:r>
          </a:p>
        </p:txBody>
      </p:sp>
      <p:sp>
        <p:nvSpPr>
          <p:cNvPr id="4" name="Slide Number Placeholder 3"/>
          <p:cNvSpPr>
            <a:spLocks noGrp="1"/>
          </p:cNvSpPr>
          <p:nvPr>
            <p:ph type="sldNum" sz="quarter" idx="10"/>
          </p:nvPr>
        </p:nvSpPr>
        <p:spPr/>
        <p:txBody>
          <a:bodyPr/>
          <a:lstStyle/>
          <a:p>
            <a:fld id="{91EEB87D-606E-4D57-B622-2E7465BB3FA8}" type="slidenum">
              <a:rPr lang="en-US" smtClean="0"/>
              <a:pPr/>
              <a:t>6</a:t>
            </a:fld>
            <a:endParaRPr lang="en-US"/>
          </a:p>
        </p:txBody>
      </p:sp>
    </p:spTree>
    <p:extLst>
      <p:ext uri="{BB962C8B-B14F-4D97-AF65-F5344CB8AC3E}">
        <p14:creationId xmlns:p14="http://schemas.microsoft.com/office/powerpoint/2010/main" val="16976902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dirty="0"/>
              <a:t>A preventative service</a:t>
            </a:r>
            <a:r>
              <a:rPr lang="en-US" baseline="0" dirty="0"/>
              <a:t> </a:t>
            </a:r>
            <a:r>
              <a:rPr lang="en-US" dirty="0"/>
              <a:t>needs to meet certain criteria</a:t>
            </a:r>
            <a:r>
              <a:rPr lang="en-US" baseline="0" dirty="0"/>
              <a:t> to justify universal and routine</a:t>
            </a:r>
            <a:r>
              <a:rPr lang="en-US" dirty="0"/>
              <a:t> </a:t>
            </a:r>
            <a:r>
              <a:rPr lang="en-US" baseline="0" dirty="0"/>
              <a:t>implementation in a busy medical setting. </a:t>
            </a:r>
            <a:r>
              <a:rPr lang="en-US" dirty="0"/>
              <a:t>In the case of SBIRT, unhealthy alcohol and drug use is prevalent</a:t>
            </a:r>
            <a:r>
              <a:rPr lang="en-US" baseline="0" dirty="0"/>
              <a:t> among patients, is associated with significant illness and death, is detectable through the use of validated screening tools, and can be addressed with interventions that are both effective and feasible in a busy clinic setting.</a:t>
            </a:r>
          </a:p>
          <a:p>
            <a:endParaRPr lang="en-US" baseline="0" dirty="0"/>
          </a:p>
        </p:txBody>
      </p:sp>
      <p:sp>
        <p:nvSpPr>
          <p:cNvPr id="4" name="Slide Number Placeholder 3"/>
          <p:cNvSpPr>
            <a:spLocks noGrp="1"/>
          </p:cNvSpPr>
          <p:nvPr>
            <p:ph type="sldNum" sz="quarter" idx="10"/>
          </p:nvPr>
        </p:nvSpPr>
        <p:spPr/>
        <p:txBody>
          <a:bodyPr/>
          <a:lstStyle/>
          <a:p>
            <a:fld id="{91EEB87D-606E-4D57-B622-2E7465BB3FA8}" type="slidenum">
              <a:rPr lang="en-US" smtClean="0"/>
              <a:pPr/>
              <a:t>7</a:t>
            </a:fld>
            <a:endParaRPr lang="en-US"/>
          </a:p>
        </p:txBody>
      </p:sp>
    </p:spTree>
    <p:extLst>
      <p:ext uri="{BB962C8B-B14F-4D97-AF65-F5344CB8AC3E}">
        <p14:creationId xmlns:p14="http://schemas.microsoft.com/office/powerpoint/2010/main" val="32427208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dirty="0"/>
              <a:t>Many providers believe they already adequately address substance use without</a:t>
            </a:r>
            <a:r>
              <a:rPr lang="en-US" baseline="0" dirty="0"/>
              <a:t> SBIRT processes in place, but there are important differences. With SBIRT implemented:</a:t>
            </a:r>
          </a:p>
          <a:p>
            <a:endParaRPr lang="en-US" baseline="0" dirty="0"/>
          </a:p>
          <a:p>
            <a:pPr marL="171450" indent="-171450">
              <a:spcAft>
                <a:spcPts val="600"/>
              </a:spcAft>
              <a:buFont typeface="Arial" panose="020B0604020202020204" pitchFamily="34" charset="0"/>
              <a:buChar char="•"/>
            </a:pPr>
            <a:r>
              <a:rPr lang="en-US" baseline="0" dirty="0"/>
              <a:t>All patients are automatically screened for substance use, as opposed to relying on the chance that clinicians address it with only the patients who warrant screening. </a:t>
            </a:r>
          </a:p>
          <a:p>
            <a:pPr marL="171450" indent="-171450">
              <a:spcAft>
                <a:spcPts val="600"/>
              </a:spcAft>
              <a:buFont typeface="Arial" panose="020B0604020202020204" pitchFamily="34" charset="0"/>
              <a:buChar char="•"/>
            </a:pPr>
            <a:r>
              <a:rPr lang="en-US" baseline="0" dirty="0"/>
              <a:t>Validated screening tools can do much of the work in identifying unhealthy substance use, while untested questions may not provide useful information. </a:t>
            </a:r>
          </a:p>
          <a:p>
            <a:pPr marL="171450" indent="-171450">
              <a:spcAft>
                <a:spcPts val="600"/>
              </a:spcAft>
              <a:buFont typeface="Arial" panose="020B0604020202020204" pitchFamily="34" charset="0"/>
              <a:buChar char="•"/>
            </a:pPr>
            <a:r>
              <a:rPr lang="en-US" baseline="0" dirty="0"/>
              <a:t>Many clinicians view alcohol use under an alcoholic vs. non-alcoholic dichotomy, while SBIRT recognizes that substance use falls along a spectrum. </a:t>
            </a:r>
          </a:p>
          <a:p>
            <a:pPr marL="171450" indent="-171450">
              <a:spcAft>
                <a:spcPts val="600"/>
              </a:spcAft>
              <a:buFont typeface="Arial" panose="020B0604020202020204" pitchFamily="34" charset="0"/>
              <a:buChar char="•"/>
            </a:pPr>
            <a:r>
              <a:rPr lang="en-US" baseline="0" dirty="0"/>
              <a:t>Brief interventions are evidence-based and employ Motivational Interviewing, as opposed to directing a patient to change their behavior. </a:t>
            </a:r>
          </a:p>
          <a:p>
            <a:pPr marL="171450" indent="-171450">
              <a:spcAft>
                <a:spcPts val="600"/>
              </a:spcAft>
              <a:buFont typeface="Arial" panose="020B0604020202020204" pitchFamily="34" charset="0"/>
              <a:buChar char="•"/>
            </a:pPr>
            <a:r>
              <a:rPr lang="en-US" baseline="0" dirty="0"/>
              <a:t>Patients receiving specialized treatment for substance use continue to receive care from their PCP under SBIRT.</a:t>
            </a:r>
            <a:endParaRPr lang="en-US" dirty="0"/>
          </a:p>
        </p:txBody>
      </p:sp>
      <p:sp>
        <p:nvSpPr>
          <p:cNvPr id="4" name="Slide Number Placeholder 3"/>
          <p:cNvSpPr>
            <a:spLocks noGrp="1"/>
          </p:cNvSpPr>
          <p:nvPr>
            <p:ph type="sldNum" sz="quarter" idx="10"/>
          </p:nvPr>
        </p:nvSpPr>
        <p:spPr/>
        <p:txBody>
          <a:bodyPr/>
          <a:lstStyle/>
          <a:p>
            <a:fld id="{91EEB87D-606E-4D57-B622-2E7465BB3FA8}" type="slidenum">
              <a:rPr lang="en-US" smtClean="0"/>
              <a:pPr/>
              <a:t>8</a:t>
            </a:fld>
            <a:endParaRPr lang="en-US"/>
          </a:p>
        </p:txBody>
      </p:sp>
    </p:spTree>
    <p:extLst>
      <p:ext uri="{BB962C8B-B14F-4D97-AF65-F5344CB8AC3E}">
        <p14:creationId xmlns:p14="http://schemas.microsoft.com/office/powerpoint/2010/main" val="25940526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sz="1100" dirty="0"/>
              <a:t>These are commonly used categories that </a:t>
            </a:r>
            <a:r>
              <a:rPr lang="en-US" sz="1100" kern="1200" baseline="0" dirty="0">
                <a:solidFill>
                  <a:schemeClr val="tx1"/>
                </a:solidFill>
                <a:latin typeface="+mn-lt"/>
                <a:ea typeface="+mn-ea"/>
                <a:cs typeface="+mn-cs"/>
              </a:rPr>
              <a:t>stratify alcohol and drug use. The largest number of people fall into the Low-risk zone. We will look at how each category is defined.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1EEB87D-606E-4D57-B622-2E7465BB3FA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925981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dirty="0"/>
              <a:t>The Low risk zone is defined by abstention from any </a:t>
            </a:r>
            <a:r>
              <a:rPr lang="en-US" baseline="0" dirty="0"/>
              <a:t>use, or adult use of alcohol at low risk amounts. Low risk amounts have not been established for drug use or for adolescent alcohol use. </a:t>
            </a:r>
            <a:endParaRPr lang="en-US" dirty="0"/>
          </a:p>
        </p:txBody>
      </p:sp>
      <p:sp>
        <p:nvSpPr>
          <p:cNvPr id="4" name="Slide Number Placeholder 3"/>
          <p:cNvSpPr>
            <a:spLocks noGrp="1"/>
          </p:cNvSpPr>
          <p:nvPr>
            <p:ph type="sldNum" sz="quarter" idx="10"/>
          </p:nvPr>
        </p:nvSpPr>
        <p:spPr/>
        <p:txBody>
          <a:bodyPr/>
          <a:lstStyle/>
          <a:p>
            <a:fld id="{91EEB87D-606E-4D57-B622-2E7465BB3FA8}" type="slidenum">
              <a:rPr lang="en-US" smtClean="0"/>
              <a:pPr/>
              <a:t>10</a:t>
            </a:fld>
            <a:endParaRPr lang="en-US"/>
          </a:p>
        </p:txBody>
      </p:sp>
    </p:spTree>
    <p:extLst>
      <p:ext uri="{BB962C8B-B14F-4D97-AF65-F5344CB8AC3E}">
        <p14:creationId xmlns:p14="http://schemas.microsoft.com/office/powerpoint/2010/main" val="31035207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sz="1100" dirty="0"/>
              <a:t>The </a:t>
            </a:r>
            <a:r>
              <a:rPr lang="en-US" sz="1100" baseline="0" dirty="0"/>
              <a:t>Risky zone is defined by adult drinking above low-risk alcohol limits, adolescent use of any substance without associated problems, or any drug use without associated problems. Individuals in the Risky zone are not </a:t>
            </a:r>
            <a:r>
              <a:rPr lang="en-US" sz="1100" b="1" baseline="0" dirty="0"/>
              <a:t>currently</a:t>
            </a:r>
            <a:r>
              <a:rPr lang="en-US" sz="1100" baseline="0" dirty="0"/>
              <a:t> experiencing negative consequences from use, but are likely to create new health problems or make existing ones worse over time. </a:t>
            </a:r>
            <a:r>
              <a:rPr lang="en-US" sz="1100" dirty="0"/>
              <a:t> </a:t>
            </a:r>
            <a:r>
              <a:rPr lang="en-US" sz="1100" baseline="0" dirty="0"/>
              <a:t>Any drug use is considered risky – partly because we do not yet know what amount of drug use poses short and long term risk, and because most drugs remain criminalized, which means pts can face consequences from a urine test at work or legal trouble.</a:t>
            </a:r>
            <a:endParaRPr lang="en-US" sz="1100" dirty="0"/>
          </a:p>
        </p:txBody>
      </p:sp>
      <p:sp>
        <p:nvSpPr>
          <p:cNvPr id="4" name="Slide Number Placeholder 3"/>
          <p:cNvSpPr>
            <a:spLocks noGrp="1"/>
          </p:cNvSpPr>
          <p:nvPr>
            <p:ph type="sldNum" sz="quarter" idx="10"/>
          </p:nvPr>
        </p:nvSpPr>
        <p:spPr/>
        <p:txBody>
          <a:bodyPr/>
          <a:lstStyle/>
          <a:p>
            <a:fld id="{91EEB87D-606E-4D57-B622-2E7465BB3FA8}" type="slidenum">
              <a:rPr lang="en-US" smtClean="0"/>
              <a:pPr/>
              <a:t>11</a:t>
            </a:fld>
            <a:endParaRPr lang="en-US"/>
          </a:p>
        </p:txBody>
      </p:sp>
    </p:spTree>
    <p:extLst>
      <p:ext uri="{BB962C8B-B14F-4D97-AF65-F5344CB8AC3E}">
        <p14:creationId xmlns:p14="http://schemas.microsoft.com/office/powerpoint/2010/main" val="32252902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a:t>George S, Naimi TS, Keyes K, et al. Alcohol Intake and Health Study: No Protective Effect at Low Levels, With Mortality Increasing to 1 in 25 at 14 Drinks Per Week. </a:t>
            </a:r>
            <a:r>
              <a:rPr lang="en-US" i="1"/>
              <a:t>Journal of Studies on Alcohol and Drugs</a:t>
            </a:r>
            <a:r>
              <a:rPr lang="en-US"/>
              <a:t>. 2026;87(4):621-638. doi:</a:t>
            </a:r>
            <a:r>
              <a:rPr lang="en-US">
                <a:hlinkClick r:id="rId3"/>
              </a:rPr>
              <a:t>10.15288/jsad.25-00435</a:t>
            </a:r>
            <a:endParaRPr lang="en-US" dirty="0"/>
          </a:p>
        </p:txBody>
      </p:sp>
      <p:sp>
        <p:nvSpPr>
          <p:cNvPr id="4" name="Slide Number Placeholder 3"/>
          <p:cNvSpPr>
            <a:spLocks noGrp="1"/>
          </p:cNvSpPr>
          <p:nvPr>
            <p:ph type="sldNum" sz="quarter" idx="10"/>
          </p:nvPr>
        </p:nvSpPr>
        <p:spPr/>
        <p:txBody>
          <a:bodyPr/>
          <a:lstStyle/>
          <a:p>
            <a:fld id="{C5DBF49B-1D6C-4B4F-AB29-5D1FC2CE65C9}" type="slidenum">
              <a:rPr lang="en-US" smtClean="0"/>
              <a:pPr/>
              <a:t>12</a:t>
            </a:fld>
            <a:endParaRPr lang="en-US"/>
          </a:p>
        </p:txBody>
      </p:sp>
    </p:spTree>
    <p:extLst>
      <p:ext uri="{BB962C8B-B14F-4D97-AF65-F5344CB8AC3E}">
        <p14:creationId xmlns:p14="http://schemas.microsoft.com/office/powerpoint/2010/main" val="21225245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dirty="0"/>
              <a:t>When gauging</a:t>
            </a:r>
            <a:r>
              <a:rPr lang="en-US" baseline="0" dirty="0"/>
              <a:t> number of drinks consumed, it’s necessary to know what counts as one drink. In the U.S., a standard drink contains 0.6 fluid ounces of pure alcohol (14 grams or about 1.2 tablespoons), which comes in a variety of servings of beer, malt liquor, wine and liquor.</a:t>
            </a:r>
          </a:p>
          <a:p>
            <a:endParaRPr lang="en-US" baseline="0" dirty="0"/>
          </a:p>
          <a:p>
            <a:r>
              <a:rPr lang="en-US" sz="900" b="1" baseline="0" dirty="0"/>
              <a:t>Citation: </a:t>
            </a:r>
            <a:r>
              <a:rPr lang="en-US" sz="900" b="0" dirty="0"/>
              <a:t>National Institute on Alcohol Abuse and </a:t>
            </a:r>
            <a:r>
              <a:rPr lang="en-US" sz="900" b="0" i="0" dirty="0"/>
              <a:t>Alcoholism</a:t>
            </a:r>
            <a:r>
              <a:rPr lang="en-US" sz="900" b="0" i="0" baseline="0" dirty="0"/>
              <a:t>. </a:t>
            </a:r>
            <a:r>
              <a:rPr lang="en-US" sz="900" b="0" i="0" dirty="0"/>
              <a:t>http://pubs.niaaa.nih.gov/publications/Practitioner/PocketGuide/pocket_guide2.htm</a:t>
            </a:r>
          </a:p>
          <a:p>
            <a:r>
              <a:rPr lang="en-US" b="0" i="0" dirty="0"/>
              <a:t> </a:t>
            </a:r>
          </a:p>
          <a:p>
            <a:endParaRPr lang="en-US" dirty="0"/>
          </a:p>
        </p:txBody>
      </p:sp>
      <p:sp>
        <p:nvSpPr>
          <p:cNvPr id="4" name="Slide Number Placeholder 3"/>
          <p:cNvSpPr>
            <a:spLocks noGrp="1"/>
          </p:cNvSpPr>
          <p:nvPr>
            <p:ph type="sldNum" sz="quarter" idx="10"/>
          </p:nvPr>
        </p:nvSpPr>
        <p:spPr/>
        <p:txBody>
          <a:bodyPr/>
          <a:lstStyle/>
          <a:p>
            <a:fld id="{91EEB87D-606E-4D57-B622-2E7465BB3FA8}" type="slidenum">
              <a:rPr lang="en-US" smtClean="0"/>
              <a:pPr/>
              <a:t>13</a:t>
            </a:fld>
            <a:endParaRPr lang="en-US"/>
          </a:p>
        </p:txBody>
      </p:sp>
    </p:spTree>
    <p:extLst>
      <p:ext uri="{BB962C8B-B14F-4D97-AF65-F5344CB8AC3E}">
        <p14:creationId xmlns:p14="http://schemas.microsoft.com/office/powerpoint/2010/main" val="37688392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dirty="0"/>
              <a:t>When gauging</a:t>
            </a:r>
            <a:r>
              <a:rPr lang="en-US" baseline="0" dirty="0"/>
              <a:t> number of drinks consumed, it’s necessary to know what counts as one drink. In the U.S., a standard drink contains 0.6 fluid ounces of pure alcohol (14 grams or about 1.2 tablespoons), which comes in a variety of servings of beer, malt liquor, wine and liquor.</a:t>
            </a:r>
          </a:p>
          <a:p>
            <a:endParaRPr lang="en-US" baseline="0" dirty="0"/>
          </a:p>
          <a:p>
            <a:r>
              <a:rPr lang="en-US" sz="900" b="1" baseline="0" dirty="0"/>
              <a:t>Citation: </a:t>
            </a:r>
            <a:r>
              <a:rPr lang="en-US" sz="900" b="0" dirty="0"/>
              <a:t>National Institute on Alcohol Abuse and </a:t>
            </a:r>
            <a:r>
              <a:rPr lang="en-US" sz="900" b="0" i="0" dirty="0"/>
              <a:t>Alcoholism</a:t>
            </a:r>
            <a:r>
              <a:rPr lang="en-US" sz="900" b="0" i="0" baseline="0" dirty="0"/>
              <a:t>. </a:t>
            </a:r>
            <a:r>
              <a:rPr lang="en-US" sz="900" b="0" i="0" dirty="0"/>
              <a:t>http://pubs.niaaa.nih.gov/publications/Practitioner/PocketGuide/pocket_guide2.htm</a:t>
            </a:r>
          </a:p>
          <a:p>
            <a:r>
              <a:rPr lang="en-US" b="0" i="0" dirty="0"/>
              <a:t> </a:t>
            </a:r>
          </a:p>
          <a:p>
            <a:endParaRPr lang="en-US" dirty="0"/>
          </a:p>
        </p:txBody>
      </p:sp>
      <p:sp>
        <p:nvSpPr>
          <p:cNvPr id="4" name="Slide Number Placeholder 3"/>
          <p:cNvSpPr>
            <a:spLocks noGrp="1"/>
          </p:cNvSpPr>
          <p:nvPr>
            <p:ph type="sldNum" sz="quarter" idx="10"/>
          </p:nvPr>
        </p:nvSpPr>
        <p:spPr/>
        <p:txBody>
          <a:bodyPr/>
          <a:lstStyle/>
          <a:p>
            <a:fld id="{91EEB87D-606E-4D57-B622-2E7465BB3FA8}" type="slidenum">
              <a:rPr lang="en-US" smtClean="0"/>
              <a:pPr/>
              <a:t>14</a:t>
            </a:fld>
            <a:endParaRPr lang="en-US"/>
          </a:p>
        </p:txBody>
      </p:sp>
    </p:spTree>
    <p:extLst>
      <p:ext uri="{BB962C8B-B14F-4D97-AF65-F5344CB8AC3E}">
        <p14:creationId xmlns:p14="http://schemas.microsoft.com/office/powerpoint/2010/main" val="14449932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baseline="0" dirty="0"/>
              <a:t>Citation</a:t>
            </a:r>
            <a:r>
              <a:rPr lang="en-US" i="0" baseline="0" dirty="0"/>
              <a:t>: </a:t>
            </a:r>
            <a:r>
              <a:rPr lang="en-US" i="0" baseline="0" dirty="0" err="1"/>
              <a:t>Stockwell</a:t>
            </a:r>
            <a:r>
              <a:rPr lang="en-US" i="0" baseline="0" dirty="0"/>
              <a:t>, T. “Constructing and responding to low-risk drinking guidelines: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0" baseline="0" dirty="0" err="1"/>
              <a:t>Conceptualisation</a:t>
            </a:r>
            <a:r>
              <a:rPr lang="en-US" i="0" baseline="0" dirty="0"/>
              <a:t>, evidence and reception.” Drug and Alcohol Review (March 2012), 31, 121–125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0" baseline="0" dirty="0"/>
              <a:t>DOI: 10.1111/j.1465-3362.2011.00416.x</a:t>
            </a:r>
          </a:p>
        </p:txBody>
      </p:sp>
    </p:spTree>
    <p:extLst>
      <p:ext uri="{BB962C8B-B14F-4D97-AF65-F5344CB8AC3E}">
        <p14:creationId xmlns:p14="http://schemas.microsoft.com/office/powerpoint/2010/main" val="42576692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i="0" kern="1200" baseline="0" dirty="0">
                <a:solidFill>
                  <a:schemeClr val="tx1"/>
                </a:solidFill>
                <a:effectLst/>
                <a:latin typeface="Calibri" panose="020F0502020204030204" pitchFamily="34" charset="0"/>
                <a:ea typeface="+mn-ea"/>
                <a:cs typeface="+mn-cs"/>
              </a:rPr>
              <a:t>Citation: </a:t>
            </a:r>
            <a:r>
              <a:rPr lang="en-US" dirty="0"/>
              <a:t>Kalinowski A and Humphreys K (2016) Governmental Standard Drink Definitions and Low-Risk Alcohol Consumption Guidelines in 37 Countries. </a:t>
            </a:r>
            <a:r>
              <a:rPr lang="en-US" i="1" dirty="0"/>
              <a:t>Addiction</a:t>
            </a:r>
            <a:r>
              <a:rPr lang="en-US" dirty="0"/>
              <a:t> 111: </a:t>
            </a:r>
            <a:r>
              <a:rPr lang="en-US" dirty="0">
                <a:hlinkClick r:id="rId3"/>
              </a:rPr>
              <a:t>doi:10.1111/add.13341</a:t>
            </a:r>
            <a:endParaRPr lang="en-US" sz="1200" b="1" i="0" kern="1200" dirty="0">
              <a:solidFill>
                <a:schemeClr val="tx1"/>
              </a:solidFill>
              <a:effectLst/>
              <a:latin typeface="+mn-lt"/>
              <a:ea typeface="+mn-ea"/>
              <a:cs typeface="+mn-cs"/>
            </a:endParaRPr>
          </a:p>
          <a:p>
            <a:endParaRPr lang="en-US" sz="1200" b="1" i="0" kern="1200" dirty="0">
              <a:solidFill>
                <a:schemeClr val="tx1"/>
              </a:solidFill>
              <a:effectLst/>
              <a:latin typeface="+mn-lt"/>
              <a:ea typeface="+mn-ea"/>
              <a:cs typeface="+mn-cs"/>
            </a:endParaRPr>
          </a:p>
          <a:p>
            <a:endParaRPr lang="en-US"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1EEB87D-606E-4D57-B622-2E7465BB3FA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34814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b="0" baseline="0" dirty="0"/>
              <a:t>When someone is experiencing consequences from their use, they likely fall into the Disorder category. The DSM-5 Manual defines substance use disorders as a spectrum of repeated negative consequences associated with use. </a:t>
            </a:r>
          </a:p>
          <a:p>
            <a:endParaRPr lang="en-US" b="1" baseline="0" dirty="0"/>
          </a:p>
          <a:p>
            <a:r>
              <a:rPr lang="en-US" b="1" baseline="0" dirty="0"/>
              <a:t>Citation</a:t>
            </a:r>
            <a:r>
              <a:rPr lang="en-US" b="0" baseline="0" dirty="0"/>
              <a:t>: </a:t>
            </a:r>
            <a:r>
              <a:rPr lang="en-US" sz="1100" b="0" i="0" kern="1200" baseline="0" dirty="0">
                <a:solidFill>
                  <a:schemeClr val="tx1"/>
                </a:solidFill>
                <a:effectLst/>
                <a:latin typeface="Calibri" panose="020F0502020204030204" pitchFamily="34" charset="0"/>
                <a:ea typeface="+mn-ea"/>
                <a:cs typeface="+mn-cs"/>
              </a:rPr>
              <a:t>Diagnostic and Statistical Manual of Mental Disorders: Diagnostic and Statistical Manual of Mental Disorders, Fifth Edition. Arlington, VA: American Psychiatric Association, 2013.</a:t>
            </a:r>
            <a:endParaRPr lang="en-US" b="0" baseline="0" dirty="0"/>
          </a:p>
          <a:p>
            <a:endParaRPr lang="en-US" b="1" baseline="0" dirty="0"/>
          </a:p>
        </p:txBody>
      </p:sp>
      <p:sp>
        <p:nvSpPr>
          <p:cNvPr id="4" name="Slide Number Placeholder 3"/>
          <p:cNvSpPr>
            <a:spLocks noGrp="1"/>
          </p:cNvSpPr>
          <p:nvPr>
            <p:ph type="sldNum" sz="quarter" idx="10"/>
          </p:nvPr>
        </p:nvSpPr>
        <p:spPr/>
        <p:txBody>
          <a:bodyPr/>
          <a:lstStyle/>
          <a:p>
            <a:fld id="{91EEB87D-606E-4D57-B622-2E7465BB3FA8}" type="slidenum">
              <a:rPr lang="en-US" smtClean="0"/>
              <a:pPr/>
              <a:t>17</a:t>
            </a:fld>
            <a:endParaRPr lang="en-US"/>
          </a:p>
        </p:txBody>
      </p:sp>
    </p:spTree>
    <p:extLst>
      <p:ext uri="{BB962C8B-B14F-4D97-AF65-F5344CB8AC3E}">
        <p14:creationId xmlns:p14="http://schemas.microsoft.com/office/powerpoint/2010/main" val="2816231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b="0" baseline="0" dirty="0"/>
              <a:t>Eleven criteria define substance use disorder, according to the </a:t>
            </a:r>
            <a:r>
              <a:rPr lang="en-US" sz="1100" b="0" i="0" kern="1200" baseline="0" dirty="0">
                <a:solidFill>
                  <a:schemeClr val="tx1"/>
                </a:solidFill>
                <a:effectLst/>
                <a:latin typeface="Calibri" panose="020F0502020204030204" pitchFamily="34" charset="0"/>
                <a:ea typeface="+mn-ea"/>
                <a:cs typeface="+mn-cs"/>
              </a:rPr>
              <a:t>Diagnostic and Statistical Manual of Mental Disorders, Fifth Edition. </a:t>
            </a:r>
            <a:endParaRPr lang="en-US" b="0" baseline="0" dirty="0"/>
          </a:p>
          <a:p>
            <a:endParaRPr lang="en-US" b="0" baseline="0" dirty="0"/>
          </a:p>
          <a:p>
            <a:r>
              <a:rPr lang="en-US" b="1" baseline="0" dirty="0"/>
              <a:t>Citation</a:t>
            </a:r>
            <a:r>
              <a:rPr lang="en-US" b="0" baseline="0" dirty="0"/>
              <a:t>: </a:t>
            </a:r>
            <a:r>
              <a:rPr lang="en-US" sz="1100" b="0" i="0" kern="1200" baseline="0" dirty="0">
                <a:solidFill>
                  <a:schemeClr val="tx1"/>
                </a:solidFill>
                <a:effectLst/>
                <a:latin typeface="Calibri" panose="020F0502020204030204" pitchFamily="34" charset="0"/>
                <a:ea typeface="+mn-ea"/>
                <a:cs typeface="+mn-cs"/>
              </a:rPr>
              <a:t>Diagnostic and Statistical Manual of Mental Disorders: Diagnostic and Statistical Manual of Mental Disorders, Fifth Edition. Arlington, VA: American Psychiatric Association, 2013.</a:t>
            </a:r>
            <a:endParaRPr lang="en-US" b="0" baseline="0" dirty="0"/>
          </a:p>
        </p:txBody>
      </p:sp>
      <p:sp>
        <p:nvSpPr>
          <p:cNvPr id="4" name="Slide Number Placeholder 3"/>
          <p:cNvSpPr>
            <a:spLocks noGrp="1"/>
          </p:cNvSpPr>
          <p:nvPr>
            <p:ph type="sldNum" sz="quarter" idx="10"/>
          </p:nvPr>
        </p:nvSpPr>
        <p:spPr/>
        <p:txBody>
          <a:bodyPr/>
          <a:lstStyle/>
          <a:p>
            <a:fld id="{91EEB87D-606E-4D57-B622-2E7465BB3FA8}" type="slidenum">
              <a:rPr lang="en-US" smtClean="0"/>
              <a:pPr/>
              <a:t>18</a:t>
            </a:fld>
            <a:endParaRPr lang="en-US"/>
          </a:p>
        </p:txBody>
      </p:sp>
    </p:spTree>
    <p:extLst>
      <p:ext uri="{BB962C8B-B14F-4D97-AF65-F5344CB8AC3E}">
        <p14:creationId xmlns:p14="http://schemas.microsoft.com/office/powerpoint/2010/main" val="16909280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b="0" i="0" kern="1200" dirty="0">
                <a:solidFill>
                  <a:schemeClr val="tx1"/>
                </a:solidFill>
                <a:effectLst/>
                <a:latin typeface="+mn-lt"/>
                <a:ea typeface="+mn-ea"/>
                <a:cs typeface="+mn-cs"/>
              </a:rPr>
              <a:t>Why is it important to intervene when</a:t>
            </a:r>
            <a:r>
              <a:rPr lang="en-US" sz="1100" b="0" i="0" kern="1200" baseline="0" dirty="0">
                <a:solidFill>
                  <a:schemeClr val="tx1"/>
                </a:solidFill>
                <a:effectLst/>
                <a:latin typeface="+mn-lt"/>
                <a:ea typeface="+mn-ea"/>
                <a:cs typeface="+mn-cs"/>
              </a:rPr>
              <a:t> patients have unhealthy alcohol use? </a:t>
            </a:r>
            <a:r>
              <a:rPr lang="en-US" sz="1100" b="0" i="0" kern="1200" dirty="0">
                <a:solidFill>
                  <a:schemeClr val="tx1"/>
                </a:solidFill>
                <a:effectLst/>
                <a:latin typeface="+mn-lt"/>
                <a:ea typeface="+mn-ea"/>
                <a:cs typeface="+mn-cs"/>
              </a:rPr>
              <a:t>Unhealthy</a:t>
            </a:r>
            <a:r>
              <a:rPr lang="en-US" sz="1100" b="0" i="0" kern="1200" baseline="0" dirty="0">
                <a:solidFill>
                  <a:schemeClr val="tx1"/>
                </a:solidFill>
                <a:effectLst/>
                <a:latin typeface="+mn-lt"/>
                <a:ea typeface="+mn-ea"/>
                <a:cs typeface="+mn-cs"/>
              </a:rPr>
              <a:t> a</a:t>
            </a:r>
            <a:r>
              <a:rPr lang="en-US" sz="1100" b="0" i="0" kern="1200" dirty="0">
                <a:solidFill>
                  <a:schemeClr val="tx1"/>
                </a:solidFill>
                <a:effectLst/>
                <a:latin typeface="+mn-lt"/>
                <a:ea typeface="+mn-ea"/>
                <a:cs typeface="+mn-cs"/>
              </a:rPr>
              <a:t>lcohol use contributes to a range of acute and chronic health consequences, from injuries resulting from traffic crashes to cancer and cardiovascular disease.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i="0" kern="1200" dirty="0">
              <a:solidFill>
                <a:schemeClr val="tx1"/>
              </a:solidFill>
              <a:effectLst/>
              <a:latin typeface="+mn-lt"/>
              <a:ea typeface="+mn-ea"/>
              <a:cs typeface="+mn-cs"/>
            </a:endParaRPr>
          </a:p>
          <a:p>
            <a:endParaRPr lang="en-US" sz="1200" b="1" i="0" kern="1200" dirty="0">
              <a:solidFill>
                <a:schemeClr val="tx1"/>
              </a:solidFill>
              <a:effectLst/>
              <a:latin typeface="+mn-lt"/>
              <a:ea typeface="+mn-ea"/>
              <a:cs typeface="+mn-cs"/>
            </a:endParaRPr>
          </a:p>
          <a:p>
            <a:endParaRPr lang="en-US" baseline="0" dirty="0"/>
          </a:p>
          <a:p>
            <a:endParaRPr lang="en-US" dirty="0"/>
          </a:p>
        </p:txBody>
      </p:sp>
      <p:sp>
        <p:nvSpPr>
          <p:cNvPr id="4" name="Slide Number Placeholder 3"/>
          <p:cNvSpPr>
            <a:spLocks noGrp="1"/>
          </p:cNvSpPr>
          <p:nvPr>
            <p:ph type="sldNum" sz="quarter" idx="10"/>
          </p:nvPr>
        </p:nvSpPr>
        <p:spPr/>
        <p:txBody>
          <a:bodyPr/>
          <a:lstStyle/>
          <a:p>
            <a:fld id="{91EEB87D-606E-4D57-B622-2E7465BB3FA8}" type="slidenum">
              <a:rPr lang="en-US" smtClean="0"/>
              <a:pPr/>
              <a:t>19</a:t>
            </a:fld>
            <a:endParaRPr lang="en-US"/>
          </a:p>
        </p:txBody>
      </p:sp>
    </p:spTree>
    <p:extLst>
      <p:ext uri="{BB962C8B-B14F-4D97-AF65-F5344CB8AC3E}">
        <p14:creationId xmlns:p14="http://schemas.microsoft.com/office/powerpoint/2010/main" val="17496027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u="none" strike="noStrike" kern="1200" baseline="0" dirty="0">
                <a:solidFill>
                  <a:schemeClr val="tx1"/>
                </a:solidFill>
                <a:latin typeface="+mn-lt"/>
                <a:ea typeface="+mn-ea"/>
                <a:cs typeface="+mn-cs"/>
              </a:rPr>
              <a:t>Casual cannabis use among adults is not associated with significant morbidity. Like all </a:t>
            </a:r>
            <a:r>
              <a:rPr lang="en-US" sz="900" b="0" i="0" u="none" strike="noStrike" kern="1200" baseline="0" dirty="0" err="1">
                <a:solidFill>
                  <a:schemeClr val="tx1"/>
                </a:solidFill>
                <a:latin typeface="+mn-lt"/>
                <a:ea typeface="+mn-ea"/>
                <a:cs typeface="+mn-cs"/>
              </a:rPr>
              <a:t>intoxicatin</a:t>
            </a:r>
            <a:r>
              <a:rPr lang="en-US" sz="900" b="0" i="0" u="none" strike="noStrike" kern="1200" baseline="0" dirty="0">
                <a:solidFill>
                  <a:schemeClr val="tx1"/>
                </a:solidFill>
                <a:latin typeface="+mn-lt"/>
                <a:ea typeface="+mn-ea"/>
                <a:cs typeface="+mn-cs"/>
              </a:rPr>
              <a:t> substances, cannabis use should be avoided when driving. More frequent, longer term use is linked to an increased risk of addiction and mental health disorders. However, a causal relationship has not been established.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i="0" u="none" strike="noStrike" kern="1200" baseline="0" dirty="0">
                <a:solidFill>
                  <a:schemeClr val="tx1"/>
                </a:solidFill>
                <a:latin typeface="+mn-lt"/>
                <a:ea typeface="+mn-ea"/>
                <a:cs typeface="+mn-cs"/>
              </a:rPr>
              <a:t>Citations</a:t>
            </a:r>
            <a:r>
              <a:rPr lang="en-US" sz="900" b="0" i="0" u="none" strike="noStrike" kern="1200" baseline="0" dirty="0">
                <a:solidFill>
                  <a:schemeClr val="tx1"/>
                </a:solidFill>
                <a:latin typeface="+mn-lt"/>
                <a:ea typeface="+mn-ea"/>
                <a:cs typeface="+mn-cs"/>
              </a:rPr>
              <a:t>: </a:t>
            </a:r>
            <a:r>
              <a:rPr lang="en-US" sz="1100" b="0" i="0" kern="1200" baseline="0" dirty="0" err="1">
                <a:solidFill>
                  <a:schemeClr val="tx1"/>
                </a:solidFill>
                <a:effectLst/>
                <a:latin typeface="Calibri" panose="020F0502020204030204" pitchFamily="34" charset="0"/>
                <a:ea typeface="+mn-ea"/>
                <a:cs typeface="+mn-cs"/>
              </a:rPr>
              <a:t>Hasin</a:t>
            </a:r>
            <a:r>
              <a:rPr lang="en-US" sz="1100" b="0" i="0" kern="1200" baseline="0" dirty="0">
                <a:solidFill>
                  <a:schemeClr val="tx1"/>
                </a:solidFill>
                <a:effectLst/>
                <a:latin typeface="Calibri" panose="020F0502020204030204" pitchFamily="34" charset="0"/>
                <a:ea typeface="+mn-ea"/>
                <a:cs typeface="+mn-cs"/>
              </a:rPr>
              <a:t> DS. US Epidemiology of Cannabis Use and Associated Problems. </a:t>
            </a:r>
            <a:r>
              <a:rPr lang="en-US" sz="1100" b="0" i="1" kern="1200" baseline="0" dirty="0">
                <a:solidFill>
                  <a:schemeClr val="tx1"/>
                </a:solidFill>
                <a:effectLst/>
                <a:latin typeface="Calibri" panose="020F0502020204030204" pitchFamily="34" charset="0"/>
                <a:ea typeface="+mn-ea"/>
                <a:cs typeface="+mn-cs"/>
              </a:rPr>
              <a:t>Neuropsychopharmacology</a:t>
            </a:r>
            <a:r>
              <a:rPr lang="en-US" sz="1100" b="0" i="0" kern="1200" baseline="0" dirty="0">
                <a:solidFill>
                  <a:schemeClr val="tx1"/>
                </a:solidFill>
                <a:effectLst/>
                <a:latin typeface="Calibri" panose="020F0502020204030204" pitchFamily="34" charset="0"/>
                <a:ea typeface="+mn-ea"/>
                <a:cs typeface="+mn-cs"/>
              </a:rPr>
              <a:t>. 2018;43(1):195-212. doi:10.1038/npp.2017.198. </a:t>
            </a:r>
            <a:r>
              <a:rPr lang="en-US" sz="900" dirty="0">
                <a:hlinkClick r:id="rId3"/>
              </a:rPr>
              <a:t>https://www.ncbi.nlm.nih.gov/pmc/articles/PMC5719106/</a:t>
            </a:r>
            <a:endParaRPr lang="en-US" sz="9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kern="1200" baseline="0" dirty="0">
                <a:solidFill>
                  <a:schemeClr val="tx1"/>
                </a:solidFill>
                <a:effectLst/>
                <a:latin typeface="Calibri" panose="020F0502020204030204" pitchFamily="34" charset="0"/>
                <a:ea typeface="+mn-ea"/>
                <a:cs typeface="+mn-cs"/>
              </a:rPr>
              <a:t>Volkow ND, Baler RD, Compton WM, Weiss SR. Adverse health effects of marijuana use. </a:t>
            </a:r>
            <a:r>
              <a:rPr lang="en-US" sz="1100" b="0" i="1" kern="1200" baseline="0" dirty="0">
                <a:solidFill>
                  <a:schemeClr val="tx1"/>
                </a:solidFill>
                <a:effectLst/>
                <a:latin typeface="Calibri" panose="020F0502020204030204" pitchFamily="34" charset="0"/>
                <a:ea typeface="+mn-ea"/>
                <a:cs typeface="+mn-cs"/>
              </a:rPr>
              <a:t>N </a:t>
            </a:r>
            <a:r>
              <a:rPr lang="en-US" sz="1100" b="0" i="1" kern="1200" baseline="0" dirty="0" err="1">
                <a:solidFill>
                  <a:schemeClr val="tx1"/>
                </a:solidFill>
                <a:effectLst/>
                <a:latin typeface="Calibri" panose="020F0502020204030204" pitchFamily="34" charset="0"/>
                <a:ea typeface="+mn-ea"/>
                <a:cs typeface="+mn-cs"/>
              </a:rPr>
              <a:t>Engl</a:t>
            </a:r>
            <a:r>
              <a:rPr lang="en-US" sz="1100" b="0" i="1" kern="1200" baseline="0" dirty="0">
                <a:solidFill>
                  <a:schemeClr val="tx1"/>
                </a:solidFill>
                <a:effectLst/>
                <a:latin typeface="Calibri" panose="020F0502020204030204" pitchFamily="34" charset="0"/>
                <a:ea typeface="+mn-ea"/>
                <a:cs typeface="+mn-cs"/>
              </a:rPr>
              <a:t> J Med</a:t>
            </a:r>
            <a:r>
              <a:rPr lang="en-US" sz="1100" b="0" i="0" kern="1200" baseline="0" dirty="0">
                <a:solidFill>
                  <a:schemeClr val="tx1"/>
                </a:solidFill>
                <a:effectLst/>
                <a:latin typeface="Calibri" panose="020F0502020204030204" pitchFamily="34" charset="0"/>
                <a:ea typeface="+mn-ea"/>
                <a:cs typeface="+mn-cs"/>
              </a:rPr>
              <a:t>. 2014;370(23):2219-2227. doi:10.1056/NEJMra1402309. </a:t>
            </a:r>
            <a:r>
              <a:rPr lang="en-US" sz="900" dirty="0">
                <a:hlinkClick r:id="rId4"/>
              </a:rPr>
              <a:t>https://northstarbehavioral.com/wp-content/uploads/2015/06/Adverse-Health-FX-Cannabis-Volkow-NEJM-2014.pdf</a:t>
            </a:r>
            <a:endParaRPr lang="en-US" sz="9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Image: free google image</a:t>
            </a:r>
          </a:p>
        </p:txBody>
      </p:sp>
      <p:sp>
        <p:nvSpPr>
          <p:cNvPr id="4" name="Slide Number Placeholder 3"/>
          <p:cNvSpPr>
            <a:spLocks noGrp="1"/>
          </p:cNvSpPr>
          <p:nvPr>
            <p:ph type="sldNum" sz="quarter" idx="10"/>
          </p:nvPr>
        </p:nvSpPr>
        <p:spPr/>
        <p:txBody>
          <a:bodyPr/>
          <a:lstStyle/>
          <a:p>
            <a:fld id="{67F715A1-4ADC-44E0-9587-804FF39D6B22}" type="slidenum">
              <a:rPr lang="en-US" smtClean="0"/>
              <a:t>20</a:t>
            </a:fld>
            <a:endParaRPr lang="en-US" dirty="0"/>
          </a:p>
        </p:txBody>
      </p:sp>
    </p:spTree>
    <p:extLst>
      <p:ext uri="{BB962C8B-B14F-4D97-AF65-F5344CB8AC3E}">
        <p14:creationId xmlns:p14="http://schemas.microsoft.com/office/powerpoint/2010/main" val="10666721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dirty="0"/>
              <a:t>Now that we have looked at the reasons why SBIRT is</a:t>
            </a:r>
            <a:r>
              <a:rPr lang="en-US" baseline="0" dirty="0"/>
              <a:t> an important part of medical care, let’s look at screening specifically.</a:t>
            </a:r>
            <a:endParaRPr lang="en-US" dirty="0"/>
          </a:p>
        </p:txBody>
      </p:sp>
      <p:sp>
        <p:nvSpPr>
          <p:cNvPr id="4" name="Slide Number Placeholder 3"/>
          <p:cNvSpPr>
            <a:spLocks noGrp="1"/>
          </p:cNvSpPr>
          <p:nvPr>
            <p:ph type="sldNum" sz="quarter" idx="10"/>
          </p:nvPr>
        </p:nvSpPr>
        <p:spPr/>
        <p:txBody>
          <a:bodyPr/>
          <a:lstStyle/>
          <a:p>
            <a:fld id="{91EEB87D-606E-4D57-B622-2E7465BB3FA8}" type="slidenum">
              <a:rPr lang="en-US" smtClean="0"/>
              <a:pPr/>
              <a:t>21</a:t>
            </a:fld>
            <a:endParaRPr lang="en-US"/>
          </a:p>
        </p:txBody>
      </p:sp>
    </p:spTree>
    <p:extLst>
      <p:ext uri="{BB962C8B-B14F-4D97-AF65-F5344CB8AC3E}">
        <p14:creationId xmlns:p14="http://schemas.microsoft.com/office/powerpoint/2010/main" val="20739863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sz="1100" b="0" i="0" kern="1200" dirty="0">
                <a:solidFill>
                  <a:schemeClr val="tx1"/>
                </a:solidFill>
                <a:effectLst/>
                <a:latin typeface="+mn-lt"/>
                <a:ea typeface="+mn-ea"/>
                <a:cs typeface="+mn-cs"/>
              </a:rPr>
              <a:t>Unfortunately, studies show few patients report being asked about alcohol or drug use by their health care provider. Even</a:t>
            </a:r>
            <a:r>
              <a:rPr lang="en-US" sz="1100" b="0" i="0" kern="1200" baseline="0" dirty="0">
                <a:solidFill>
                  <a:schemeClr val="tx1"/>
                </a:solidFill>
                <a:effectLst/>
                <a:latin typeface="+mn-lt"/>
                <a:ea typeface="+mn-ea"/>
                <a:cs typeface="+mn-cs"/>
              </a:rPr>
              <a:t> patients who drink heavily.</a:t>
            </a:r>
            <a:endParaRPr lang="en-US" sz="1100" b="0" i="0" kern="1200" dirty="0">
              <a:solidFill>
                <a:schemeClr val="tx1"/>
              </a:solidFill>
              <a:effectLst/>
              <a:latin typeface="+mn-lt"/>
              <a:ea typeface="+mn-ea"/>
              <a:cs typeface="+mn-cs"/>
            </a:endParaRPr>
          </a:p>
          <a:p>
            <a:endParaRPr lang="en-US" sz="1100" b="0" i="0" kern="1200" dirty="0">
              <a:solidFill>
                <a:schemeClr val="tx1"/>
              </a:solidFill>
              <a:effectLst/>
              <a:latin typeface="+mn-lt"/>
              <a:ea typeface="+mn-ea"/>
              <a:cs typeface="+mn-cs"/>
            </a:endParaRPr>
          </a:p>
          <a:p>
            <a:r>
              <a:rPr lang="en-US" sz="900" b="1" i="0" kern="1200" dirty="0">
                <a:solidFill>
                  <a:schemeClr val="tx1"/>
                </a:solidFill>
                <a:effectLst/>
                <a:latin typeface="+mn-lt"/>
                <a:ea typeface="+mn-ea"/>
                <a:cs typeface="+mn-cs"/>
              </a:rPr>
              <a:t>Citation</a:t>
            </a:r>
            <a:r>
              <a:rPr lang="en-US" sz="900" b="0" i="0" kern="1200" dirty="0">
                <a:solidFill>
                  <a:schemeClr val="tx1"/>
                </a:solidFill>
                <a:effectLst/>
                <a:latin typeface="+mn-lt"/>
                <a:ea typeface="+mn-ea"/>
                <a:cs typeface="+mn-cs"/>
              </a:rPr>
              <a:t>: </a:t>
            </a:r>
            <a:r>
              <a:rPr lang="en-US" sz="900" b="0" i="0" kern="1200" baseline="0" dirty="0">
                <a:solidFill>
                  <a:schemeClr val="tx1"/>
                </a:solidFill>
                <a:effectLst/>
                <a:latin typeface="Calibri" panose="020F0502020204030204" pitchFamily="34" charset="0"/>
                <a:ea typeface="+mn-ea"/>
                <a:cs typeface="+mn-cs"/>
              </a:rPr>
              <a:t>Centers for Disease Control and Prevention: “</a:t>
            </a:r>
            <a:r>
              <a:rPr lang="en-US" sz="900" b="0" i="0" kern="1200" dirty="0">
                <a:solidFill>
                  <a:schemeClr val="tx1"/>
                </a:solidFill>
                <a:effectLst/>
                <a:latin typeface="+mn-lt"/>
                <a:ea typeface="+mn-ea"/>
                <a:cs typeface="+mn-cs"/>
              </a:rPr>
              <a:t>Vital Signs: Communication Between Health Professionals and Their Patients About Alcohol Use — 44 States and the District of Columbia, 2011.” </a:t>
            </a:r>
            <a:r>
              <a:rPr lang="en-US" sz="900" dirty="0"/>
              <a:t>http://www.cdc.gov/mmwr/preview/mmwrhtml/mm6301a4.htm?s_cid=mm6301a4_w</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100" dirty="0"/>
          </a:p>
        </p:txBody>
      </p:sp>
      <p:sp>
        <p:nvSpPr>
          <p:cNvPr id="4" name="Slide Number Placeholder 3"/>
          <p:cNvSpPr>
            <a:spLocks noGrp="1"/>
          </p:cNvSpPr>
          <p:nvPr>
            <p:ph type="sldNum" sz="quarter" idx="10"/>
          </p:nvPr>
        </p:nvSpPr>
        <p:spPr/>
        <p:txBody>
          <a:bodyPr/>
          <a:lstStyle/>
          <a:p>
            <a:fld id="{91EEB87D-606E-4D57-B622-2E7465BB3FA8}" type="slidenum">
              <a:rPr lang="en-US" smtClean="0"/>
              <a:pPr/>
              <a:t>22</a:t>
            </a:fld>
            <a:endParaRPr lang="en-US"/>
          </a:p>
        </p:txBody>
      </p:sp>
    </p:spTree>
    <p:extLst>
      <p:ext uri="{BB962C8B-B14F-4D97-AF65-F5344CB8AC3E}">
        <p14:creationId xmlns:p14="http://schemas.microsoft.com/office/powerpoint/2010/main" val="30537006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9F86DC-D8AA-4CE1-EAB3-60D62C9EB8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434D42-4FC0-BFBD-F85C-665BAD54DDDC}"/>
              </a:ext>
            </a:extLst>
          </p:cNvPr>
          <p:cNvSpPr>
            <a:spLocks noGrp="1" noRot="1" noChangeAspect="1"/>
          </p:cNvSpPr>
          <p:nvPr>
            <p:ph type="sldImg"/>
          </p:nvPr>
        </p:nvSpPr>
        <p:spPr>
          <a:xfrm>
            <a:off x="457200" y="719138"/>
            <a:ext cx="6400800" cy="3600450"/>
          </a:xfrm>
        </p:spPr>
      </p:sp>
      <p:sp>
        <p:nvSpPr>
          <p:cNvPr id="3" name="Notes Placeholder 2">
            <a:extLst>
              <a:ext uri="{FF2B5EF4-FFF2-40B4-BE49-F238E27FC236}">
                <a16:creationId xmlns:a16="http://schemas.microsoft.com/office/drawing/2014/main" id="{D9DAB502-E02F-830E-37E8-4B5504ED5A82}"/>
              </a:ext>
            </a:extLst>
          </p:cNvPr>
          <p:cNvSpPr>
            <a:spLocks noGrp="1"/>
          </p:cNvSpPr>
          <p:nvPr>
            <p:ph type="body" idx="1"/>
          </p:nvPr>
        </p:nvSpPr>
        <p:spPr/>
        <p:txBody>
          <a:bodyPr>
            <a:normAutofit/>
          </a:bodyPr>
          <a:lstStyle/>
          <a:p>
            <a:r>
              <a:rPr lang="en-US" sz="900" b="1" i="0" kern="1200" dirty="0">
                <a:solidFill>
                  <a:schemeClr val="tx1"/>
                </a:solidFill>
                <a:effectLst/>
                <a:latin typeface="+mn-lt"/>
                <a:ea typeface="+mn-ea"/>
                <a:cs typeface="+mn-cs"/>
              </a:rPr>
              <a:t>Citation</a:t>
            </a:r>
            <a:r>
              <a:rPr lang="en-US" sz="900" b="0" i="0" kern="1200" dirty="0">
                <a:solidFill>
                  <a:schemeClr val="tx1"/>
                </a:solidFill>
                <a:effectLst/>
                <a:latin typeface="+mn-lt"/>
                <a:ea typeface="+mn-ea"/>
                <a:cs typeface="+mn-cs"/>
              </a:rPr>
              <a:t>: </a:t>
            </a:r>
            <a:r>
              <a:rPr lang="en-US" sz="1200" dirty="0" err="1"/>
              <a:t>Mintz</a:t>
            </a:r>
            <a:r>
              <a:rPr lang="en-US" sz="1200" dirty="0"/>
              <a:t> CM, Hartz SM, Fisher SL, Ramsey AT, </a:t>
            </a:r>
            <a:r>
              <a:rPr lang="en-US" sz="1200" dirty="0" err="1"/>
              <a:t>Geng</a:t>
            </a:r>
            <a:r>
              <a:rPr lang="en-US" sz="1200" dirty="0"/>
              <a:t> EH, </a:t>
            </a:r>
            <a:r>
              <a:rPr lang="en-US" sz="1200" dirty="0" err="1"/>
              <a:t>Grucza</a:t>
            </a:r>
            <a:r>
              <a:rPr lang="en-US" sz="1200" dirty="0"/>
              <a:t> RA, </a:t>
            </a:r>
            <a:r>
              <a:rPr lang="en-US" sz="1200" dirty="0" err="1"/>
              <a:t>Bierut</a:t>
            </a:r>
            <a:r>
              <a:rPr lang="en-US" sz="1200" dirty="0"/>
              <a:t> LJ. A cascade of care for alcohol use disorder: Using 2015-2019 National Survey on Drug Use and Health data to identify gaps in past 12-month care. Alcohol Clin Exp Res. 2021 Jun;45(6):1276-1286. doi: 10.1111/acer.14609. </a:t>
            </a:r>
            <a:r>
              <a:rPr lang="en-US" sz="1200" dirty="0" err="1"/>
              <a:t>Epub</a:t>
            </a:r>
            <a:r>
              <a:rPr lang="en-US" sz="1200" dirty="0"/>
              <a:t> 2021 May 16. PMID: 33993541; PMCID: PMC8254783.</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10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https://pubmed.ncbi.nlm.nih.gov/33993541/</a:t>
            </a:r>
          </a:p>
        </p:txBody>
      </p:sp>
      <p:sp>
        <p:nvSpPr>
          <p:cNvPr id="4" name="Slide Number Placeholder 3">
            <a:extLst>
              <a:ext uri="{FF2B5EF4-FFF2-40B4-BE49-F238E27FC236}">
                <a16:creationId xmlns:a16="http://schemas.microsoft.com/office/drawing/2014/main" id="{05AAC714-C1D3-E26B-9B0E-A8FFFD023ADE}"/>
              </a:ext>
            </a:extLst>
          </p:cNvPr>
          <p:cNvSpPr>
            <a:spLocks noGrp="1"/>
          </p:cNvSpPr>
          <p:nvPr>
            <p:ph type="sldNum" sz="quarter" idx="10"/>
          </p:nvPr>
        </p:nvSpPr>
        <p:spPr/>
        <p:txBody>
          <a:bodyPr/>
          <a:lstStyle/>
          <a:p>
            <a:fld id="{91EEB87D-606E-4D57-B622-2E7465BB3FA8}" type="slidenum">
              <a:rPr lang="en-US" smtClean="0"/>
              <a:pPr/>
              <a:t>23</a:t>
            </a:fld>
            <a:endParaRPr lang="en-US"/>
          </a:p>
        </p:txBody>
      </p:sp>
    </p:spTree>
    <p:extLst>
      <p:ext uri="{BB962C8B-B14F-4D97-AF65-F5344CB8AC3E}">
        <p14:creationId xmlns:p14="http://schemas.microsoft.com/office/powerpoint/2010/main" val="36866120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549430-895A-99F7-3869-11EC14777A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4E2815-0875-2017-D39D-58E64FC92C58}"/>
              </a:ext>
            </a:extLst>
          </p:cNvPr>
          <p:cNvSpPr>
            <a:spLocks noGrp="1" noRot="1" noChangeAspect="1"/>
          </p:cNvSpPr>
          <p:nvPr>
            <p:ph type="sldImg"/>
          </p:nvPr>
        </p:nvSpPr>
        <p:spPr>
          <a:xfrm>
            <a:off x="457200" y="719138"/>
            <a:ext cx="6400800" cy="3600450"/>
          </a:xfrm>
        </p:spPr>
      </p:sp>
      <p:sp>
        <p:nvSpPr>
          <p:cNvPr id="3" name="Notes Placeholder 2">
            <a:extLst>
              <a:ext uri="{FF2B5EF4-FFF2-40B4-BE49-F238E27FC236}">
                <a16:creationId xmlns:a16="http://schemas.microsoft.com/office/drawing/2014/main" id="{A8ACDDAD-643A-4EA3-326D-3FA8E9F6D340}"/>
              </a:ext>
            </a:extLst>
          </p:cNvPr>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Citation: </a:t>
            </a:r>
            <a:r>
              <a:rPr lang="en-US" b="0" i="0" dirty="0">
                <a:solidFill>
                  <a:srgbClr val="212121"/>
                </a:solidFill>
                <a:effectLst/>
                <a:latin typeface="Roboto" panose="02000000000000000000" pitchFamily="2" charset="0"/>
              </a:rPr>
              <a:t>Wang D, Puglia M. Inpatient Screening, Brief Intervention, and Referral to Treatment for Alcohol Use Disorder in Patients Admitted with Alcohol-associated Liver Disease Is Not Universally Implemented in Practice, But Can Reduce Readmissions for Alcohol-associated Hepatitis. J Can Assoc Gastroenterol. 2023 Nov 30;7(2):169-176. doi: 10.1093/</a:t>
            </a:r>
            <a:r>
              <a:rPr lang="en-US" b="0" i="0" dirty="0" err="1">
                <a:solidFill>
                  <a:srgbClr val="212121"/>
                </a:solidFill>
                <a:effectLst/>
                <a:latin typeface="Roboto" panose="02000000000000000000" pitchFamily="2" charset="0"/>
              </a:rPr>
              <a:t>jcag</a:t>
            </a:r>
            <a:r>
              <a:rPr lang="en-US" b="0" i="0" dirty="0">
                <a:solidFill>
                  <a:srgbClr val="212121"/>
                </a:solidFill>
                <a:effectLst/>
                <a:latin typeface="Roboto" panose="02000000000000000000" pitchFamily="2" charset="0"/>
              </a:rPr>
              <a:t>/gwad048. PMID: 38596805; PMCID: PMC10999764.</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100" b="0" i="0" dirty="0">
              <a:solidFill>
                <a:srgbClr val="212121"/>
              </a:solidFill>
              <a:effectLst/>
              <a:latin typeface="Roboto" panose="02000000000000000000" pitchFamily="2"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https://www.ncbi.nlm.nih.gov/pmc/articles/PMC10999764/</a:t>
            </a:r>
            <a:endParaRPr lang="en-US" sz="1100" b="0" i="0" dirty="0">
              <a:solidFill>
                <a:srgbClr val="212121"/>
              </a:solidFill>
              <a:effectLst/>
              <a:latin typeface="Roboto" panose="02000000000000000000" pitchFamily="2"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100" dirty="0"/>
          </a:p>
        </p:txBody>
      </p:sp>
      <p:sp>
        <p:nvSpPr>
          <p:cNvPr id="4" name="Slide Number Placeholder 3">
            <a:extLst>
              <a:ext uri="{FF2B5EF4-FFF2-40B4-BE49-F238E27FC236}">
                <a16:creationId xmlns:a16="http://schemas.microsoft.com/office/drawing/2014/main" id="{F363B371-C8B0-4104-259E-5CB32208A9A2}"/>
              </a:ext>
            </a:extLst>
          </p:cNvPr>
          <p:cNvSpPr>
            <a:spLocks noGrp="1"/>
          </p:cNvSpPr>
          <p:nvPr>
            <p:ph type="sldNum" sz="quarter" idx="10"/>
          </p:nvPr>
        </p:nvSpPr>
        <p:spPr/>
        <p:txBody>
          <a:bodyPr/>
          <a:lstStyle/>
          <a:p>
            <a:fld id="{91EEB87D-606E-4D57-B622-2E7465BB3FA8}" type="slidenum">
              <a:rPr lang="en-US" smtClean="0"/>
              <a:pPr/>
              <a:t>24</a:t>
            </a:fld>
            <a:endParaRPr lang="en-US"/>
          </a:p>
        </p:txBody>
      </p:sp>
    </p:spTree>
    <p:extLst>
      <p:ext uri="{BB962C8B-B14F-4D97-AF65-F5344CB8AC3E}">
        <p14:creationId xmlns:p14="http://schemas.microsoft.com/office/powerpoint/2010/main" val="11598195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b="0" dirty="0"/>
              <a:t>To be fair, providers and staff cite</a:t>
            </a:r>
            <a:r>
              <a:rPr lang="en-US" b="0" baseline="0" dirty="0"/>
              <a:t> a number of barriers to addressing substance use with patients. Here are the results of a survey of SBIRT providers specifically. However, many of these barriers can be countered, as we’ll see in the next few slides.</a:t>
            </a:r>
          </a:p>
          <a:p>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baseline="0" dirty="0"/>
              <a:t>Citation: </a:t>
            </a:r>
            <a:r>
              <a:rPr lang="en-US" sz="900" b="0" dirty="0" err="1"/>
              <a:t>Vendetti</a:t>
            </a:r>
            <a:r>
              <a:rPr lang="en-US" sz="900" b="0" dirty="0"/>
              <a:t> J, </a:t>
            </a:r>
            <a:r>
              <a:rPr lang="en-US" sz="900" b="0" dirty="0" err="1"/>
              <a:t>Gmyrek</a:t>
            </a:r>
            <a:r>
              <a:rPr lang="en-US" sz="900" b="0" dirty="0"/>
              <a:t> A, Damon D, Singh M, </a:t>
            </a:r>
            <a:r>
              <a:rPr lang="en-US" sz="900" b="0" dirty="0" err="1"/>
              <a:t>McRee</a:t>
            </a:r>
            <a:r>
              <a:rPr lang="en-US" sz="900" b="0" dirty="0"/>
              <a:t> B, Del Boca F. “Screening, brief intervention and referral to treatment (SBIRT): implementation barriers, facilitators and model migration.”</a:t>
            </a:r>
            <a:r>
              <a:rPr lang="en-US" sz="900" b="0" baseline="0" dirty="0"/>
              <a:t> </a:t>
            </a:r>
            <a:r>
              <a:rPr lang="en-US" sz="900" b="0" dirty="0"/>
              <a:t>Addiction.</a:t>
            </a:r>
            <a:r>
              <a:rPr lang="en-US" sz="900" b="0" baseline="0" dirty="0"/>
              <a:t> </a:t>
            </a:r>
            <a:r>
              <a:rPr lang="en-US" sz="900" b="0" dirty="0"/>
              <a:t>2017, Vol. 112 Suppl 2, p.23-33.</a:t>
            </a:r>
            <a:endParaRPr lang="en-US" sz="900" dirty="0"/>
          </a:p>
        </p:txBody>
      </p:sp>
      <p:sp>
        <p:nvSpPr>
          <p:cNvPr id="4" name="Slide Number Placeholder 3"/>
          <p:cNvSpPr>
            <a:spLocks noGrp="1"/>
          </p:cNvSpPr>
          <p:nvPr>
            <p:ph type="sldNum" sz="quarter" idx="10"/>
          </p:nvPr>
        </p:nvSpPr>
        <p:spPr/>
        <p:txBody>
          <a:bodyPr/>
          <a:lstStyle/>
          <a:p>
            <a:fld id="{91EEB87D-606E-4D57-B622-2E7465BB3FA8}" type="slidenum">
              <a:rPr lang="en-US" smtClean="0"/>
              <a:pPr/>
              <a:t>25</a:t>
            </a:fld>
            <a:endParaRPr lang="en-US"/>
          </a:p>
        </p:txBody>
      </p:sp>
    </p:spTree>
    <p:extLst>
      <p:ext uri="{BB962C8B-B14F-4D97-AF65-F5344CB8AC3E}">
        <p14:creationId xmlns:p14="http://schemas.microsoft.com/office/powerpoint/2010/main" val="40869359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Image Placeholder 1"/>
          <p:cNvSpPr>
            <a:spLocks noGrp="1" noRot="1" noChangeAspect="1"/>
          </p:cNvSpPr>
          <p:nvPr>
            <p:ph type="sldImg"/>
          </p:nvPr>
        </p:nvSpPr>
        <p:spPr bwMode="auto">
          <a:xfrm>
            <a:off x="457200" y="719138"/>
            <a:ext cx="6400800" cy="3600450"/>
          </a:xfrm>
          <a:noFill/>
          <a:ln>
            <a:solidFill>
              <a:srgbClr val="000000"/>
            </a:solidFill>
            <a:miter lim="800000"/>
            <a:headEnd/>
            <a:tailEnd/>
          </a:ln>
        </p:spPr>
      </p:sp>
      <p:sp>
        <p:nvSpPr>
          <p:cNvPr id="1740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Whether</a:t>
            </a:r>
            <a:r>
              <a:rPr lang="en-US" baseline="0" dirty="0"/>
              <a:t> or not SBIRT processes are sustainably implemented into a medical setting depends on a number of factors. </a:t>
            </a:r>
            <a:endParaRPr lang="en-US" dirty="0"/>
          </a:p>
        </p:txBody>
      </p:sp>
      <p:sp>
        <p:nvSpPr>
          <p:cNvPr id="450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97B77B3-095E-46A1-B4FF-F30F0C0CEE06}"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57200" rtl="0" eaLnBrk="1" fontAlgn="base" latinLnBrk="0" hangingPunct="1">
                <a:lnSpc>
                  <a:spcPct val="100000"/>
                </a:lnSpc>
                <a:spcBef>
                  <a:spcPct val="0"/>
                </a:spcBef>
                <a:spcAft>
                  <a:spcPct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223413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sz="1200" b="1" baseline="0" dirty="0">
                <a:solidFill>
                  <a:schemeClr val="tx1"/>
                </a:solidFill>
              </a:rPr>
              <a:t>Citation: </a:t>
            </a:r>
            <a:r>
              <a:rPr lang="en-US" sz="1100" b="0" i="0" kern="1200" baseline="0" dirty="0" err="1">
                <a:solidFill>
                  <a:schemeClr val="tx1"/>
                </a:solidFill>
                <a:effectLst/>
                <a:latin typeface="Calibri" panose="020F0502020204030204" pitchFamily="34" charset="0"/>
                <a:ea typeface="+mn-ea"/>
                <a:cs typeface="+mn-cs"/>
              </a:rPr>
              <a:t>Mintz</a:t>
            </a:r>
            <a:r>
              <a:rPr lang="en-US" sz="1100" b="0" i="0" kern="1200" baseline="0" dirty="0">
                <a:solidFill>
                  <a:schemeClr val="tx1"/>
                </a:solidFill>
                <a:effectLst/>
                <a:latin typeface="Calibri" panose="020F0502020204030204" pitchFamily="34" charset="0"/>
                <a:ea typeface="+mn-ea"/>
                <a:cs typeface="+mn-cs"/>
              </a:rPr>
              <a:t> CM, Knox J, Hartz SM, </a:t>
            </a:r>
            <a:r>
              <a:rPr lang="en-US" sz="1100" b="0" i="0" kern="1200" baseline="0" dirty="0" err="1">
                <a:solidFill>
                  <a:schemeClr val="tx1"/>
                </a:solidFill>
                <a:effectLst/>
                <a:latin typeface="Calibri" panose="020F0502020204030204" pitchFamily="34" charset="0"/>
                <a:ea typeface="+mn-ea"/>
                <a:cs typeface="+mn-cs"/>
              </a:rPr>
              <a:t>Hasin</a:t>
            </a:r>
            <a:r>
              <a:rPr lang="en-US" sz="1100" b="0" i="0" kern="1200" baseline="0" dirty="0">
                <a:solidFill>
                  <a:schemeClr val="tx1"/>
                </a:solidFill>
                <a:effectLst/>
                <a:latin typeface="Calibri" panose="020F0502020204030204" pitchFamily="34" charset="0"/>
                <a:ea typeface="+mn-ea"/>
                <a:cs typeface="+mn-cs"/>
              </a:rPr>
              <a:t> DS, Martins SS, </a:t>
            </a:r>
            <a:r>
              <a:rPr lang="en-US" sz="1100" b="0" i="0" kern="1200" baseline="0" dirty="0" err="1">
                <a:solidFill>
                  <a:schemeClr val="tx1"/>
                </a:solidFill>
                <a:effectLst/>
                <a:latin typeface="Calibri" panose="020F0502020204030204" pitchFamily="34" charset="0"/>
                <a:ea typeface="+mn-ea"/>
                <a:cs typeface="+mn-cs"/>
              </a:rPr>
              <a:t>Kranzler</a:t>
            </a:r>
            <a:r>
              <a:rPr lang="en-US" sz="1100" b="0" i="0" kern="1200" baseline="0" dirty="0">
                <a:solidFill>
                  <a:schemeClr val="tx1"/>
                </a:solidFill>
                <a:effectLst/>
                <a:latin typeface="Calibri" panose="020F0502020204030204" pitchFamily="34" charset="0"/>
                <a:ea typeface="+mn-ea"/>
                <a:cs typeface="+mn-cs"/>
              </a:rPr>
              <a:t> HR, Greene E, </a:t>
            </a:r>
            <a:r>
              <a:rPr lang="en-US" sz="1100" b="0" i="0" kern="1200" baseline="0" dirty="0" err="1">
                <a:solidFill>
                  <a:schemeClr val="tx1"/>
                </a:solidFill>
                <a:effectLst/>
                <a:latin typeface="Calibri" panose="020F0502020204030204" pitchFamily="34" charset="0"/>
                <a:ea typeface="+mn-ea"/>
                <a:cs typeface="+mn-cs"/>
              </a:rPr>
              <a:t>Geng</a:t>
            </a:r>
            <a:r>
              <a:rPr lang="en-US" sz="1100" b="0" i="0" kern="1200" baseline="0" dirty="0">
                <a:solidFill>
                  <a:schemeClr val="tx1"/>
                </a:solidFill>
                <a:effectLst/>
                <a:latin typeface="Calibri" panose="020F0502020204030204" pitchFamily="34" charset="0"/>
                <a:ea typeface="+mn-ea"/>
                <a:cs typeface="+mn-cs"/>
              </a:rPr>
              <a:t> EH, </a:t>
            </a:r>
            <a:r>
              <a:rPr lang="en-US" sz="1100" b="0" i="0" kern="1200" baseline="0" dirty="0" err="1">
                <a:solidFill>
                  <a:schemeClr val="tx1"/>
                </a:solidFill>
                <a:effectLst/>
                <a:latin typeface="Calibri" panose="020F0502020204030204" pitchFamily="34" charset="0"/>
                <a:ea typeface="+mn-ea"/>
                <a:cs typeface="+mn-cs"/>
              </a:rPr>
              <a:t>Grucza</a:t>
            </a:r>
            <a:r>
              <a:rPr lang="en-US" sz="1100" b="0" i="0" kern="1200" baseline="0" dirty="0">
                <a:solidFill>
                  <a:schemeClr val="tx1"/>
                </a:solidFill>
                <a:effectLst/>
                <a:latin typeface="Calibri" panose="020F0502020204030204" pitchFamily="34" charset="0"/>
                <a:ea typeface="+mn-ea"/>
                <a:cs typeface="+mn-cs"/>
              </a:rPr>
              <a:t> RA, </a:t>
            </a:r>
            <a:r>
              <a:rPr lang="en-US" sz="1100" b="0" i="0" kern="1200" baseline="0" dirty="0" err="1">
                <a:solidFill>
                  <a:schemeClr val="tx1"/>
                </a:solidFill>
                <a:effectLst/>
                <a:latin typeface="Calibri" panose="020F0502020204030204" pitchFamily="34" charset="0"/>
                <a:ea typeface="+mn-ea"/>
                <a:cs typeface="+mn-cs"/>
              </a:rPr>
              <a:t>Bierut</a:t>
            </a:r>
            <a:r>
              <a:rPr lang="en-US" sz="1100" b="0" i="0" kern="1200" baseline="0" dirty="0">
                <a:solidFill>
                  <a:schemeClr val="tx1"/>
                </a:solidFill>
                <a:effectLst/>
                <a:latin typeface="Calibri" panose="020F0502020204030204" pitchFamily="34" charset="0"/>
                <a:ea typeface="+mn-ea"/>
                <a:cs typeface="+mn-cs"/>
              </a:rPr>
              <a:t> LJ. Demographic differences in the cascade of care for unhealthy alcohol use: A cross-sectional analysis of data from the 2015-2019 National Survey on Drug Use and Health. Alcohol Clin Exp Res (Hoboken). 2023 Oct;47(10):1890-1903. </a:t>
            </a:r>
            <a:r>
              <a:rPr lang="en-US" sz="1100" b="0" i="0" kern="1200" baseline="0" dirty="0" err="1">
                <a:solidFill>
                  <a:schemeClr val="tx1"/>
                </a:solidFill>
                <a:effectLst/>
                <a:latin typeface="Calibri" panose="020F0502020204030204" pitchFamily="34" charset="0"/>
                <a:ea typeface="+mn-ea"/>
                <a:cs typeface="+mn-cs"/>
              </a:rPr>
              <a:t>doi</a:t>
            </a:r>
            <a:r>
              <a:rPr lang="en-US" sz="1100" b="0" i="0" kern="1200" baseline="0" dirty="0">
                <a:solidFill>
                  <a:schemeClr val="tx1"/>
                </a:solidFill>
                <a:effectLst/>
                <a:latin typeface="Calibri" panose="020F0502020204030204" pitchFamily="34" charset="0"/>
                <a:ea typeface="+mn-ea"/>
                <a:cs typeface="+mn-cs"/>
              </a:rPr>
              <a:t>: 10.1111/acer.15176. </a:t>
            </a:r>
            <a:r>
              <a:rPr lang="en-US" sz="1100" b="0" i="0" kern="1200" baseline="0" dirty="0" err="1">
                <a:solidFill>
                  <a:schemeClr val="tx1"/>
                </a:solidFill>
                <a:effectLst/>
                <a:latin typeface="Calibri" panose="020F0502020204030204" pitchFamily="34" charset="0"/>
                <a:ea typeface="+mn-ea"/>
                <a:cs typeface="+mn-cs"/>
              </a:rPr>
              <a:t>Epub</a:t>
            </a:r>
            <a:r>
              <a:rPr lang="en-US" sz="1100" b="0" i="0" kern="1200" baseline="0" dirty="0">
                <a:solidFill>
                  <a:schemeClr val="tx1"/>
                </a:solidFill>
                <a:effectLst/>
                <a:latin typeface="Calibri" panose="020F0502020204030204" pitchFamily="34" charset="0"/>
                <a:ea typeface="+mn-ea"/>
                <a:cs typeface="+mn-cs"/>
              </a:rPr>
              <a:t> 2023 Sep 10. PMID: 37864538.</a:t>
            </a:r>
            <a:endParaRPr lang="en-US" sz="2000" dirty="0"/>
          </a:p>
        </p:txBody>
      </p:sp>
      <p:sp>
        <p:nvSpPr>
          <p:cNvPr id="4" name="Slide Number Placeholder 3"/>
          <p:cNvSpPr>
            <a:spLocks noGrp="1"/>
          </p:cNvSpPr>
          <p:nvPr>
            <p:ph type="sldNum" sz="quarter" idx="10"/>
          </p:nvPr>
        </p:nvSpPr>
        <p:spPr/>
        <p:txBody>
          <a:bodyPr/>
          <a:lstStyle/>
          <a:p>
            <a:fld id="{91EEB87D-606E-4D57-B622-2E7465BB3FA8}" type="slidenum">
              <a:rPr lang="en-US" smtClean="0"/>
              <a:pPr/>
              <a:t>27</a:t>
            </a:fld>
            <a:endParaRPr lang="en-US"/>
          </a:p>
        </p:txBody>
      </p:sp>
    </p:spTree>
    <p:extLst>
      <p:ext uri="{BB962C8B-B14F-4D97-AF65-F5344CB8AC3E}">
        <p14:creationId xmlns:p14="http://schemas.microsoft.com/office/powerpoint/2010/main" val="41899643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Image Placeholder 1"/>
          <p:cNvSpPr>
            <a:spLocks noGrp="1" noRot="1" noChangeAspect="1"/>
          </p:cNvSpPr>
          <p:nvPr>
            <p:ph type="sldImg"/>
          </p:nvPr>
        </p:nvSpPr>
        <p:spPr bwMode="auto">
          <a:xfrm>
            <a:off x="457200" y="719138"/>
            <a:ext cx="6400800" cy="3600450"/>
          </a:xfrm>
          <a:noFill/>
          <a:ln>
            <a:solidFill>
              <a:srgbClr val="000000"/>
            </a:solidFill>
            <a:miter lim="800000"/>
            <a:headEnd/>
            <a:tailEnd/>
          </a:ln>
        </p:spPr>
      </p:sp>
      <p:sp>
        <p:nvSpPr>
          <p:cNvPr id="174082" name="Notes Placeholder 2"/>
          <p:cNvSpPr>
            <a:spLocks noGrp="1"/>
          </p:cNvSpPr>
          <p:nvPr>
            <p:ph type="body" idx="1"/>
          </p:nvPr>
        </p:nvSpPr>
        <p:spPr bwMode="auto">
          <a:noFill/>
        </p:spPr>
        <p:txBody>
          <a:bodyPr wrap="square" numCol="1" anchor="t" anchorCtr="0" compatLnSpc="1">
            <a:prstTxWarp prst="textNoShape">
              <a:avLst/>
            </a:prstTxWarp>
          </a:bodyPr>
          <a:lstStyle/>
          <a:p>
            <a:pPr algn="l"/>
            <a:r>
              <a:rPr lang="en-US" dirty="0"/>
              <a:t>Citation: Saitz R. “</a:t>
            </a:r>
            <a:r>
              <a:rPr lang="en-US" sz="1800" b="0" i="0" u="none" strike="noStrike" baseline="0" dirty="0">
                <a:latin typeface="Arial-BoldMT"/>
              </a:rPr>
              <a:t>Screening for Unhealthy Drug Use - Neither an Unreasonable Idea Nor an Evidence-Based Practice.” </a:t>
            </a:r>
            <a:r>
              <a:rPr lang="en-US" sz="1800" b="0" i="1" u="none" strike="noStrike" baseline="0" dirty="0">
                <a:latin typeface="Arial-BoldMT"/>
              </a:rPr>
              <a:t>JAMA</a:t>
            </a:r>
            <a:r>
              <a:rPr lang="en-US" sz="1800" b="0" i="0" u="none" strike="noStrike" baseline="0" dirty="0">
                <a:latin typeface="Arial-BoldMT"/>
              </a:rPr>
              <a:t>. </a:t>
            </a:r>
            <a:r>
              <a:rPr lang="en-US" b="0" dirty="0">
                <a:solidFill>
                  <a:schemeClr val="bg1"/>
                </a:solidFill>
              </a:rPr>
              <a:t>June 9.2020 Volume 323, Number 22</a:t>
            </a:r>
          </a:p>
          <a:p>
            <a:pPr eaLnBrk="1" hangingPunct="1">
              <a:spcBef>
                <a:spcPct val="0"/>
              </a:spcBef>
            </a:pPr>
            <a:endParaRPr lang="en-US" dirty="0"/>
          </a:p>
        </p:txBody>
      </p:sp>
      <p:sp>
        <p:nvSpPr>
          <p:cNvPr id="450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97B77B3-095E-46A1-B4FF-F30F0C0CEE06}"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57200" rtl="0" eaLnBrk="1" fontAlgn="base" latinLnBrk="0" hangingPunct="1">
                <a:lnSpc>
                  <a:spcPct val="100000"/>
                </a:lnSpc>
                <a:spcBef>
                  <a:spcPct val="0"/>
                </a:spcBef>
                <a:spcAft>
                  <a:spcPct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9956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04075D-CEB5-9A21-7123-6E056B962B66}"/>
            </a:ext>
          </a:extLst>
        </p:cNvPr>
        <p:cNvGrpSpPr/>
        <p:nvPr/>
      </p:nvGrpSpPr>
      <p:grpSpPr>
        <a:xfrm>
          <a:off x="0" y="0"/>
          <a:ext cx="0" cy="0"/>
          <a:chOff x="0" y="0"/>
          <a:chExt cx="0" cy="0"/>
        </a:xfrm>
      </p:grpSpPr>
      <p:sp>
        <p:nvSpPr>
          <p:cNvPr id="44033" name="Rectangle 2">
            <a:extLst>
              <a:ext uri="{FF2B5EF4-FFF2-40B4-BE49-F238E27FC236}">
                <a16:creationId xmlns:a16="http://schemas.microsoft.com/office/drawing/2014/main" id="{921C7F6A-5E87-DE2D-C5C8-9C2F57A7E177}"/>
              </a:ext>
            </a:extLst>
          </p:cNvPr>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44034" name="Rectangle 3">
            <a:extLst>
              <a:ext uri="{FF2B5EF4-FFF2-40B4-BE49-F238E27FC236}">
                <a16:creationId xmlns:a16="http://schemas.microsoft.com/office/drawing/2014/main" id="{A318BE92-4A09-BD3F-3431-37C5E4CE6864}"/>
              </a:ext>
            </a:extLst>
          </p:cNvPr>
          <p:cNvSpPr>
            <a:spLocks noGrp="1"/>
          </p:cNvSpPr>
          <p:nvPr>
            <p:ph type="body" idx="1"/>
          </p:nvPr>
        </p:nvSpPr>
        <p:spPr bwMode="auto">
          <a:noFill/>
        </p:spPr>
        <p:txBody>
          <a:bodyPr wrap="square"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kern="1200" dirty="0">
                <a:solidFill>
                  <a:schemeClr val="tx1"/>
                </a:solidFill>
                <a:effectLst/>
                <a:latin typeface="+mn-lt"/>
                <a:ea typeface="+mn-ea"/>
                <a:cs typeface="+mn-cs"/>
                <a:hlinkClick r:id="rId3">
                  <a:extLst>
                    <a:ext uri="{A12FA001-AC4F-418D-AE19-62706E023703}">
                      <ahyp:hlinkClr xmlns:ahyp="http://schemas.microsoft.com/office/drawing/2018/hyperlinkcolor" val="tx"/>
                    </a:ext>
                  </a:extLst>
                </a:hlinkClick>
              </a:rPr>
              <a:t>Frost MC</a:t>
            </a:r>
            <a:r>
              <a:rPr lang="en-US" sz="1200" b="0" i="0" u="none" kern="1200" dirty="0">
                <a:solidFill>
                  <a:schemeClr val="tx1"/>
                </a:solidFill>
                <a:effectLst/>
                <a:latin typeface="+mn-lt"/>
                <a:ea typeface="+mn-ea"/>
                <a:cs typeface="+mn-cs"/>
              </a:rPr>
              <a:t>, </a:t>
            </a:r>
            <a:r>
              <a:rPr lang="en-US" sz="1200" b="0" i="0" u="none" kern="1200" dirty="0">
                <a:solidFill>
                  <a:schemeClr val="tx1"/>
                </a:solidFill>
                <a:effectLst/>
                <a:latin typeface="+mn-lt"/>
                <a:ea typeface="+mn-ea"/>
                <a:cs typeface="+mn-cs"/>
                <a:hlinkClick r:id="rId4">
                  <a:extLst>
                    <a:ext uri="{A12FA001-AC4F-418D-AE19-62706E023703}">
                      <ahyp:hlinkClr xmlns:ahyp="http://schemas.microsoft.com/office/drawing/2018/hyperlinkcolor" val="tx"/>
                    </a:ext>
                  </a:extLst>
                </a:hlinkClick>
              </a:rPr>
              <a:t>Glass JE</a:t>
            </a:r>
            <a:r>
              <a:rPr lang="en-US" sz="1200" b="0" i="0" u="none" kern="1200" dirty="0">
                <a:solidFill>
                  <a:schemeClr val="tx1"/>
                </a:solidFill>
                <a:effectLst/>
                <a:latin typeface="+mn-lt"/>
                <a:ea typeface="+mn-ea"/>
                <a:cs typeface="+mn-cs"/>
              </a:rPr>
              <a:t>, </a:t>
            </a:r>
            <a:r>
              <a:rPr lang="en-US" sz="1200" b="0" i="0" u="none" kern="1200" dirty="0">
                <a:solidFill>
                  <a:schemeClr val="tx1"/>
                </a:solidFill>
                <a:effectLst/>
                <a:latin typeface="+mn-lt"/>
                <a:ea typeface="+mn-ea"/>
                <a:cs typeface="+mn-cs"/>
                <a:hlinkClick r:id="rId5">
                  <a:extLst>
                    <a:ext uri="{A12FA001-AC4F-418D-AE19-62706E023703}">
                      <ahyp:hlinkClr xmlns:ahyp="http://schemas.microsoft.com/office/drawing/2018/hyperlinkcolor" val="tx"/>
                    </a:ext>
                  </a:extLst>
                </a:hlinkClick>
              </a:rPr>
              <a:t>Bradley KA</a:t>
            </a:r>
            <a:r>
              <a:rPr lang="en-US" sz="1200" b="0" i="0" u="none" kern="1200" dirty="0">
                <a:solidFill>
                  <a:schemeClr val="tx1"/>
                </a:solidFill>
                <a:effectLst/>
                <a:latin typeface="+mn-lt"/>
                <a:ea typeface="+mn-ea"/>
                <a:cs typeface="+mn-cs"/>
              </a:rPr>
              <a:t>, </a:t>
            </a:r>
            <a:r>
              <a:rPr lang="en-US" sz="1200" b="0" i="0" u="none" kern="1200" dirty="0">
                <a:solidFill>
                  <a:schemeClr val="tx1"/>
                </a:solidFill>
                <a:effectLst/>
                <a:latin typeface="+mn-lt"/>
                <a:ea typeface="+mn-ea"/>
                <a:cs typeface="+mn-cs"/>
                <a:hlinkClick r:id="rId6">
                  <a:extLst>
                    <a:ext uri="{A12FA001-AC4F-418D-AE19-62706E023703}">
                      <ahyp:hlinkClr xmlns:ahyp="http://schemas.microsoft.com/office/drawing/2018/hyperlinkcolor" val="tx"/>
                    </a:ext>
                  </a:extLst>
                </a:hlinkClick>
              </a:rPr>
              <a:t>Williams EC</a:t>
            </a:r>
            <a:r>
              <a:rPr lang="en-US" sz="1200" b="0" i="0" u="none" kern="1200" dirty="0">
                <a:solidFill>
                  <a:schemeClr val="tx1"/>
                </a:solidFill>
                <a:effectLst/>
                <a:latin typeface="+mn-lt"/>
                <a:ea typeface="+mn-ea"/>
                <a:cs typeface="+mn-cs"/>
              </a:rPr>
              <a:t>. Documented </a:t>
            </a:r>
            <a:r>
              <a:rPr lang="en-US" sz="1200" b="0" i="0" kern="1200" dirty="0">
                <a:solidFill>
                  <a:schemeClr val="tx1"/>
                </a:solidFill>
                <a:effectLst/>
                <a:latin typeface="+mn-lt"/>
                <a:ea typeface="+mn-ea"/>
                <a:cs typeface="+mn-cs"/>
              </a:rPr>
              <a:t>brief intervention associated with reduced linkage to specialty addictions treatment in a national sample of VA patients with unhealthy alcohol use with and without alcohol use disorders. </a:t>
            </a:r>
            <a:r>
              <a:rPr lang="en-US" sz="1200" b="0" i="0" kern="1200" dirty="0">
                <a:solidFill>
                  <a:schemeClr val="tx1"/>
                </a:solidFill>
                <a:effectLst/>
                <a:latin typeface="+mn-lt"/>
                <a:ea typeface="+mn-ea"/>
                <a:cs typeface="+mn-cs"/>
                <a:hlinkClick r:id="rId7" tooltip="Addiction (Abingdon, England).">
                  <a:extLst>
                    <a:ext uri="{A12FA001-AC4F-418D-AE19-62706E023703}">
                      <ahyp:hlinkClr xmlns:ahyp="http://schemas.microsoft.com/office/drawing/2018/hyperlinkcolor" val="tx"/>
                    </a:ext>
                  </a:extLst>
                </a:hlinkClick>
              </a:rPr>
              <a:t>Addiction.</a:t>
            </a:r>
            <a:r>
              <a:rPr lang="en-US" sz="1200" b="0" i="0" kern="1200" dirty="0">
                <a:solidFill>
                  <a:schemeClr val="tx1"/>
                </a:solidFill>
                <a:effectLst/>
                <a:latin typeface="+mn-lt"/>
                <a:ea typeface="+mn-ea"/>
                <a:cs typeface="+mn-cs"/>
              </a:rPr>
              <a:t> 2019 Oct 22. https://europepmc.org/backend/ptpmcrender.fcgi?accid=PMC7725424&amp;blobtype=pdf</a:t>
            </a:r>
          </a:p>
          <a:p>
            <a:pPr marL="239367" indent="-239367">
              <a:buFontTx/>
              <a:buAutoNum type="arabicParen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prstClr val="black"/>
                </a:solidFill>
                <a:latin typeface="Century Gothic" panose="020B0502020202020204"/>
              </a:rPr>
              <a:t>BIs </a:t>
            </a:r>
            <a:r>
              <a:rPr kumimoji="0" lang="en-US" sz="1200" b="0" i="0" u="none" strike="noStrike" kern="1200" cap="none" spc="0" normalizeH="0" baseline="0" noProof="0" dirty="0">
                <a:ln>
                  <a:noFill/>
                </a:ln>
                <a:solidFill>
                  <a:prstClr val="black"/>
                </a:solidFill>
                <a:effectLst/>
                <a:uLnTx/>
                <a:uFillTx/>
                <a:latin typeface="Century Gothic" panose="020B0502020202020204"/>
                <a:ea typeface="+mn-ea"/>
                <a:cs typeface="+mn-cs"/>
              </a:rPr>
              <a:t>defined by giving advice and information about risks</a:t>
            </a:r>
          </a:p>
          <a:p>
            <a:pPr marL="239367" indent="-239367">
              <a:buFontTx/>
              <a:buAutoNum type="arabicParenR"/>
            </a:pPr>
            <a:endParaRPr lang="en-US" dirty="0"/>
          </a:p>
        </p:txBody>
      </p:sp>
    </p:spTree>
    <p:extLst>
      <p:ext uri="{BB962C8B-B14F-4D97-AF65-F5344CB8AC3E}">
        <p14:creationId xmlns:p14="http://schemas.microsoft.com/office/powerpoint/2010/main" val="25827298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9FDF5-F221-825B-5E12-A4E6F286295A}"/>
            </a:ext>
          </a:extLst>
        </p:cNvPr>
        <p:cNvGrpSpPr/>
        <p:nvPr/>
      </p:nvGrpSpPr>
      <p:grpSpPr>
        <a:xfrm>
          <a:off x="0" y="0"/>
          <a:ext cx="0" cy="0"/>
          <a:chOff x="0" y="0"/>
          <a:chExt cx="0" cy="0"/>
        </a:xfrm>
      </p:grpSpPr>
      <p:sp>
        <p:nvSpPr>
          <p:cNvPr id="88066" name="Rectangle 2">
            <a:extLst>
              <a:ext uri="{FF2B5EF4-FFF2-40B4-BE49-F238E27FC236}">
                <a16:creationId xmlns:a16="http://schemas.microsoft.com/office/drawing/2014/main" id="{AD6F68EF-79D1-60C1-D62E-99B68DC330D7}"/>
              </a:ext>
            </a:extLst>
          </p:cNvPr>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a:extLst>
              <a:ext uri="{FF2B5EF4-FFF2-40B4-BE49-F238E27FC236}">
                <a16:creationId xmlns:a16="http://schemas.microsoft.com/office/drawing/2014/main" id="{D00CA652-3FB3-921F-14D5-DAC25A73A309}"/>
              </a:ext>
            </a:extLst>
          </p:cNvPr>
          <p:cNvSpPr>
            <a:spLocks noGrp="1"/>
          </p:cNvSpPr>
          <p:nvPr>
            <p:ph type="body" idx="1"/>
          </p:nvPr>
        </p:nvSpPr>
        <p:spPr bwMode="auto">
          <a:noFill/>
        </p:spPr>
        <p:txBody>
          <a:bodyPr wrap="square"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0" baseline="0" dirty="0"/>
          </a:p>
        </p:txBody>
      </p:sp>
    </p:spTree>
    <p:extLst>
      <p:ext uri="{BB962C8B-B14F-4D97-AF65-F5344CB8AC3E}">
        <p14:creationId xmlns:p14="http://schemas.microsoft.com/office/powerpoint/2010/main" val="25477168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9D8CC7-F218-C9EA-9FA8-EC98E6231F20}"/>
            </a:ext>
          </a:extLst>
        </p:cNvPr>
        <p:cNvGrpSpPr/>
        <p:nvPr/>
      </p:nvGrpSpPr>
      <p:grpSpPr>
        <a:xfrm>
          <a:off x="0" y="0"/>
          <a:ext cx="0" cy="0"/>
          <a:chOff x="0" y="0"/>
          <a:chExt cx="0" cy="0"/>
        </a:xfrm>
      </p:grpSpPr>
      <p:sp>
        <p:nvSpPr>
          <p:cNvPr id="44033" name="Rectangle 2">
            <a:extLst>
              <a:ext uri="{FF2B5EF4-FFF2-40B4-BE49-F238E27FC236}">
                <a16:creationId xmlns:a16="http://schemas.microsoft.com/office/drawing/2014/main" id="{78F34485-3C26-5158-1BDD-3E856485A4B1}"/>
              </a:ext>
            </a:extLst>
          </p:cNvPr>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44034" name="Rectangle 3">
            <a:extLst>
              <a:ext uri="{FF2B5EF4-FFF2-40B4-BE49-F238E27FC236}">
                <a16:creationId xmlns:a16="http://schemas.microsoft.com/office/drawing/2014/main" id="{8CCB5A7D-3D50-218D-CBDD-E2D32E1E7208}"/>
              </a:ext>
            </a:extLst>
          </p:cNvPr>
          <p:cNvSpPr>
            <a:spLocks noGrp="1"/>
          </p:cNvSpPr>
          <p:nvPr>
            <p:ph type="body" idx="1"/>
          </p:nvPr>
        </p:nvSpPr>
        <p:spPr bwMode="auto">
          <a:noFill/>
        </p:spPr>
        <p:txBody>
          <a:bodyPr wrap="square"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kern="1200" dirty="0">
                <a:solidFill>
                  <a:schemeClr val="tx1"/>
                </a:solidFill>
                <a:effectLst/>
                <a:latin typeface="+mn-lt"/>
                <a:ea typeface="+mn-ea"/>
                <a:cs typeface="+mn-cs"/>
                <a:hlinkClick r:id="rId3">
                  <a:extLst>
                    <a:ext uri="{A12FA001-AC4F-418D-AE19-62706E023703}">
                      <ahyp:hlinkClr xmlns:ahyp="http://schemas.microsoft.com/office/drawing/2018/hyperlinkcolor" val="tx"/>
                    </a:ext>
                  </a:extLst>
                </a:hlinkClick>
              </a:rPr>
              <a:t>Frost MC</a:t>
            </a:r>
            <a:r>
              <a:rPr lang="en-US" sz="1200" b="0" i="0" u="none" kern="1200" dirty="0">
                <a:solidFill>
                  <a:schemeClr val="tx1"/>
                </a:solidFill>
                <a:effectLst/>
                <a:latin typeface="+mn-lt"/>
                <a:ea typeface="+mn-ea"/>
                <a:cs typeface="+mn-cs"/>
              </a:rPr>
              <a:t>, </a:t>
            </a:r>
            <a:r>
              <a:rPr lang="en-US" sz="1200" b="0" i="0" u="none" kern="1200" dirty="0">
                <a:solidFill>
                  <a:schemeClr val="tx1"/>
                </a:solidFill>
                <a:effectLst/>
                <a:latin typeface="+mn-lt"/>
                <a:ea typeface="+mn-ea"/>
                <a:cs typeface="+mn-cs"/>
                <a:hlinkClick r:id="rId4">
                  <a:extLst>
                    <a:ext uri="{A12FA001-AC4F-418D-AE19-62706E023703}">
                      <ahyp:hlinkClr xmlns:ahyp="http://schemas.microsoft.com/office/drawing/2018/hyperlinkcolor" val="tx"/>
                    </a:ext>
                  </a:extLst>
                </a:hlinkClick>
              </a:rPr>
              <a:t>Glass JE</a:t>
            </a:r>
            <a:r>
              <a:rPr lang="en-US" sz="1200" b="0" i="0" u="none" kern="1200" dirty="0">
                <a:solidFill>
                  <a:schemeClr val="tx1"/>
                </a:solidFill>
                <a:effectLst/>
                <a:latin typeface="+mn-lt"/>
                <a:ea typeface="+mn-ea"/>
                <a:cs typeface="+mn-cs"/>
              </a:rPr>
              <a:t>, </a:t>
            </a:r>
            <a:r>
              <a:rPr lang="en-US" sz="1200" b="0" i="0" u="none" kern="1200" dirty="0">
                <a:solidFill>
                  <a:schemeClr val="tx1"/>
                </a:solidFill>
                <a:effectLst/>
                <a:latin typeface="+mn-lt"/>
                <a:ea typeface="+mn-ea"/>
                <a:cs typeface="+mn-cs"/>
                <a:hlinkClick r:id="rId5">
                  <a:extLst>
                    <a:ext uri="{A12FA001-AC4F-418D-AE19-62706E023703}">
                      <ahyp:hlinkClr xmlns:ahyp="http://schemas.microsoft.com/office/drawing/2018/hyperlinkcolor" val="tx"/>
                    </a:ext>
                  </a:extLst>
                </a:hlinkClick>
              </a:rPr>
              <a:t>Bradley KA</a:t>
            </a:r>
            <a:r>
              <a:rPr lang="en-US" sz="1200" b="0" i="0" u="none" kern="1200" dirty="0">
                <a:solidFill>
                  <a:schemeClr val="tx1"/>
                </a:solidFill>
                <a:effectLst/>
                <a:latin typeface="+mn-lt"/>
                <a:ea typeface="+mn-ea"/>
                <a:cs typeface="+mn-cs"/>
              </a:rPr>
              <a:t>, </a:t>
            </a:r>
            <a:r>
              <a:rPr lang="en-US" sz="1200" b="0" i="0" u="none" kern="1200" dirty="0">
                <a:solidFill>
                  <a:schemeClr val="tx1"/>
                </a:solidFill>
                <a:effectLst/>
                <a:latin typeface="+mn-lt"/>
                <a:ea typeface="+mn-ea"/>
                <a:cs typeface="+mn-cs"/>
                <a:hlinkClick r:id="rId6">
                  <a:extLst>
                    <a:ext uri="{A12FA001-AC4F-418D-AE19-62706E023703}">
                      <ahyp:hlinkClr xmlns:ahyp="http://schemas.microsoft.com/office/drawing/2018/hyperlinkcolor" val="tx"/>
                    </a:ext>
                  </a:extLst>
                </a:hlinkClick>
              </a:rPr>
              <a:t>Williams EC</a:t>
            </a:r>
            <a:r>
              <a:rPr lang="en-US" sz="1200" b="0" i="0" u="none" kern="1200" dirty="0">
                <a:solidFill>
                  <a:schemeClr val="tx1"/>
                </a:solidFill>
                <a:effectLst/>
                <a:latin typeface="+mn-lt"/>
                <a:ea typeface="+mn-ea"/>
                <a:cs typeface="+mn-cs"/>
              </a:rPr>
              <a:t>. Documented </a:t>
            </a:r>
            <a:r>
              <a:rPr lang="en-US" sz="1200" b="0" i="0" kern="1200" dirty="0">
                <a:solidFill>
                  <a:schemeClr val="tx1"/>
                </a:solidFill>
                <a:effectLst/>
                <a:latin typeface="+mn-lt"/>
                <a:ea typeface="+mn-ea"/>
                <a:cs typeface="+mn-cs"/>
              </a:rPr>
              <a:t>brief intervention associated with reduced linkage to specialty addictions treatment in a national sample of VA patients with unhealthy alcohol use with and without alcohol use disorders. </a:t>
            </a:r>
            <a:r>
              <a:rPr lang="en-US" sz="1200" b="0" i="0" kern="1200" dirty="0">
                <a:solidFill>
                  <a:schemeClr val="tx1"/>
                </a:solidFill>
                <a:effectLst/>
                <a:latin typeface="+mn-lt"/>
                <a:ea typeface="+mn-ea"/>
                <a:cs typeface="+mn-cs"/>
                <a:hlinkClick r:id="rId7" tooltip="Addiction (Abingdon, England).">
                  <a:extLst>
                    <a:ext uri="{A12FA001-AC4F-418D-AE19-62706E023703}">
                      <ahyp:hlinkClr xmlns:ahyp="http://schemas.microsoft.com/office/drawing/2018/hyperlinkcolor" val="tx"/>
                    </a:ext>
                  </a:extLst>
                </a:hlinkClick>
              </a:rPr>
              <a:t>Addiction.</a:t>
            </a:r>
            <a:r>
              <a:rPr lang="en-US" sz="1200" b="0" i="0" kern="1200" dirty="0">
                <a:solidFill>
                  <a:schemeClr val="tx1"/>
                </a:solidFill>
                <a:effectLst/>
                <a:latin typeface="+mn-lt"/>
                <a:ea typeface="+mn-ea"/>
                <a:cs typeface="+mn-cs"/>
              </a:rPr>
              <a:t> 2019 Oct 22. </a:t>
            </a:r>
            <a:r>
              <a:rPr lang="en-US" sz="1200" b="0" i="0" kern="1200" dirty="0" err="1">
                <a:solidFill>
                  <a:schemeClr val="tx1"/>
                </a:solidFill>
                <a:effectLst/>
                <a:latin typeface="+mn-lt"/>
                <a:ea typeface="+mn-ea"/>
                <a:cs typeface="+mn-cs"/>
              </a:rPr>
              <a:t>doi</a:t>
            </a:r>
            <a:r>
              <a:rPr lang="en-US" sz="1200" b="0" i="0" kern="1200" dirty="0">
                <a:solidFill>
                  <a:schemeClr val="tx1"/>
                </a:solidFill>
                <a:effectLst/>
                <a:latin typeface="+mn-lt"/>
                <a:ea typeface="+mn-ea"/>
                <a:cs typeface="+mn-cs"/>
              </a:rPr>
              <a:t>: 10.1111/add.14836. </a:t>
            </a:r>
          </a:p>
          <a:p>
            <a:pPr marL="239367" indent="-239367">
              <a:buFontTx/>
              <a:buAutoNum type="arabicParen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prstClr val="black"/>
                </a:solidFill>
                <a:latin typeface="Century Gothic" panose="020B0502020202020204"/>
              </a:rPr>
              <a:t>BIs </a:t>
            </a:r>
            <a:r>
              <a:rPr kumimoji="0" lang="en-US" sz="1200" b="0" i="0" u="none" strike="noStrike" kern="1200" cap="none" spc="0" normalizeH="0" baseline="0" noProof="0" dirty="0">
                <a:ln>
                  <a:noFill/>
                </a:ln>
                <a:solidFill>
                  <a:prstClr val="black"/>
                </a:solidFill>
                <a:effectLst/>
                <a:uLnTx/>
                <a:uFillTx/>
                <a:latin typeface="Century Gothic" panose="020B0502020202020204"/>
                <a:ea typeface="+mn-ea"/>
                <a:cs typeface="+mn-cs"/>
              </a:rPr>
              <a:t>defined by giving advice and information about risks</a:t>
            </a:r>
          </a:p>
          <a:p>
            <a:pPr marL="239367" indent="-239367">
              <a:buFontTx/>
              <a:buAutoNum type="arabicParenR"/>
            </a:pPr>
            <a:endParaRPr lang="en-US" dirty="0"/>
          </a:p>
        </p:txBody>
      </p:sp>
    </p:spTree>
    <p:extLst>
      <p:ext uri="{BB962C8B-B14F-4D97-AF65-F5344CB8AC3E}">
        <p14:creationId xmlns:p14="http://schemas.microsoft.com/office/powerpoint/2010/main" val="316069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r>
              <a:rPr lang="en-US" sz="1100" b="0" i="0" kern="1200" baseline="0" dirty="0">
                <a:solidFill>
                  <a:schemeClr val="tx1"/>
                </a:solidFill>
                <a:effectLst/>
                <a:latin typeface="Calibri" panose="020F0502020204030204" pitchFamily="34" charset="0"/>
                <a:ea typeface="+mn-ea"/>
                <a:cs typeface="+mn-cs"/>
              </a:rPr>
              <a:t>“Potential harms of screening include stigma, labeling, discrimination, privacy concerns, and interference with the patient-clinician relationship.</a:t>
            </a:r>
            <a:r>
              <a:rPr lang="en-US" sz="1100" b="0" i="0" u="none" strike="noStrike" kern="1200" baseline="30000" dirty="0">
                <a:solidFill>
                  <a:schemeClr val="tx1"/>
                </a:solidFill>
                <a:effectLst/>
                <a:latin typeface="Calibri" panose="020F0502020204030204" pitchFamily="34" charset="0"/>
                <a:ea typeface="+mn-ea"/>
                <a:cs typeface="+mn-cs"/>
              </a:rPr>
              <a:t> </a:t>
            </a:r>
            <a:r>
              <a:rPr lang="en-US" sz="1100" b="0" i="0" kern="1200" baseline="0" dirty="0">
                <a:solidFill>
                  <a:schemeClr val="tx1"/>
                </a:solidFill>
                <a:effectLst/>
                <a:latin typeface="Calibri" panose="020F0502020204030204" pitchFamily="34" charset="0"/>
                <a:ea typeface="+mn-ea"/>
                <a:cs typeface="+mn-cs"/>
              </a:rPr>
              <a:t>In addition, there may be legal concerns for pregnant women in some states.</a:t>
            </a:r>
            <a:r>
              <a:rPr lang="en-US" sz="1100" b="0" i="0" u="none" strike="noStrike" kern="1200" baseline="30000" dirty="0">
                <a:solidFill>
                  <a:schemeClr val="tx1"/>
                </a:solidFill>
                <a:effectLst/>
                <a:latin typeface="Calibri" panose="020F0502020204030204" pitchFamily="34" charset="0"/>
                <a:ea typeface="+mn-ea"/>
                <a:cs typeface="+mn-cs"/>
              </a:rPr>
              <a:t> </a:t>
            </a:r>
            <a:r>
              <a:rPr lang="en-US" sz="1100" b="0" i="0" kern="1200" baseline="0" dirty="0">
                <a:solidFill>
                  <a:schemeClr val="tx1"/>
                </a:solidFill>
                <a:effectLst/>
                <a:latin typeface="Calibri" panose="020F0502020204030204" pitchFamily="34" charset="0"/>
                <a:ea typeface="+mn-ea"/>
                <a:cs typeface="+mn-cs"/>
              </a:rPr>
              <a:t>No studies evaluated the harms of screening for unhealthy alcohol use.</a:t>
            </a:r>
          </a:p>
          <a:p>
            <a:r>
              <a:rPr lang="en-US" sz="1100" b="0" i="0" kern="1200" baseline="0" dirty="0">
                <a:solidFill>
                  <a:schemeClr val="tx1"/>
                </a:solidFill>
                <a:effectLst/>
                <a:latin typeface="Calibri" panose="020F0502020204030204" pitchFamily="34" charset="0"/>
                <a:ea typeface="+mn-ea"/>
                <a:cs typeface="+mn-cs"/>
              </a:rPr>
              <a:t>One possible harm of behavioral counseling interventions could be an unexpected paradoxical increase in alcohol consumption. One good-quality and 5 fair-quality trials (n = 3650) reported on harms. There was very limited evidence on intervention harms.</a:t>
            </a:r>
            <a:r>
              <a:rPr lang="en-US" sz="1100" b="0" i="0" u="none" strike="noStrike" kern="1200" baseline="30000" dirty="0">
                <a:solidFill>
                  <a:schemeClr val="tx1"/>
                </a:solidFill>
                <a:effectLst/>
                <a:latin typeface="Calibri" panose="020F0502020204030204" pitchFamily="34" charset="0"/>
                <a:ea typeface="+mn-ea"/>
                <a:cs typeface="+mn-cs"/>
              </a:rPr>
              <a:t>1</a:t>
            </a:r>
            <a:r>
              <a:rPr lang="en-US" sz="1100" b="0" i="0" u="none" strike="noStrike" kern="1200" baseline="0" dirty="0">
                <a:solidFill>
                  <a:schemeClr val="tx1"/>
                </a:solidFill>
                <a:effectLst/>
                <a:latin typeface="Calibri" panose="020F0502020204030204" pitchFamily="34" charset="0"/>
                <a:ea typeface="+mn-ea"/>
                <a:cs typeface="+mn-cs"/>
              </a:rPr>
              <a:t> </a:t>
            </a:r>
            <a:r>
              <a:rPr lang="en-US" sz="1100" b="0" i="0" kern="1200" baseline="0" dirty="0">
                <a:solidFill>
                  <a:schemeClr val="tx1"/>
                </a:solidFill>
                <a:effectLst/>
                <a:latin typeface="Calibri" panose="020F0502020204030204" pitchFamily="34" charset="0"/>
                <a:ea typeface="+mn-ea"/>
                <a:cs typeface="+mn-cs"/>
              </a:rPr>
              <a:t>Interventions reviewed and discussed above generally reported benefits, including reductions in alcohol consumption. Therefore, paradoxical and theoretical increases in alcohol use with interventions are unlikely.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Curry S, </a:t>
            </a:r>
            <a:r>
              <a:rPr lang="en-US" dirty="0" err="1"/>
              <a:t>Krist</a:t>
            </a:r>
            <a:r>
              <a:rPr lang="en-US" dirty="0"/>
              <a:t> A, Owens D, Barry M, </a:t>
            </a:r>
            <a:r>
              <a:rPr lang="en-US" dirty="0" err="1"/>
              <a:t>Caughey</a:t>
            </a:r>
            <a:r>
              <a:rPr lang="en-US" dirty="0"/>
              <a:t> A, Davidson K, </a:t>
            </a:r>
            <a:r>
              <a:rPr lang="en-US" dirty="0" err="1"/>
              <a:t>Doubeni</a:t>
            </a:r>
            <a:r>
              <a:rPr lang="en-US" dirty="0"/>
              <a:t> C, </a:t>
            </a:r>
            <a:r>
              <a:rPr lang="en-US" dirty="0" err="1"/>
              <a:t>Epling</a:t>
            </a:r>
            <a:r>
              <a:rPr lang="en-US" dirty="0"/>
              <a:t> J, Kemper A, </a:t>
            </a:r>
            <a:r>
              <a:rPr lang="en-US" dirty="0" err="1"/>
              <a:t>Kubik</a:t>
            </a:r>
            <a:r>
              <a:rPr lang="en-US" dirty="0"/>
              <a:t> M, </a:t>
            </a:r>
            <a:r>
              <a:rPr lang="en-US" dirty="0" err="1"/>
              <a:t>Landefeld</a:t>
            </a:r>
            <a:r>
              <a:rPr lang="en-US" dirty="0"/>
              <a:t> C, Mangione C, Silverstein M, Simon M, Tseng C-W, Wong J. </a:t>
            </a:r>
            <a:r>
              <a:rPr lang="en-US" sz="1100" b="0" i="0" kern="1200" baseline="0" dirty="0">
                <a:solidFill>
                  <a:schemeClr val="tx1"/>
                </a:solidFill>
                <a:effectLst/>
                <a:latin typeface="Calibri" panose="020F0502020204030204" pitchFamily="34" charset="0"/>
                <a:ea typeface="+mn-ea"/>
                <a:cs typeface="+mn-cs"/>
              </a:rPr>
              <a:t>Unhealthy Alcohol Use in Adolescents and Adults: Screening and Behavioral Counseling Interventions. </a:t>
            </a:r>
            <a:r>
              <a:rPr lang="en-US" dirty="0"/>
              <a:t>JAMA. 2018;320(18):1899-1909. doi:10.1001/jama.2018.16789. </a:t>
            </a:r>
            <a:r>
              <a:rPr lang="en-US" dirty="0">
                <a:hlinkClick r:id="rId3"/>
              </a:rPr>
              <a:t>https://www.uspreventiveservicestaskforce.org/uspstf/recommendation/unhealthy-alcohol-use-in-adolescents-and-adults-screening-and-behavioral-counseling-interventions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sz="1200" b="0" i="0" u="none" strike="noStrike" kern="1200" baseline="0" dirty="0">
                <a:solidFill>
                  <a:schemeClr val="tx1"/>
                </a:solidFill>
                <a:latin typeface="+mn-lt"/>
                <a:ea typeface="+mn-ea"/>
                <a:cs typeface="+mn-cs"/>
              </a:rPr>
              <a:t>Glass JE, Hamilton AM, Powell BJ, </a:t>
            </a:r>
            <a:r>
              <a:rPr lang="en-US" sz="1200" b="0" i="0" u="none" strike="noStrike" kern="1200" baseline="0" dirty="0" err="1">
                <a:solidFill>
                  <a:schemeClr val="tx1"/>
                </a:solidFill>
                <a:latin typeface="+mn-lt"/>
                <a:ea typeface="+mn-ea"/>
                <a:cs typeface="+mn-cs"/>
              </a:rPr>
              <a:t>Perron</a:t>
            </a:r>
            <a:r>
              <a:rPr lang="en-US" sz="1200" b="0" i="0" u="none" strike="noStrike" kern="1200" baseline="0" dirty="0">
                <a:solidFill>
                  <a:schemeClr val="tx1"/>
                </a:solidFill>
                <a:latin typeface="+mn-lt"/>
                <a:ea typeface="+mn-ea"/>
                <a:cs typeface="+mn-cs"/>
              </a:rPr>
              <a:t> BE, Brown RT, </a:t>
            </a:r>
            <a:r>
              <a:rPr lang="en-US" sz="1200" b="0" i="0" u="none" strike="noStrike" kern="1200" baseline="0" dirty="0" err="1">
                <a:solidFill>
                  <a:schemeClr val="tx1"/>
                </a:solidFill>
                <a:latin typeface="+mn-lt"/>
                <a:ea typeface="+mn-ea"/>
                <a:cs typeface="+mn-cs"/>
              </a:rPr>
              <a:t>Ilgen</a:t>
            </a:r>
            <a:r>
              <a:rPr lang="en-US" sz="1200" b="0" i="0" u="none" strike="noStrike" kern="1200" baseline="0" dirty="0">
                <a:solidFill>
                  <a:schemeClr val="tx1"/>
                </a:solidFill>
                <a:latin typeface="+mn-lt"/>
                <a:ea typeface="+mn-ea"/>
                <a:cs typeface="+mn-cs"/>
              </a:rPr>
              <a:t> MA. Specialty substance use disorder services following brief alcohol intervention: a meta-analysis of randomized controlled trials. Addiction. 2015;110:1404–15. </a:t>
            </a:r>
            <a:r>
              <a:rPr lang="en-US" dirty="0">
                <a:hlinkClick r:id="rId4"/>
              </a:rPr>
              <a:t>https://pubmed.ncbi.nlm.nih.gov/25913697/</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baseline="0" dirty="0"/>
          </a:p>
        </p:txBody>
      </p:sp>
    </p:spTree>
    <p:extLst>
      <p:ext uri="{BB962C8B-B14F-4D97-AF65-F5344CB8AC3E}">
        <p14:creationId xmlns:p14="http://schemas.microsoft.com/office/powerpoint/2010/main" val="33409051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Patnode</a:t>
            </a:r>
            <a:r>
              <a:rPr lang="en-US" dirty="0"/>
              <a:t> CD, Perdue LA, </a:t>
            </a:r>
            <a:r>
              <a:rPr lang="en-US" dirty="0" err="1"/>
              <a:t>Rushkin</a:t>
            </a:r>
            <a:r>
              <a:rPr lang="en-US" dirty="0"/>
              <a:t> M, O’Connor EA. Screening for Unhealthy Drug Use in Primary Care in Adolescents and Adults, Including Pregnant Persons: Updated Systematic Review for the U.S. Preventive Services Task Force. Evidence Synthesis No. 186. AHRQ Publication No. 19-05255-EF-1. Rockville, MD: Agency for Healthcare Research and Quality; 2020. </a:t>
            </a:r>
            <a:r>
              <a:rPr lang="en-US" dirty="0">
                <a:hlinkClick r:id="rId3"/>
              </a:rPr>
              <a:t>https://www.ncbi.nlm.nih.gov/books/NBK558174/</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0" i="0" kern="1200" baseline="0" dirty="0">
              <a:solidFill>
                <a:schemeClr val="tx1"/>
              </a:solidFill>
              <a:effectLst/>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kern="1200" baseline="0" dirty="0" err="1">
                <a:solidFill>
                  <a:schemeClr val="tx1"/>
                </a:solidFill>
                <a:effectLst/>
                <a:latin typeface="Calibri" panose="020F0502020204030204" pitchFamily="34" charset="0"/>
                <a:ea typeface="+mn-ea"/>
                <a:cs typeface="+mn-cs"/>
              </a:rPr>
              <a:t>Jin</a:t>
            </a:r>
            <a:r>
              <a:rPr lang="en-US" sz="1100" b="0" i="0" kern="1200" baseline="0" dirty="0">
                <a:solidFill>
                  <a:schemeClr val="tx1"/>
                </a:solidFill>
                <a:effectLst/>
                <a:latin typeface="Calibri" panose="020F0502020204030204" pitchFamily="34" charset="0"/>
                <a:ea typeface="+mn-ea"/>
                <a:cs typeface="+mn-cs"/>
              </a:rPr>
              <a:t> J. Screening for Unhealthy Drug Use in Adults and Adolescents. </a:t>
            </a:r>
            <a:r>
              <a:rPr lang="en-US" sz="1100" b="0" i="1" kern="1200" baseline="0" dirty="0">
                <a:solidFill>
                  <a:schemeClr val="tx1"/>
                </a:solidFill>
                <a:effectLst/>
                <a:latin typeface="Calibri" panose="020F0502020204030204" pitchFamily="34" charset="0"/>
                <a:ea typeface="+mn-ea"/>
                <a:cs typeface="+mn-cs"/>
              </a:rPr>
              <a:t>JAMA.</a:t>
            </a:r>
            <a:r>
              <a:rPr lang="en-US" sz="1100" b="0" i="0" kern="1200" baseline="0" dirty="0">
                <a:solidFill>
                  <a:schemeClr val="tx1"/>
                </a:solidFill>
                <a:effectLst/>
                <a:latin typeface="Calibri" panose="020F0502020204030204" pitchFamily="34" charset="0"/>
                <a:ea typeface="+mn-ea"/>
                <a:cs typeface="+mn-cs"/>
              </a:rPr>
              <a:t> 2020;323(22):2350. doi:10.1001/jama.2020.8192. </a:t>
            </a:r>
            <a:r>
              <a:rPr lang="en-US" dirty="0">
                <a:hlinkClick r:id="rId4"/>
              </a:rPr>
              <a:t>https://jamanetwork.com/journals/jama/fullarticle/2766868?resultClick=1</a:t>
            </a:r>
            <a:endParaRPr lang="en-US" sz="1100" b="0" i="0" kern="1200" baseline="0" dirty="0">
              <a:solidFill>
                <a:schemeClr val="tx1"/>
              </a:solidFill>
              <a:effectLst/>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0" i="0" kern="1200" baseline="0" dirty="0">
              <a:solidFill>
                <a:schemeClr val="tx1"/>
              </a:solidFill>
              <a:effectLst/>
              <a:latin typeface="Calibri" panose="020F0502020204030204" pitchFamily="34" charset="0"/>
              <a:ea typeface="+mn-ea"/>
              <a:cs typeface="+mn-cs"/>
              <a:hlinkClick r:id="rId5"/>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baseline="0" dirty="0"/>
          </a:p>
        </p:txBody>
      </p:sp>
    </p:spTree>
    <p:extLst>
      <p:ext uri="{BB962C8B-B14F-4D97-AF65-F5344CB8AC3E}">
        <p14:creationId xmlns:p14="http://schemas.microsoft.com/office/powerpoint/2010/main" val="29533396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dirty="0"/>
              <a:t>Now that we have looked at the reasons why SBIRT is</a:t>
            </a:r>
            <a:r>
              <a:rPr lang="en-US" baseline="0" dirty="0"/>
              <a:t> an important part of medical care, let’s look at screening specifically.</a:t>
            </a:r>
            <a:endParaRPr lang="en-US" dirty="0"/>
          </a:p>
        </p:txBody>
      </p:sp>
      <p:sp>
        <p:nvSpPr>
          <p:cNvPr id="4" name="Slide Number Placeholder 3"/>
          <p:cNvSpPr>
            <a:spLocks noGrp="1"/>
          </p:cNvSpPr>
          <p:nvPr>
            <p:ph type="sldNum" sz="quarter" idx="10"/>
          </p:nvPr>
        </p:nvSpPr>
        <p:spPr/>
        <p:txBody>
          <a:bodyPr/>
          <a:lstStyle/>
          <a:p>
            <a:fld id="{91EEB87D-606E-4D57-B622-2E7465BB3FA8}" type="slidenum">
              <a:rPr lang="en-US" smtClean="0"/>
              <a:pPr/>
              <a:t>34</a:t>
            </a:fld>
            <a:endParaRPr lang="en-US"/>
          </a:p>
        </p:txBody>
      </p:sp>
    </p:spTree>
    <p:extLst>
      <p:ext uri="{BB962C8B-B14F-4D97-AF65-F5344CB8AC3E}">
        <p14:creationId xmlns:p14="http://schemas.microsoft.com/office/powerpoint/2010/main" val="7510961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kumimoji="0" lang="en-US" sz="1100" b="0" i="0" u="none" strike="noStrike" kern="1200" cap="none" spc="0" normalizeH="0" baseline="0" noProof="0" dirty="0">
                <a:ln>
                  <a:noFill/>
                </a:ln>
                <a:solidFill>
                  <a:prstClr val="black"/>
                </a:solidFill>
                <a:effectLst/>
                <a:uLnTx/>
                <a:uFillTx/>
                <a:latin typeface="Calibri"/>
                <a:ea typeface="+mn-ea"/>
                <a:cs typeface="+mn-cs"/>
              </a:rPr>
              <a:t>These are common SBIRT workflows used by primary care clinics. Notice that adult patients receive a two-step screening process, while adolescent and pregnant patients receive one screening tool in the exam room. These workflows build upon the medical home model and use a team-based approach, rather then rely on clinicians only. </a:t>
            </a:r>
            <a:endParaRPr lang="en-US" sz="1600" dirty="0"/>
          </a:p>
        </p:txBody>
      </p:sp>
      <p:sp>
        <p:nvSpPr>
          <p:cNvPr id="4" name="Slide Number Placeholder 3"/>
          <p:cNvSpPr>
            <a:spLocks noGrp="1"/>
          </p:cNvSpPr>
          <p:nvPr>
            <p:ph type="sldNum" sz="quarter" idx="10"/>
          </p:nvPr>
        </p:nvSpPr>
        <p:spPr/>
        <p:txBody>
          <a:bodyPr/>
          <a:lstStyle/>
          <a:p>
            <a:pPr>
              <a:defRPr/>
            </a:pPr>
            <a:fld id="{9CDA913B-27E8-4C3C-ACE3-7E8980CE6266}" type="slidenum">
              <a:rPr lang="en-US" smtClean="0"/>
              <a:pPr>
                <a:defRPr/>
              </a:pPr>
              <a:t>35</a:t>
            </a:fld>
            <a:endParaRPr lang="en-US"/>
          </a:p>
        </p:txBody>
      </p:sp>
    </p:spTree>
    <p:extLst>
      <p:ext uri="{BB962C8B-B14F-4D97-AF65-F5344CB8AC3E}">
        <p14:creationId xmlns:p14="http://schemas.microsoft.com/office/powerpoint/2010/main" val="2235239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kumimoji="0" lang="en-US" sz="1100" b="0" i="0" u="none" strike="noStrike" kern="1200" cap="none" spc="0" normalizeH="0" baseline="0" noProof="0" dirty="0">
                <a:ln>
                  <a:noFill/>
                </a:ln>
                <a:solidFill>
                  <a:prstClr val="black"/>
                </a:solidFill>
                <a:effectLst/>
                <a:uLnTx/>
                <a:uFillTx/>
                <a:latin typeface="Calibri"/>
                <a:ea typeface="+mn-ea"/>
                <a:cs typeface="+mn-cs"/>
              </a:rPr>
              <a:t>Workflows in ED settings are similar, but utilize different team members. All adult patients are asked the brief screening questions during triage, and receive full screens from social workers before discharge. Adolescent and pregnant patients receive the full screen when confidentiality is assured before discharge. </a:t>
            </a:r>
            <a:endParaRPr lang="en-US" sz="1600" dirty="0"/>
          </a:p>
        </p:txBody>
      </p:sp>
      <p:sp>
        <p:nvSpPr>
          <p:cNvPr id="4" name="Slide Number Placeholder 3"/>
          <p:cNvSpPr>
            <a:spLocks noGrp="1"/>
          </p:cNvSpPr>
          <p:nvPr>
            <p:ph type="sldNum" sz="quarter" idx="10"/>
          </p:nvPr>
        </p:nvSpPr>
        <p:spPr/>
        <p:txBody>
          <a:bodyPr/>
          <a:lstStyle/>
          <a:p>
            <a:pPr>
              <a:defRPr/>
            </a:pPr>
            <a:fld id="{9CDA913B-27E8-4C3C-ACE3-7E8980CE6266}" type="slidenum">
              <a:rPr lang="en-US" smtClean="0"/>
              <a:pPr>
                <a:defRPr/>
              </a:pPr>
              <a:t>36</a:t>
            </a:fld>
            <a:endParaRPr lang="en-US"/>
          </a:p>
        </p:txBody>
      </p:sp>
    </p:spTree>
    <p:extLst>
      <p:ext uri="{BB962C8B-B14F-4D97-AF65-F5344CB8AC3E}">
        <p14:creationId xmlns:p14="http://schemas.microsoft.com/office/powerpoint/2010/main" val="15920673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baseline="0" dirty="0"/>
              <a:t>Here is a short video that demonstrates how the SBIRT workflow works for adult patients in a primary care setting. It also demonstrates what a “warm handoff” can look like from clinician to behavioral health specialist.</a:t>
            </a:r>
          </a:p>
          <a:p>
            <a:endParaRPr lang="en-US" baseline="0" dirty="0"/>
          </a:p>
          <a:p>
            <a:r>
              <a:rPr lang="en-US" sz="900" b="1" baseline="0" dirty="0"/>
              <a:t>Video: </a:t>
            </a:r>
            <a:r>
              <a:rPr lang="en-US" sz="900" b="0" baseline="0" dirty="0"/>
              <a:t>www.sbirtoregon.org</a:t>
            </a:r>
          </a:p>
        </p:txBody>
      </p:sp>
      <p:sp>
        <p:nvSpPr>
          <p:cNvPr id="4" name="Slide Number Placeholder 3"/>
          <p:cNvSpPr>
            <a:spLocks noGrp="1"/>
          </p:cNvSpPr>
          <p:nvPr>
            <p:ph type="sldNum" sz="quarter" idx="10"/>
          </p:nvPr>
        </p:nvSpPr>
        <p:spPr/>
        <p:txBody>
          <a:bodyPr/>
          <a:lstStyle/>
          <a:p>
            <a:fld id="{91EEB87D-606E-4D57-B622-2E7465BB3FA8}" type="slidenum">
              <a:rPr lang="en-US" smtClean="0"/>
              <a:pPr/>
              <a:t>37</a:t>
            </a:fld>
            <a:endParaRPr lang="en-US"/>
          </a:p>
        </p:txBody>
      </p:sp>
    </p:spTree>
    <p:extLst>
      <p:ext uri="{BB962C8B-B14F-4D97-AF65-F5344CB8AC3E}">
        <p14:creationId xmlns:p14="http://schemas.microsoft.com/office/powerpoint/2010/main" val="3043868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dirty="0"/>
              <a:t>Let’s look at the first step of the work</a:t>
            </a:r>
            <a:r>
              <a:rPr lang="en-US" baseline="0" dirty="0"/>
              <a:t>flow for adult patients</a:t>
            </a:r>
            <a:r>
              <a:rPr lang="en-US" dirty="0"/>
              <a:t>. The purpose of the Brief screen is to briefly screen all patients over the age of 18 at least once a year. A patient who scores “positive” qualifies for a full screen.</a:t>
            </a:r>
            <a:r>
              <a:rPr lang="en-US" baseline="0" dirty="0"/>
              <a:t> </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Citation</a:t>
            </a:r>
            <a:r>
              <a:rPr kumimoji="0" 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www.sbirtoregon.org</a:t>
            </a:r>
          </a:p>
          <a:p>
            <a:endParaRPr lang="en-US" dirty="0"/>
          </a:p>
        </p:txBody>
      </p:sp>
      <p:sp>
        <p:nvSpPr>
          <p:cNvPr id="4" name="Slide Number Placeholder 3"/>
          <p:cNvSpPr>
            <a:spLocks noGrp="1"/>
          </p:cNvSpPr>
          <p:nvPr>
            <p:ph type="sldNum" sz="quarter" idx="10"/>
          </p:nvPr>
        </p:nvSpPr>
        <p:spPr/>
        <p:txBody>
          <a:bodyPr/>
          <a:lstStyle/>
          <a:p>
            <a:fld id="{91EEB87D-606E-4D57-B622-2E7465BB3FA8}" type="slidenum">
              <a:rPr lang="en-US" smtClean="0"/>
              <a:pPr/>
              <a:t>38</a:t>
            </a:fld>
            <a:endParaRPr lang="en-US"/>
          </a:p>
        </p:txBody>
      </p:sp>
    </p:spTree>
    <p:extLst>
      <p:ext uri="{BB962C8B-B14F-4D97-AF65-F5344CB8AC3E}">
        <p14:creationId xmlns:p14="http://schemas.microsoft.com/office/powerpoint/2010/main" val="29730221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dirty="0"/>
              <a:t>The Adult brief screen consists of a single validated question for adult</a:t>
            </a:r>
            <a:r>
              <a:rPr lang="en-US" baseline="0" dirty="0"/>
              <a:t> alcohol use, and a single validated question for adult drug use. It acts as a “pre-screen” that filters out most patients who do not have unhealthy alcohol or drug use. Included at the bottom are two questions (PHQ-2) for depression. Depression is not part of SBIRT, but many clinics appreciate streamlining depression and substance use screening onto one paper form.</a:t>
            </a:r>
          </a:p>
          <a:p>
            <a:endParaRPr lang="en-US" baseline="0" dirty="0"/>
          </a:p>
          <a:p>
            <a:r>
              <a:rPr lang="en-US" sz="900" b="1" baseline="0" dirty="0"/>
              <a:t>Citation</a:t>
            </a:r>
            <a:r>
              <a:rPr lang="en-US" sz="900" baseline="0" dirty="0"/>
              <a:t>: www.sbirtoregon.org</a:t>
            </a:r>
            <a:endParaRPr lang="en-US" sz="900" dirty="0"/>
          </a:p>
        </p:txBody>
      </p:sp>
      <p:sp>
        <p:nvSpPr>
          <p:cNvPr id="4" name="Slide Number Placeholder 3"/>
          <p:cNvSpPr>
            <a:spLocks noGrp="1"/>
          </p:cNvSpPr>
          <p:nvPr>
            <p:ph type="sldNum" sz="quarter" idx="10"/>
          </p:nvPr>
        </p:nvSpPr>
        <p:spPr/>
        <p:txBody>
          <a:bodyPr/>
          <a:lstStyle/>
          <a:p>
            <a:fld id="{91EEB87D-606E-4D57-B622-2E7465BB3FA8}" type="slidenum">
              <a:rPr lang="en-US" smtClean="0"/>
              <a:pPr/>
              <a:t>39</a:t>
            </a:fld>
            <a:endParaRPr lang="en-US"/>
          </a:p>
        </p:txBody>
      </p:sp>
    </p:spTree>
    <p:extLst>
      <p:ext uri="{BB962C8B-B14F-4D97-AF65-F5344CB8AC3E}">
        <p14:creationId xmlns:p14="http://schemas.microsoft.com/office/powerpoint/2010/main" val="39747735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fontScale="85000" lnSpcReduction="10000"/>
          </a:bodyPr>
          <a:lstStyle/>
          <a:p>
            <a:pPr marL="0" marR="0">
              <a:lnSpc>
                <a:spcPct val="107000"/>
              </a:lnSpc>
              <a:spcBef>
                <a:spcPts val="0"/>
              </a:spcBef>
              <a:spcAft>
                <a:spcPts val="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Note: The alcohol question asks about four drinks in one day to identify risky drinking among all patients, informed by the validation studies below, as well as a gender inclusive approach to patient care.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u="none" strike="noStrike" dirty="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u="none" strike="noStrike" dirty="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Citations</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McNeely J,  Cleland C, Strauss S, </a:t>
            </a:r>
            <a:r>
              <a:rPr lang="en-US" sz="1800" dirty="0" err="1">
                <a:effectLst/>
                <a:latin typeface="Calibri" panose="020F0502020204030204" pitchFamily="34" charset="0"/>
                <a:ea typeface="Times New Roman" panose="02020603050405020304" pitchFamily="18" charset="0"/>
                <a:cs typeface="Times New Roman" panose="02020603050405020304" pitchFamily="18" charset="0"/>
              </a:rPr>
              <a:t>Palamar</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J, </a:t>
            </a:r>
            <a:r>
              <a:rPr lang="en-US" sz="1800" dirty="0" err="1">
                <a:effectLst/>
                <a:latin typeface="Calibri" panose="020F0502020204030204" pitchFamily="34" charset="0"/>
                <a:ea typeface="Times New Roman" panose="02020603050405020304" pitchFamily="18" charset="0"/>
                <a:cs typeface="Times New Roman" panose="02020603050405020304" pitchFamily="18" charset="0"/>
              </a:rPr>
              <a:t>Rotrosen</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J, Saitz R. “Validation of Self-Administered Single-Item Screening Questions (SISQs) for Unhealthy Alcohol and Drug Use in Primary Care Patients.” J Gen Intern Med, 30, 1757–1764. 2015.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Flentje A, Barger BT, </a:t>
            </a:r>
            <a:r>
              <a:rPr lang="en-US" sz="1800" dirty="0" err="1">
                <a:effectLst/>
                <a:latin typeface="Calibri" panose="020F0502020204030204" pitchFamily="34" charset="0"/>
                <a:ea typeface="Times New Roman" panose="02020603050405020304" pitchFamily="18" charset="0"/>
                <a:cs typeface="Times New Roman" panose="02020603050405020304" pitchFamily="18" charset="0"/>
              </a:rPr>
              <a:t>Capriotti</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MR, </a:t>
            </a:r>
            <a:r>
              <a:rPr lang="en-US" sz="1800" dirty="0" err="1">
                <a:effectLst/>
                <a:latin typeface="Calibri" panose="020F0502020204030204" pitchFamily="34" charset="0"/>
                <a:ea typeface="Times New Roman" panose="02020603050405020304" pitchFamily="18" charset="0"/>
                <a:cs typeface="Times New Roman" panose="02020603050405020304" pitchFamily="18" charset="0"/>
              </a:rPr>
              <a:t>Lubensky</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ME, Tierney M, </a:t>
            </a:r>
            <a:r>
              <a:rPr lang="en-US" sz="1800" dirty="0" err="1">
                <a:effectLst/>
                <a:latin typeface="Calibri" panose="020F0502020204030204" pitchFamily="34" charset="0"/>
                <a:ea typeface="Times New Roman" panose="02020603050405020304" pitchFamily="18" charset="0"/>
                <a:cs typeface="Times New Roman" panose="02020603050405020304" pitchFamily="18" charset="0"/>
              </a:rPr>
              <a:t>Obedin-Maliver</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J, et al. “Screening Gender Minority People for Harmful Alcohol Use.” </a:t>
            </a:r>
            <a:r>
              <a:rPr lang="en-US" sz="1800" dirty="0" err="1">
                <a:effectLst/>
                <a:latin typeface="Calibri" panose="020F0502020204030204" pitchFamily="34" charset="0"/>
                <a:ea typeface="Times New Roman" panose="02020603050405020304" pitchFamily="18" charset="0"/>
                <a:cs typeface="Times New Roman" panose="02020603050405020304" pitchFamily="18" charset="0"/>
              </a:rPr>
              <a:t>PLoS</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ONE. 15(4). 2020.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Smith P, Schmidt S, Allensworth-Davies D, Saitz R. “A Single-Question Screening Test for Drug Use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in Primary Care.” Arch Intern Med 170 (13): 1155-1160. 2010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91EEB87D-606E-4D57-B622-2E7465BB3FA8}" type="slidenum">
              <a:rPr lang="en-US" smtClean="0"/>
              <a:pPr/>
              <a:t>40</a:t>
            </a:fld>
            <a:endParaRPr lang="en-US"/>
          </a:p>
        </p:txBody>
      </p:sp>
    </p:spTree>
    <p:extLst>
      <p:ext uri="{BB962C8B-B14F-4D97-AF65-F5344CB8AC3E}">
        <p14:creationId xmlns:p14="http://schemas.microsoft.com/office/powerpoint/2010/main" val="1812850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This one-item drug question has good sensitivity and specificity for drug use, and easy to score. If a patient answers “1 or more” they qualify for a full drug screen.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900" b="1" kern="1200" baseline="0" dirty="0">
                <a:solidFill>
                  <a:schemeClr val="tx1"/>
                </a:solidFill>
                <a:latin typeface="+mn-lt"/>
                <a:ea typeface="+mn-ea"/>
                <a:cs typeface="+mn-cs"/>
              </a:rPr>
              <a:t>Citation: </a:t>
            </a:r>
            <a:r>
              <a:rPr lang="en-US" sz="900" kern="1200" baseline="0" dirty="0">
                <a:solidFill>
                  <a:schemeClr val="tx1"/>
                </a:solidFill>
                <a:latin typeface="Calibri" panose="020F0502020204030204" pitchFamily="34" charset="0"/>
                <a:ea typeface="+mn-ea"/>
                <a:cs typeface="+mn-cs"/>
              </a:rPr>
              <a:t>McNeely J, Cleland CM, Strauss SM, </a:t>
            </a:r>
            <a:r>
              <a:rPr lang="en-US" sz="900" kern="1200" baseline="0" dirty="0" err="1">
                <a:solidFill>
                  <a:schemeClr val="tx1"/>
                </a:solidFill>
                <a:latin typeface="Calibri" panose="020F0502020204030204" pitchFamily="34" charset="0"/>
                <a:ea typeface="+mn-ea"/>
                <a:cs typeface="+mn-cs"/>
              </a:rPr>
              <a:t>Palamar</a:t>
            </a:r>
            <a:r>
              <a:rPr lang="en-US" sz="900" kern="1200" baseline="0" dirty="0">
                <a:solidFill>
                  <a:schemeClr val="tx1"/>
                </a:solidFill>
                <a:latin typeface="Calibri" panose="020F0502020204030204" pitchFamily="34" charset="0"/>
                <a:ea typeface="+mn-ea"/>
                <a:cs typeface="+mn-cs"/>
              </a:rPr>
              <a:t> JJ, </a:t>
            </a:r>
            <a:r>
              <a:rPr lang="en-US" sz="900" kern="1200" baseline="0" dirty="0" err="1">
                <a:solidFill>
                  <a:schemeClr val="tx1"/>
                </a:solidFill>
                <a:latin typeface="Calibri" panose="020F0502020204030204" pitchFamily="34" charset="0"/>
                <a:ea typeface="+mn-ea"/>
                <a:cs typeface="+mn-cs"/>
              </a:rPr>
              <a:t>Rotrosen</a:t>
            </a:r>
            <a:r>
              <a:rPr lang="en-US" sz="900" kern="1200" baseline="0" dirty="0">
                <a:solidFill>
                  <a:schemeClr val="tx1"/>
                </a:solidFill>
                <a:latin typeface="Calibri" panose="020F0502020204030204" pitchFamily="34" charset="0"/>
                <a:ea typeface="+mn-ea"/>
                <a:cs typeface="+mn-cs"/>
              </a:rPr>
              <a:t> J, Saitz R. Validation of Self-Administered Single-Item Screening Questions (SISQs) for Unhealthy Alcohol and Drug Use in Primary Care Patients. </a:t>
            </a:r>
            <a:r>
              <a:rPr lang="en-US" sz="900" kern="1200" baseline="0" dirty="0">
                <a:solidFill>
                  <a:schemeClr val="tx1"/>
                </a:solidFill>
                <a:latin typeface="+mn-lt"/>
                <a:ea typeface="+mn-ea"/>
                <a:cs typeface="+mn-cs"/>
              </a:rPr>
              <a:t>J Gen Intern Med. 2015 May 19. </a:t>
            </a:r>
          </a:p>
        </p:txBody>
      </p:sp>
      <p:sp>
        <p:nvSpPr>
          <p:cNvPr id="4" name="Slide Number Placeholder 3"/>
          <p:cNvSpPr>
            <a:spLocks noGrp="1"/>
          </p:cNvSpPr>
          <p:nvPr>
            <p:ph type="sldNum" sz="quarter" idx="10"/>
          </p:nvPr>
        </p:nvSpPr>
        <p:spPr/>
        <p:txBody>
          <a:bodyPr/>
          <a:lstStyle/>
          <a:p>
            <a:fld id="{91EEB87D-606E-4D57-B622-2E7465BB3FA8}" type="slidenum">
              <a:rPr lang="en-US" smtClean="0"/>
              <a:pPr/>
              <a:t>41</a:t>
            </a:fld>
            <a:endParaRPr lang="en-US"/>
          </a:p>
        </p:txBody>
      </p:sp>
    </p:spTree>
    <p:extLst>
      <p:ext uri="{BB962C8B-B14F-4D97-AF65-F5344CB8AC3E}">
        <p14:creationId xmlns:p14="http://schemas.microsoft.com/office/powerpoint/2010/main" val="26870262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dirty="0"/>
              <a:t>The purpose of the Full screen is to assess the severity</a:t>
            </a:r>
            <a:r>
              <a:rPr lang="en-US" baseline="0" dirty="0"/>
              <a:t> of drug or alcohol use by </a:t>
            </a:r>
            <a:r>
              <a:rPr lang="en-US" dirty="0"/>
              <a:t>categorizing patients who scored positive on the Brief</a:t>
            </a:r>
            <a:r>
              <a:rPr lang="en-US" baseline="0" dirty="0"/>
              <a:t> </a:t>
            </a:r>
            <a:r>
              <a:rPr lang="en-US" dirty="0"/>
              <a:t>screen into</a:t>
            </a:r>
            <a:r>
              <a:rPr lang="en-US" baseline="0" dirty="0"/>
              <a:t> a Zone of use. Two commonly used validated questionnaires are the AUDIT and DAST.</a:t>
            </a:r>
            <a:endParaRPr lang="en-US" dirty="0"/>
          </a:p>
        </p:txBody>
      </p:sp>
      <p:sp>
        <p:nvSpPr>
          <p:cNvPr id="4" name="Slide Number Placeholder 3"/>
          <p:cNvSpPr>
            <a:spLocks noGrp="1"/>
          </p:cNvSpPr>
          <p:nvPr>
            <p:ph type="sldNum" sz="quarter" idx="10"/>
          </p:nvPr>
        </p:nvSpPr>
        <p:spPr/>
        <p:txBody>
          <a:bodyPr/>
          <a:lstStyle/>
          <a:p>
            <a:fld id="{91EEB87D-606E-4D57-B622-2E7465BB3FA8}" type="slidenum">
              <a:rPr lang="en-US" smtClean="0"/>
              <a:pPr/>
              <a:t>42</a:t>
            </a:fld>
            <a:endParaRPr lang="en-US"/>
          </a:p>
        </p:txBody>
      </p:sp>
    </p:spTree>
    <p:extLst>
      <p:ext uri="{BB962C8B-B14F-4D97-AF65-F5344CB8AC3E}">
        <p14:creationId xmlns:p14="http://schemas.microsoft.com/office/powerpoint/2010/main" val="415856818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sz="1100" dirty="0"/>
              <a:t>The SBIRT workflow is different in an</a:t>
            </a:r>
            <a:r>
              <a:rPr lang="en-US" sz="1100" baseline="0" dirty="0"/>
              <a:t> ED setting compared to primary care. The adult brief screen is often delivered verbally during triage, while the full screen, if indicated, is delivered on an opportunistic basis afterwards. Often, the medical clinicians are not involved in either the screening process or delivering brief interventions. Ideally, medical clinicians will introduce the patient to a behavioral health specialist through a warm handoff when a full screen is indicated. </a:t>
            </a:r>
            <a:endParaRPr lang="en-US" sz="1100" dirty="0"/>
          </a:p>
        </p:txBody>
      </p:sp>
      <p:sp>
        <p:nvSpPr>
          <p:cNvPr id="4" name="Slide Number Placeholder 3"/>
          <p:cNvSpPr>
            <a:spLocks noGrp="1"/>
          </p:cNvSpPr>
          <p:nvPr>
            <p:ph type="sldNum" sz="quarter" idx="10"/>
          </p:nvPr>
        </p:nvSpPr>
        <p:spPr/>
        <p:txBody>
          <a:bodyPr/>
          <a:lstStyle/>
          <a:p>
            <a:fld id="{91EEB87D-606E-4D57-B622-2E7465BB3FA8}" type="slidenum">
              <a:rPr lang="en-US" smtClean="0"/>
              <a:pPr/>
              <a:t>43</a:t>
            </a:fld>
            <a:endParaRPr lang="en-US"/>
          </a:p>
        </p:txBody>
      </p:sp>
    </p:spTree>
    <p:extLst>
      <p:ext uri="{BB962C8B-B14F-4D97-AF65-F5344CB8AC3E}">
        <p14:creationId xmlns:p14="http://schemas.microsoft.com/office/powerpoint/2010/main" val="41051473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a:t>
            </a:r>
            <a:r>
              <a:rPr lang="en-US" baseline="0" dirty="0"/>
              <a:t> AUDIT is a widely used alcohol screening tool developed by the World Health Organization.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sz="900" b="1" baseline="0" dirty="0"/>
              <a:t>Citation: </a:t>
            </a:r>
            <a:r>
              <a:rPr lang="en-US" sz="900" b="0" baseline="0" dirty="0"/>
              <a:t>Thomas F. </a:t>
            </a:r>
            <a:r>
              <a:rPr lang="en-US" sz="900" b="0" baseline="0" dirty="0" err="1"/>
              <a:t>Babor</a:t>
            </a:r>
            <a:r>
              <a:rPr lang="en-US" sz="900" b="0" baseline="0" dirty="0"/>
              <a:t>, John C. Higgins-Biddle, John B. Saunders, </a:t>
            </a:r>
            <a:r>
              <a:rPr lang="en-US" sz="900" b="0" baseline="0" dirty="0" err="1"/>
              <a:t>Maristela</a:t>
            </a:r>
            <a:r>
              <a:rPr lang="en-US" sz="900" b="0" baseline="0" dirty="0"/>
              <a:t> G. </a:t>
            </a:r>
            <a:r>
              <a:rPr lang="en-US" sz="900" b="0" baseline="0" dirty="0" err="1"/>
              <a:t>Monteiro</a:t>
            </a:r>
            <a:r>
              <a:rPr lang="en-US" sz="900" b="0" dirty="0" err="1"/>
              <a:t>The</a:t>
            </a:r>
            <a:r>
              <a:rPr lang="en-US" sz="900" b="0" dirty="0"/>
              <a:t> Alcohol Use Disorders</a:t>
            </a:r>
            <a:r>
              <a:rPr lang="en-US" sz="900" b="0" baseline="0" dirty="0"/>
              <a:t> </a:t>
            </a:r>
            <a:r>
              <a:rPr lang="en-US" sz="900" b="0" dirty="0"/>
              <a:t>Identification Test</a:t>
            </a:r>
            <a:r>
              <a:rPr lang="en-US" sz="900" b="0" baseline="0" dirty="0"/>
              <a:t> </a:t>
            </a:r>
            <a:r>
              <a:rPr lang="en-US" sz="900" b="0" dirty="0"/>
              <a:t>Guidelines for Use in Primary Care</a:t>
            </a:r>
            <a:r>
              <a:rPr lang="en-US" sz="900" b="0" baseline="0" dirty="0"/>
              <a:t> . World Health Organization, Department of Mental Health and Substance Dependence. 2001. http://whqlibdoc.who.int/hq/2001/who_msd_msb_01.6a.pdf</a:t>
            </a:r>
          </a:p>
        </p:txBody>
      </p:sp>
      <p:sp>
        <p:nvSpPr>
          <p:cNvPr id="4" name="Slide Number Placeholder 3"/>
          <p:cNvSpPr>
            <a:spLocks noGrp="1"/>
          </p:cNvSpPr>
          <p:nvPr>
            <p:ph type="sldNum" sz="quarter" idx="10"/>
          </p:nvPr>
        </p:nvSpPr>
        <p:spPr/>
        <p:txBody>
          <a:bodyPr/>
          <a:lstStyle/>
          <a:p>
            <a:fld id="{91EEB87D-606E-4D57-B622-2E7465BB3FA8}" type="slidenum">
              <a:rPr lang="en-US" smtClean="0"/>
              <a:pPr/>
              <a:t>44</a:t>
            </a:fld>
            <a:endParaRPr lang="en-US"/>
          </a:p>
        </p:txBody>
      </p:sp>
    </p:spTree>
    <p:extLst>
      <p:ext uri="{BB962C8B-B14F-4D97-AF65-F5344CB8AC3E}">
        <p14:creationId xmlns:p14="http://schemas.microsoft.com/office/powerpoint/2010/main" val="5536523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pPr defTabSz="948507">
              <a:defRPr/>
            </a:pPr>
            <a:r>
              <a:rPr lang="en-US" dirty="0"/>
              <a:t>T</a:t>
            </a:r>
            <a:r>
              <a:rPr lang="en-US" baseline="0" dirty="0"/>
              <a:t>his is how Clark filled out the AUDIT when given by Dr. Muench. Notice that the first three questions address quantity of drinking, which Clark would answer “4” to, since he drinks 10 beers a night. However, the rest of the questions deal with consequences from drinking. This is where Harmful and Severe drinkers are discerned from Risky drinkers. Clark, who lives alone and has few obligations, does not feel guilty about his drinking, and has never hurt himself or someone else (yet) from this drinking, answers “0” or “1” to these questions.</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1EEB87D-606E-4D57-B622-2E7465BB3FA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201179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dirty="0"/>
              <a:t>Each answer</a:t>
            </a:r>
            <a:r>
              <a:rPr lang="en-US" baseline="0" dirty="0"/>
              <a:t> on the AUDIT has a numerical value, and answers are added for a total score. </a:t>
            </a:r>
            <a:endParaRPr lang="en-US" dirty="0"/>
          </a:p>
        </p:txBody>
      </p:sp>
      <p:sp>
        <p:nvSpPr>
          <p:cNvPr id="4" name="Slide Number Placeholder 3"/>
          <p:cNvSpPr>
            <a:spLocks noGrp="1"/>
          </p:cNvSpPr>
          <p:nvPr>
            <p:ph type="sldNum" sz="quarter" idx="10"/>
          </p:nvPr>
        </p:nvSpPr>
        <p:spPr/>
        <p:txBody>
          <a:bodyPr/>
          <a:lstStyle/>
          <a:p>
            <a:fld id="{91EEB87D-606E-4D57-B622-2E7465BB3FA8}" type="slidenum">
              <a:rPr lang="en-US" smtClean="0"/>
              <a:pPr/>
              <a:t>46</a:t>
            </a:fld>
            <a:endParaRPr lang="en-US"/>
          </a:p>
        </p:txBody>
      </p:sp>
    </p:spTree>
    <p:extLst>
      <p:ext uri="{BB962C8B-B14F-4D97-AF65-F5344CB8AC3E}">
        <p14:creationId xmlns:p14="http://schemas.microsoft.com/office/powerpoint/2010/main" val="303386383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bwMode="auto">
          <a:xfrm>
            <a:off x="457200" y="719138"/>
            <a:ext cx="6400800" cy="3600450"/>
          </a:xfrm>
          <a:noFill/>
          <a:ln>
            <a:solidFill>
              <a:srgbClr val="000000"/>
            </a:solidFill>
            <a:miter lim="800000"/>
            <a:headEnd/>
            <a:tailEnd/>
          </a:ln>
        </p:spPr>
      </p:sp>
      <p:sp>
        <p:nvSpPr>
          <p:cNvPr id="36866"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z="1100" baseline="0" dirty="0"/>
              <a:t>We added a table on the lower left of our AUDIT forms so that the clinician can easily score the AUDIT, while minimizing the chance that a patient does not bias their answers based on knowing what scoring category they may fall under. The Roman Numerals stand for the Zones of use, while the numbers are the limits that define each Zone. For example, if a male patient scores 18, they would score into Zone III: the Harmful Zone of use.</a:t>
            </a:r>
          </a:p>
          <a:p>
            <a:endParaRPr lang="en-US" sz="1100" baseline="0" dirty="0"/>
          </a:p>
        </p:txBody>
      </p:sp>
      <p:sp>
        <p:nvSpPr>
          <p:cNvPr id="4" name="Slide Number Placeholder 3"/>
          <p:cNvSpPr>
            <a:spLocks noGrp="1"/>
          </p:cNvSpPr>
          <p:nvPr>
            <p:ph type="sldNum" sz="quarter" idx="5"/>
          </p:nvPr>
        </p:nvSpPr>
        <p:spPr/>
        <p:txBody>
          <a:bodyPr/>
          <a:lstStyle/>
          <a:p>
            <a:pPr>
              <a:defRPr/>
            </a:pPr>
            <a:fld id="{0C954F69-4289-495C-9D3E-5CDACCBDF3EB}" type="slidenum">
              <a:rPr lang="en-US" smtClean="0"/>
              <a:pPr>
                <a:defRPr/>
              </a:pPr>
              <a:t>47</a:t>
            </a:fld>
            <a:endParaRPr lang="en-US"/>
          </a:p>
        </p:txBody>
      </p:sp>
    </p:spTree>
    <p:extLst>
      <p:ext uri="{BB962C8B-B14F-4D97-AF65-F5344CB8AC3E}">
        <p14:creationId xmlns:p14="http://schemas.microsoft.com/office/powerpoint/2010/main" val="2703849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fontScale="77500" lnSpcReduction="20000"/>
          </a:bodyPr>
          <a:lstStyle/>
          <a:p>
            <a:pPr marL="0" marR="0">
              <a:spcBef>
                <a:spcPts val="0"/>
              </a:spcBef>
              <a:spcAft>
                <a:spcPts val="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Note: many factors are involved in determining how much alcohol impacts an individual’s health. Determining the category of risk should be influenced by clinician judgment. The cut-off scores below are informed by validation studies, real-world experience of implementing the AUDIT into multiple primary care settings, and a gender-inclusive approach to patient care. However, they are offered for guidance only - clinics may choose different cut-off scores.</a:t>
            </a:r>
            <a:endParaRPr lang="en-US" sz="1800" dirty="0">
              <a:effectLst/>
              <a:latin typeface="Times New Roman" panose="02020603050405020304" pitchFamily="18" charset="0"/>
              <a:ea typeface="Times New Roman" panose="02020603050405020304" pitchFamily="18" charset="0"/>
            </a:endParaRPr>
          </a:p>
          <a:p>
            <a:endParaRPr lang="en-US" baseline="0" dirty="0"/>
          </a:p>
          <a:p>
            <a:pPr marL="0" marR="0">
              <a:spcBef>
                <a:spcPts val="0"/>
              </a:spcBef>
              <a:spcAft>
                <a:spcPts val="0"/>
              </a:spcAft>
            </a:pPr>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Citations:</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60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Johnson J, Lee A, Vinson D, Seale P. “Use of AUDIT-Based Measures to Identify Unhealthy Alcohol Use and Alcohol Dependence in Primary Care: A Validation Study.” Alcohol Clin Exp Res, Vol 37, No S1, 2013: pp E253–E259</a:t>
            </a:r>
          </a:p>
          <a:p>
            <a:pPr marL="0" marR="0">
              <a:spcBef>
                <a:spcPts val="0"/>
              </a:spcBef>
              <a:spcAft>
                <a:spcPts val="600"/>
              </a:spcAft>
            </a:pP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60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Flentje A, Barger BT, </a:t>
            </a:r>
            <a:r>
              <a:rPr lang="en-US" sz="1800" dirty="0" err="1">
                <a:effectLst/>
                <a:latin typeface="Calibri" panose="020F0502020204030204" pitchFamily="34" charset="0"/>
                <a:ea typeface="Times New Roman" panose="02020603050405020304" pitchFamily="18" charset="0"/>
                <a:cs typeface="Times New Roman" panose="02020603050405020304" pitchFamily="18" charset="0"/>
              </a:rPr>
              <a:t>Capriotti</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MR, </a:t>
            </a:r>
            <a:r>
              <a:rPr lang="en-US" sz="1800" dirty="0" err="1">
                <a:effectLst/>
                <a:latin typeface="Calibri" panose="020F0502020204030204" pitchFamily="34" charset="0"/>
                <a:ea typeface="Times New Roman" panose="02020603050405020304" pitchFamily="18" charset="0"/>
                <a:cs typeface="Times New Roman" panose="02020603050405020304" pitchFamily="18" charset="0"/>
              </a:rPr>
              <a:t>Lubensky</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ME, Tierney M, </a:t>
            </a:r>
            <a:r>
              <a:rPr lang="en-US" sz="1800" dirty="0" err="1">
                <a:effectLst/>
                <a:latin typeface="Calibri" panose="020F0502020204030204" pitchFamily="34" charset="0"/>
                <a:ea typeface="Times New Roman" panose="02020603050405020304" pitchFamily="18" charset="0"/>
                <a:cs typeface="Times New Roman" panose="02020603050405020304" pitchFamily="18" charset="0"/>
              </a:rPr>
              <a:t>Obedin-Maliver</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J, et al. “Screening Gender Minority People for Harmful Alcohol Use.” </a:t>
            </a:r>
            <a:r>
              <a:rPr lang="en-US" sz="1800" dirty="0" err="1">
                <a:effectLst/>
                <a:latin typeface="Calibri" panose="020F0502020204030204" pitchFamily="34" charset="0"/>
                <a:ea typeface="Times New Roman" panose="02020603050405020304" pitchFamily="18" charset="0"/>
                <a:cs typeface="Times New Roman" panose="02020603050405020304" pitchFamily="18" charset="0"/>
              </a:rPr>
              <a:t>PLoS</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ONE. 15(4). 2020.</a:t>
            </a:r>
          </a:p>
          <a:p>
            <a:pPr marL="0" marR="0">
              <a:spcBef>
                <a:spcPts val="0"/>
              </a:spcBef>
              <a:spcAft>
                <a:spcPts val="600"/>
              </a:spcAft>
            </a:pP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60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Thomas F. Babor, John C. Higgins-Biddle, John B. Saunders, Maristela G. Monteiro. The Alcohol Use Disorders</a:t>
            </a:r>
            <a:br>
              <a:rPr lang="en-US" sz="1800" dirty="0">
                <a:effectLst/>
                <a:latin typeface="Calibri" panose="020F0502020204030204" pitchFamily="34" charset="0"/>
                <a:ea typeface="Times New Roman" panose="02020603050405020304" pitchFamily="18" charset="0"/>
                <a:cs typeface="Times New Roman" panose="02020603050405020304" pitchFamily="18" charset="0"/>
              </a:rPr>
            </a:b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Identification Test Guidelines for Use in Primary Care. 2nd Edition. World Health Organization. Department of Mental Health and Substance Dependence. 2001</a:t>
            </a:r>
            <a:endParaRPr lang="en-US" sz="1800" dirty="0">
              <a:effectLst/>
              <a:latin typeface="Times New Roman" panose="02020603050405020304" pitchFamily="18" charset="0"/>
              <a:ea typeface="Times New Roman" panose="02020603050405020304" pitchFamily="18" charset="0"/>
            </a:endParaRPr>
          </a:p>
          <a:p>
            <a:endParaRPr lang="en-US" sz="900" dirty="0"/>
          </a:p>
        </p:txBody>
      </p:sp>
      <p:sp>
        <p:nvSpPr>
          <p:cNvPr id="4" name="Slide Number Placeholder 3"/>
          <p:cNvSpPr>
            <a:spLocks noGrp="1"/>
          </p:cNvSpPr>
          <p:nvPr>
            <p:ph type="sldNum" sz="quarter" idx="10"/>
          </p:nvPr>
        </p:nvSpPr>
        <p:spPr/>
        <p:txBody>
          <a:bodyPr/>
          <a:lstStyle/>
          <a:p>
            <a:fld id="{91EEB87D-606E-4D57-B622-2E7465BB3FA8}" type="slidenum">
              <a:rPr lang="en-US" smtClean="0"/>
              <a:pPr/>
              <a:t>48</a:t>
            </a:fld>
            <a:endParaRPr lang="en-US"/>
          </a:p>
        </p:txBody>
      </p:sp>
    </p:spTree>
    <p:extLst>
      <p:ext uri="{BB962C8B-B14F-4D97-AF65-F5344CB8AC3E}">
        <p14:creationId xmlns:p14="http://schemas.microsoft.com/office/powerpoint/2010/main" val="11499610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dirty="0"/>
              <a:t>“Clark” (not his real name or picture) was a real patient who</a:t>
            </a:r>
            <a:r>
              <a:rPr lang="en-US" baseline="0" dirty="0"/>
              <a:t> presented in a primary care clinic twice a year to follow up on his diabetes and hypertension.</a:t>
            </a:r>
            <a:endParaRPr lang="en-US" dirty="0"/>
          </a:p>
        </p:txBody>
      </p:sp>
      <p:sp>
        <p:nvSpPr>
          <p:cNvPr id="4" name="Slide Number Placeholder 3"/>
          <p:cNvSpPr>
            <a:spLocks noGrp="1"/>
          </p:cNvSpPr>
          <p:nvPr>
            <p:ph type="sldNum" sz="quarter" idx="10"/>
          </p:nvPr>
        </p:nvSpPr>
        <p:spPr/>
        <p:txBody>
          <a:bodyPr/>
          <a:lstStyle/>
          <a:p>
            <a:fld id="{91EEB87D-606E-4D57-B622-2E7465BB3FA8}" type="slidenum">
              <a:rPr lang="en-US" smtClean="0"/>
              <a:pPr/>
              <a:t>49</a:t>
            </a:fld>
            <a:endParaRPr lang="en-US"/>
          </a:p>
        </p:txBody>
      </p:sp>
    </p:spTree>
    <p:extLst>
      <p:ext uri="{BB962C8B-B14F-4D97-AF65-F5344CB8AC3E}">
        <p14:creationId xmlns:p14="http://schemas.microsoft.com/office/powerpoint/2010/main" val="25022211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dirty="0"/>
              <a:t>In order</a:t>
            </a:r>
            <a:r>
              <a:rPr lang="en-US" baseline="0" dirty="0"/>
              <a:t> to familiarize yourself with the AUDIT, take a moment to fill one out, guessing what Clark may answer if he was given the form. We don’t know much about Clark, other than he is retired and lives alone, drinks 70 beers a week, and has mild diabetes and hypertension.</a:t>
            </a:r>
            <a:endParaRPr lang="en-US" dirty="0"/>
          </a:p>
        </p:txBody>
      </p:sp>
      <p:sp>
        <p:nvSpPr>
          <p:cNvPr id="4" name="Slide Number Placeholder 3"/>
          <p:cNvSpPr>
            <a:spLocks noGrp="1"/>
          </p:cNvSpPr>
          <p:nvPr>
            <p:ph type="sldNum" sz="quarter" idx="10"/>
          </p:nvPr>
        </p:nvSpPr>
        <p:spPr/>
        <p:txBody>
          <a:bodyPr/>
          <a:lstStyle/>
          <a:p>
            <a:fld id="{91EEB87D-606E-4D57-B622-2E7465BB3FA8}" type="slidenum">
              <a:rPr lang="en-US" smtClean="0"/>
              <a:pPr/>
              <a:t>50</a:t>
            </a:fld>
            <a:endParaRPr lang="en-US"/>
          </a:p>
        </p:txBody>
      </p:sp>
    </p:spTree>
    <p:extLst>
      <p:ext uri="{BB962C8B-B14F-4D97-AF65-F5344CB8AC3E}">
        <p14:creationId xmlns:p14="http://schemas.microsoft.com/office/powerpoint/2010/main" val="29599626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pPr defTabSz="948507">
              <a:defRPr/>
            </a:pPr>
            <a:r>
              <a:rPr lang="en-US" dirty="0"/>
              <a:t>T</a:t>
            </a:r>
            <a:r>
              <a:rPr lang="en-US" baseline="0" dirty="0"/>
              <a:t>his is how Clark filled out the AUDIT when given by Dr. Muench. Notice that the first three questions address quantity of drinking, which Clark would answer “4” to, since he drinks 10 beers a night. However, the rest of the questions deal with consequences from drinking. This is where Harmful and Severe drinkers are discerned from Risky drinkers. Clark, who lives alone and has few obligations, does not feel guilty about his drinking, and has never hurt himself or someone else (yet) from this drinking, answers “0” or “1” to these questions.</a:t>
            </a:r>
            <a:endParaRPr lang="en-US" dirty="0"/>
          </a:p>
        </p:txBody>
      </p:sp>
      <p:sp>
        <p:nvSpPr>
          <p:cNvPr id="4" name="Slide Number Placeholder 3"/>
          <p:cNvSpPr>
            <a:spLocks noGrp="1"/>
          </p:cNvSpPr>
          <p:nvPr>
            <p:ph type="sldNum" sz="quarter" idx="10"/>
          </p:nvPr>
        </p:nvSpPr>
        <p:spPr/>
        <p:txBody>
          <a:bodyPr/>
          <a:lstStyle/>
          <a:p>
            <a:fld id="{91EEB87D-606E-4D57-B622-2E7465BB3FA8}" type="slidenum">
              <a:rPr lang="en-US" smtClean="0"/>
              <a:pPr/>
              <a:t>51</a:t>
            </a:fld>
            <a:endParaRPr lang="en-US"/>
          </a:p>
        </p:txBody>
      </p:sp>
    </p:spTree>
    <p:extLst>
      <p:ext uri="{BB962C8B-B14F-4D97-AF65-F5344CB8AC3E}">
        <p14:creationId xmlns:p14="http://schemas.microsoft.com/office/powerpoint/2010/main" val="166084587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pPr defTabSz="948507">
              <a:defRPr/>
            </a:pPr>
            <a:r>
              <a:rPr lang="en-US" dirty="0"/>
              <a:t>Adding up Clark’s answers, he places into the Risky Zone of use, almost</a:t>
            </a:r>
            <a:r>
              <a:rPr lang="en-US" baseline="0" dirty="0"/>
              <a:t> into the harmful Zone. </a:t>
            </a:r>
            <a:r>
              <a:rPr lang="en-US" dirty="0"/>
              <a:t>Clark is a bit of an outlier: most patients who drink 70 beers a week are dealing with consequences</a:t>
            </a:r>
            <a:r>
              <a:rPr lang="en-US" baseline="0" dirty="0"/>
              <a:t> and would score higher. But because of Clark’s circumstances, his likely answers add up to 15. This means a brief intervention is the recommended action, rather than a referral to treatment, which many clinicians may have assumed with out the knowledge that the AUDIT provides.</a:t>
            </a:r>
            <a:endParaRPr lang="en-US" dirty="0"/>
          </a:p>
          <a:p>
            <a:pPr defTabSz="948507">
              <a:defRPr/>
            </a:pPr>
            <a:endParaRPr lang="en-US" dirty="0"/>
          </a:p>
        </p:txBody>
      </p:sp>
      <p:sp>
        <p:nvSpPr>
          <p:cNvPr id="4" name="Slide Number Placeholder 3"/>
          <p:cNvSpPr>
            <a:spLocks noGrp="1"/>
          </p:cNvSpPr>
          <p:nvPr>
            <p:ph type="sldNum" sz="quarter" idx="10"/>
          </p:nvPr>
        </p:nvSpPr>
        <p:spPr/>
        <p:txBody>
          <a:bodyPr/>
          <a:lstStyle/>
          <a:p>
            <a:fld id="{91EEB87D-606E-4D57-B622-2E7465BB3FA8}" type="slidenum">
              <a:rPr lang="en-US" smtClean="0"/>
              <a:pPr/>
              <a:t>52</a:t>
            </a:fld>
            <a:endParaRPr lang="en-US"/>
          </a:p>
        </p:txBody>
      </p:sp>
    </p:spTree>
    <p:extLst>
      <p:ext uri="{BB962C8B-B14F-4D97-AF65-F5344CB8AC3E}">
        <p14:creationId xmlns:p14="http://schemas.microsoft.com/office/powerpoint/2010/main" val="223317007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pPr defTabSz="948507">
              <a:defRPr/>
            </a:pPr>
            <a:r>
              <a:rPr lang="en-US" dirty="0"/>
              <a:t>The DAST is a ten-item screen designed for drugs use only</a:t>
            </a:r>
            <a:r>
              <a:rPr lang="en-US" baseline="0" dirty="0"/>
              <a:t> with high sensitivity and specificity towards drug use.</a:t>
            </a:r>
            <a:endParaRPr lang="en-US" dirty="0"/>
          </a:p>
          <a:p>
            <a:pPr defTabSz="948507">
              <a:defRPr/>
            </a:pPr>
            <a:endParaRPr lang="en-US" dirty="0"/>
          </a:p>
          <a:p>
            <a:pPr defTabSz="948507">
              <a:defRPr/>
            </a:pPr>
            <a:r>
              <a:rPr lang="en-US" sz="900" b="1" dirty="0"/>
              <a:t>Citations</a:t>
            </a:r>
            <a:r>
              <a:rPr lang="en-US" sz="900" dirty="0"/>
              <a:t>: Skinner, H. A. (1982). The Drug Abuse Screening Test. </a:t>
            </a:r>
            <a:r>
              <a:rPr lang="en-US" sz="900" i="1" dirty="0"/>
              <a:t>Addictive Behaviors</a:t>
            </a:r>
            <a:r>
              <a:rPr lang="en-US" sz="900" dirty="0"/>
              <a:t>, </a:t>
            </a:r>
            <a:r>
              <a:rPr lang="en-US" sz="900" i="1" dirty="0"/>
              <a:t>7</a:t>
            </a:r>
            <a:r>
              <a:rPr lang="en-US" sz="900" dirty="0"/>
              <a:t>, 363-371. http://www.ncbi.nlm.nih.gov/pubmed/7183189</a:t>
            </a:r>
          </a:p>
          <a:p>
            <a:pPr defTabSz="948507">
              <a:defRPr/>
            </a:pPr>
            <a:endParaRPr lang="en-US" sz="900" dirty="0"/>
          </a:p>
          <a:p>
            <a:pPr marL="0" marR="0" indent="0" algn="l" defTabSz="948507" rtl="0" eaLnBrk="1" fontAlgn="auto" latinLnBrk="0" hangingPunct="1">
              <a:lnSpc>
                <a:spcPct val="100000"/>
              </a:lnSpc>
              <a:spcBef>
                <a:spcPts val="0"/>
              </a:spcBef>
              <a:spcAft>
                <a:spcPts val="0"/>
              </a:spcAft>
              <a:buClrTx/>
              <a:buSzTx/>
              <a:buFontTx/>
              <a:buNone/>
              <a:tabLst/>
              <a:defRPr/>
            </a:pPr>
            <a:r>
              <a:rPr lang="en-US" sz="900" dirty="0" err="1"/>
              <a:t>Yudko</a:t>
            </a:r>
            <a:r>
              <a:rPr lang="en-US" sz="900" dirty="0"/>
              <a:t> E, </a:t>
            </a:r>
            <a:r>
              <a:rPr lang="en-US" sz="900" dirty="0" err="1"/>
              <a:t>Lozhkina</a:t>
            </a:r>
            <a:r>
              <a:rPr lang="en-US" sz="900" dirty="0"/>
              <a:t> O, </a:t>
            </a:r>
            <a:r>
              <a:rPr lang="en-US" sz="900" dirty="0" err="1"/>
              <a:t>Fouts</a:t>
            </a:r>
            <a:r>
              <a:rPr lang="en-US" sz="900" baseline="0" dirty="0"/>
              <a:t> A. </a:t>
            </a:r>
            <a:r>
              <a:rPr lang="en-US" sz="900" dirty="0"/>
              <a:t>A comprehensive review of the psychometric properties of th</a:t>
            </a:r>
            <a:r>
              <a:rPr lang="en-US" sz="900" baseline="0" dirty="0"/>
              <a:t>e </a:t>
            </a:r>
            <a:r>
              <a:rPr lang="en-US" sz="900" dirty="0"/>
              <a:t>Drug Abuse Screening Test. Journal of Substance Abuse Treatment 32 (2007) 189 – 198. http://www.ncbi.nlm.nih.gov/pubmed/17306727</a:t>
            </a:r>
          </a:p>
        </p:txBody>
      </p:sp>
      <p:sp>
        <p:nvSpPr>
          <p:cNvPr id="4" name="Slide Number Placeholder 3"/>
          <p:cNvSpPr>
            <a:spLocks noGrp="1"/>
          </p:cNvSpPr>
          <p:nvPr>
            <p:ph type="sldNum" sz="quarter" idx="10"/>
          </p:nvPr>
        </p:nvSpPr>
        <p:spPr/>
        <p:txBody>
          <a:bodyPr/>
          <a:lstStyle/>
          <a:p>
            <a:fld id="{91EEB87D-606E-4D57-B622-2E7465BB3FA8}" type="slidenum">
              <a:rPr lang="en-US" smtClean="0"/>
              <a:pPr/>
              <a:t>53</a:t>
            </a:fld>
            <a:endParaRPr lang="en-US"/>
          </a:p>
        </p:txBody>
      </p:sp>
    </p:spTree>
    <p:extLst>
      <p:ext uri="{BB962C8B-B14F-4D97-AF65-F5344CB8AC3E}">
        <p14:creationId xmlns:p14="http://schemas.microsoft.com/office/powerpoint/2010/main" val="359914358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pPr defTabSz="948507">
              <a:defRPr/>
            </a:pPr>
            <a:r>
              <a:rPr lang="en-US" dirty="0"/>
              <a:t>The DAST is a ten-item screen designed for drugs use only</a:t>
            </a:r>
            <a:r>
              <a:rPr lang="en-US" baseline="0" dirty="0"/>
              <a:t> with high sensitivity and specificity towards drug use.</a:t>
            </a:r>
            <a:endParaRPr lang="en-US" dirty="0"/>
          </a:p>
          <a:p>
            <a:pPr defTabSz="948507">
              <a:defRPr/>
            </a:pPr>
            <a:endParaRPr lang="en-US" dirty="0"/>
          </a:p>
          <a:p>
            <a:pPr defTabSz="948507">
              <a:defRPr/>
            </a:pPr>
            <a:r>
              <a:rPr lang="en-US" sz="900" b="1" dirty="0"/>
              <a:t>Citations</a:t>
            </a:r>
            <a:r>
              <a:rPr lang="en-US" sz="900" dirty="0"/>
              <a:t>: Skinner, H. A. (1982). The Drug Abuse Screening Test. </a:t>
            </a:r>
            <a:r>
              <a:rPr lang="en-US" sz="900" i="1" dirty="0"/>
              <a:t>Addictive Behaviors</a:t>
            </a:r>
            <a:r>
              <a:rPr lang="en-US" sz="900" dirty="0"/>
              <a:t>, </a:t>
            </a:r>
            <a:r>
              <a:rPr lang="en-US" sz="900" i="1" dirty="0"/>
              <a:t>7</a:t>
            </a:r>
            <a:r>
              <a:rPr lang="en-US" sz="900" dirty="0"/>
              <a:t>, 363-371. http://www.ncbi.nlm.nih.gov/pubmed/7183189</a:t>
            </a:r>
          </a:p>
          <a:p>
            <a:pPr defTabSz="948507">
              <a:defRPr/>
            </a:pPr>
            <a:endParaRPr lang="en-US" sz="900" dirty="0"/>
          </a:p>
          <a:p>
            <a:pPr marL="0" marR="0" indent="0" algn="l" defTabSz="948507" rtl="0" eaLnBrk="1" fontAlgn="auto" latinLnBrk="0" hangingPunct="1">
              <a:lnSpc>
                <a:spcPct val="100000"/>
              </a:lnSpc>
              <a:spcBef>
                <a:spcPts val="0"/>
              </a:spcBef>
              <a:spcAft>
                <a:spcPts val="0"/>
              </a:spcAft>
              <a:buClrTx/>
              <a:buSzTx/>
              <a:buFontTx/>
              <a:buNone/>
              <a:tabLst/>
              <a:defRPr/>
            </a:pPr>
            <a:r>
              <a:rPr lang="en-US" sz="900" dirty="0" err="1"/>
              <a:t>Yudko</a:t>
            </a:r>
            <a:r>
              <a:rPr lang="en-US" sz="900" dirty="0"/>
              <a:t> E, </a:t>
            </a:r>
            <a:r>
              <a:rPr lang="en-US" sz="900" dirty="0" err="1"/>
              <a:t>Lozhkina</a:t>
            </a:r>
            <a:r>
              <a:rPr lang="en-US" sz="900" dirty="0"/>
              <a:t> O, </a:t>
            </a:r>
            <a:r>
              <a:rPr lang="en-US" sz="900" dirty="0" err="1"/>
              <a:t>Fouts</a:t>
            </a:r>
            <a:r>
              <a:rPr lang="en-US" sz="900" baseline="0" dirty="0"/>
              <a:t> A. </a:t>
            </a:r>
            <a:r>
              <a:rPr lang="en-US" sz="900" dirty="0"/>
              <a:t>A comprehensive review of the psychometric properties of th</a:t>
            </a:r>
            <a:r>
              <a:rPr lang="en-US" sz="900" baseline="0" dirty="0"/>
              <a:t>e </a:t>
            </a:r>
            <a:r>
              <a:rPr lang="en-US" sz="900" dirty="0"/>
              <a:t>Drug Abuse Screening Test. Journal of Substance Abuse Treatment 32 (2007) 189 – 198. http://www.ncbi.nlm.nih.gov/pubmed/17306727</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1EEB87D-606E-4D57-B622-2E7465BB3FA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1879732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dirty="0"/>
              <a:t>Like the AUDIT, the DAST assigns numerical values to each answer choice – a</a:t>
            </a:r>
            <a:r>
              <a:rPr lang="en-US" baseline="0" dirty="0"/>
              <a:t> “no” gets zero points and a “yes” gets one point. Points are added for a total score.</a:t>
            </a:r>
            <a:endParaRPr lang="en-US" dirty="0"/>
          </a:p>
        </p:txBody>
      </p:sp>
      <p:sp>
        <p:nvSpPr>
          <p:cNvPr id="4" name="Slide Number Placeholder 3"/>
          <p:cNvSpPr>
            <a:spLocks noGrp="1"/>
          </p:cNvSpPr>
          <p:nvPr>
            <p:ph type="sldNum" sz="quarter" idx="10"/>
          </p:nvPr>
        </p:nvSpPr>
        <p:spPr/>
        <p:txBody>
          <a:bodyPr/>
          <a:lstStyle/>
          <a:p>
            <a:fld id="{91EEB87D-606E-4D57-B622-2E7465BB3FA8}" type="slidenum">
              <a:rPr lang="en-US" smtClean="0"/>
              <a:pPr/>
              <a:t>55</a:t>
            </a:fld>
            <a:endParaRPr lang="en-US"/>
          </a:p>
        </p:txBody>
      </p:sp>
    </p:spTree>
    <p:extLst>
      <p:ext uri="{BB962C8B-B14F-4D97-AF65-F5344CB8AC3E}">
        <p14:creationId xmlns:p14="http://schemas.microsoft.com/office/powerpoint/2010/main" val="88379093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pPr defTabSz="948507">
              <a:defRPr/>
            </a:pPr>
            <a:r>
              <a:rPr lang="en-US" dirty="0"/>
              <a:t>Like the AUDIT, the</a:t>
            </a:r>
            <a:r>
              <a:rPr lang="en-US" baseline="0" dirty="0"/>
              <a:t> same </a:t>
            </a:r>
            <a:r>
              <a:rPr lang="en-US" dirty="0"/>
              <a:t>scoring</a:t>
            </a:r>
            <a:r>
              <a:rPr lang="en-US" baseline="0" dirty="0"/>
              <a:t> table is featured on the bottom right of our forms. The clinician can quickly score the questionnaire and circle the Zone of use.</a:t>
            </a:r>
            <a:endParaRPr lang="en-US" dirty="0"/>
          </a:p>
        </p:txBody>
      </p:sp>
      <p:sp>
        <p:nvSpPr>
          <p:cNvPr id="4" name="Slide Number Placeholder 3"/>
          <p:cNvSpPr>
            <a:spLocks noGrp="1"/>
          </p:cNvSpPr>
          <p:nvPr>
            <p:ph type="sldNum" sz="quarter" idx="10"/>
          </p:nvPr>
        </p:nvSpPr>
        <p:spPr/>
        <p:txBody>
          <a:bodyPr/>
          <a:lstStyle/>
          <a:p>
            <a:fld id="{91EEB87D-606E-4D57-B622-2E7465BB3FA8}" type="slidenum">
              <a:rPr lang="en-US" smtClean="0"/>
              <a:pPr/>
              <a:t>56</a:t>
            </a:fld>
            <a:endParaRPr lang="en-US"/>
          </a:p>
        </p:txBody>
      </p:sp>
    </p:spTree>
    <p:extLst>
      <p:ext uri="{BB962C8B-B14F-4D97-AF65-F5344CB8AC3E}">
        <p14:creationId xmlns:p14="http://schemas.microsoft.com/office/powerpoint/2010/main" val="81992739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dirty="0"/>
              <a:t>Answering</a:t>
            </a:r>
            <a:r>
              <a:rPr lang="en-US" baseline="0" dirty="0"/>
              <a:t> “Yes” to any question on the DAST puts a patient at least into the Risky zone. Notice there is no difference in scoring based on gender.</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1EEB87D-606E-4D57-B622-2E7465BB3FA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9955205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pPr defTabSz="948507">
              <a:defRPr/>
            </a:pPr>
            <a:r>
              <a:rPr lang="en-US" dirty="0"/>
              <a:t>While</a:t>
            </a:r>
            <a:r>
              <a:rPr lang="en-US" baseline="0" dirty="0"/>
              <a:t> the DAST is useful in medical settings, the version available for download on the sbirtoregon.org website includes extra questions that provide important information to the clinician and behavioral health specialist.</a:t>
            </a:r>
            <a:endParaRPr lang="en-US" dirty="0"/>
          </a:p>
        </p:txBody>
      </p:sp>
      <p:sp>
        <p:nvSpPr>
          <p:cNvPr id="4" name="Slide Number Placeholder 3"/>
          <p:cNvSpPr>
            <a:spLocks noGrp="1"/>
          </p:cNvSpPr>
          <p:nvPr>
            <p:ph type="sldNum" sz="quarter" idx="10"/>
          </p:nvPr>
        </p:nvSpPr>
        <p:spPr/>
        <p:txBody>
          <a:bodyPr/>
          <a:lstStyle/>
          <a:p>
            <a:fld id="{91EEB87D-606E-4D57-B622-2E7465BB3FA8}" type="slidenum">
              <a:rPr lang="en-US" smtClean="0"/>
              <a:pPr/>
              <a:t>58</a:t>
            </a:fld>
            <a:endParaRPr lang="en-US"/>
          </a:p>
        </p:txBody>
      </p:sp>
    </p:spTree>
    <p:extLst>
      <p:ext uri="{BB962C8B-B14F-4D97-AF65-F5344CB8AC3E}">
        <p14:creationId xmlns:p14="http://schemas.microsoft.com/office/powerpoint/2010/main" val="206212632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pPr defTabSz="948507">
              <a:defRPr/>
            </a:pPr>
            <a:r>
              <a:rPr lang="en-US" dirty="0"/>
              <a:t>While</a:t>
            </a:r>
            <a:r>
              <a:rPr lang="en-US" baseline="0" dirty="0"/>
              <a:t> the DAST is useful in medical settings, the version available for download on the sbirtoregon.org website includes extra questions that provide important information to the clinician and behavioral health specialist.</a:t>
            </a:r>
            <a:endParaRPr lang="en-US" dirty="0"/>
          </a:p>
        </p:txBody>
      </p:sp>
      <p:sp>
        <p:nvSpPr>
          <p:cNvPr id="4" name="Slide Number Placeholder 3"/>
          <p:cNvSpPr>
            <a:spLocks noGrp="1"/>
          </p:cNvSpPr>
          <p:nvPr>
            <p:ph type="sldNum" sz="quarter" idx="10"/>
          </p:nvPr>
        </p:nvSpPr>
        <p:spPr/>
        <p:txBody>
          <a:bodyPr/>
          <a:lstStyle/>
          <a:p>
            <a:fld id="{91EEB87D-606E-4D57-B622-2E7465BB3FA8}" type="slidenum">
              <a:rPr lang="en-US" smtClean="0"/>
              <a:pPr/>
              <a:t>59</a:t>
            </a:fld>
            <a:endParaRPr lang="en-US"/>
          </a:p>
        </p:txBody>
      </p:sp>
    </p:spTree>
    <p:extLst>
      <p:ext uri="{BB962C8B-B14F-4D97-AF65-F5344CB8AC3E}">
        <p14:creationId xmlns:p14="http://schemas.microsoft.com/office/powerpoint/2010/main" val="59092808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pPr defTabSz="948507">
              <a:defRPr/>
            </a:pPr>
            <a:r>
              <a:rPr lang="en-US" dirty="0"/>
              <a:t>When patients score into the Risky zone of drug use, but also meet these</a:t>
            </a:r>
            <a:r>
              <a:rPr lang="en-US" baseline="0" dirty="0"/>
              <a:t> criteria, it is not necessary that a full brief intervention be delivered. Providing information with monitoring at future visits is sufficient. </a:t>
            </a:r>
            <a:endParaRPr lang="en-US" dirty="0"/>
          </a:p>
        </p:txBody>
      </p:sp>
      <p:sp>
        <p:nvSpPr>
          <p:cNvPr id="4" name="Slide Number Placeholder 3"/>
          <p:cNvSpPr>
            <a:spLocks noGrp="1"/>
          </p:cNvSpPr>
          <p:nvPr>
            <p:ph type="sldNum" sz="quarter" idx="10"/>
          </p:nvPr>
        </p:nvSpPr>
        <p:spPr/>
        <p:txBody>
          <a:bodyPr/>
          <a:lstStyle/>
          <a:p>
            <a:fld id="{91EEB87D-606E-4D57-B622-2E7465BB3FA8}" type="slidenum">
              <a:rPr lang="en-US" smtClean="0"/>
              <a:pPr/>
              <a:t>60</a:t>
            </a:fld>
            <a:endParaRPr lang="en-US"/>
          </a:p>
        </p:txBody>
      </p:sp>
    </p:spTree>
    <p:extLst>
      <p:ext uri="{BB962C8B-B14F-4D97-AF65-F5344CB8AC3E}">
        <p14:creationId xmlns:p14="http://schemas.microsoft.com/office/powerpoint/2010/main" val="171104955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pPr defTabSz="948507">
              <a:defRPr/>
            </a:pPr>
            <a:r>
              <a:rPr lang="en-US" dirty="0"/>
              <a:t>While</a:t>
            </a:r>
            <a:r>
              <a:rPr lang="en-US" baseline="0" dirty="0"/>
              <a:t> the DAST is useful in medical settings, the version available for download on the sbirtoregon.org website includes extra questions that provide important information to the clinician and behavioral health specialist.</a:t>
            </a:r>
            <a:endParaRPr lang="en-US" dirty="0"/>
          </a:p>
        </p:txBody>
      </p:sp>
      <p:sp>
        <p:nvSpPr>
          <p:cNvPr id="4" name="Slide Number Placeholder 3"/>
          <p:cNvSpPr>
            <a:spLocks noGrp="1"/>
          </p:cNvSpPr>
          <p:nvPr>
            <p:ph type="sldNum" sz="quarter" idx="10"/>
          </p:nvPr>
        </p:nvSpPr>
        <p:spPr/>
        <p:txBody>
          <a:bodyPr/>
          <a:lstStyle/>
          <a:p>
            <a:fld id="{91EEB87D-606E-4D57-B622-2E7465BB3FA8}" type="slidenum">
              <a:rPr lang="en-US" smtClean="0"/>
              <a:pPr/>
              <a:t>61</a:t>
            </a:fld>
            <a:endParaRPr lang="en-US"/>
          </a:p>
        </p:txBody>
      </p:sp>
    </p:spTree>
    <p:extLst>
      <p:ext uri="{BB962C8B-B14F-4D97-AF65-F5344CB8AC3E}">
        <p14:creationId xmlns:p14="http://schemas.microsoft.com/office/powerpoint/2010/main" val="228588543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dirty="0"/>
              <a:t>“Stacey” is a hypothetical patient who takes</a:t>
            </a:r>
            <a:r>
              <a:rPr lang="en-US" baseline="0" dirty="0"/>
              <a:t> </a:t>
            </a:r>
            <a:r>
              <a:rPr lang="en-US" baseline="0" dirty="0" err="1"/>
              <a:t>Aderall</a:t>
            </a:r>
            <a:r>
              <a:rPr lang="en-US" baseline="0" dirty="0"/>
              <a:t> and uses cocaine on weekends.</a:t>
            </a:r>
            <a:endParaRPr lang="en-US" dirty="0"/>
          </a:p>
        </p:txBody>
      </p:sp>
      <p:sp>
        <p:nvSpPr>
          <p:cNvPr id="4" name="Slide Number Placeholder 3"/>
          <p:cNvSpPr>
            <a:spLocks noGrp="1"/>
          </p:cNvSpPr>
          <p:nvPr>
            <p:ph type="sldNum" sz="quarter" idx="10"/>
          </p:nvPr>
        </p:nvSpPr>
        <p:spPr/>
        <p:txBody>
          <a:bodyPr/>
          <a:lstStyle/>
          <a:p>
            <a:fld id="{91EEB87D-606E-4D57-B622-2E7465BB3FA8}" type="slidenum">
              <a:rPr lang="en-US" smtClean="0"/>
              <a:pPr/>
              <a:t>62</a:t>
            </a:fld>
            <a:endParaRPr lang="en-US"/>
          </a:p>
        </p:txBody>
      </p:sp>
    </p:spTree>
    <p:extLst>
      <p:ext uri="{BB962C8B-B14F-4D97-AF65-F5344CB8AC3E}">
        <p14:creationId xmlns:p14="http://schemas.microsoft.com/office/powerpoint/2010/main" val="274199028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dirty="0"/>
              <a:t>In order</a:t>
            </a:r>
            <a:r>
              <a:rPr lang="en-US" baseline="0" dirty="0"/>
              <a:t> to familiarize yourself with the DAST, take a moment to fill one out, guessing what Stacey might answer if she was given the form. </a:t>
            </a:r>
            <a:endParaRPr lang="en-US" dirty="0"/>
          </a:p>
        </p:txBody>
      </p:sp>
      <p:sp>
        <p:nvSpPr>
          <p:cNvPr id="4" name="Slide Number Placeholder 3"/>
          <p:cNvSpPr>
            <a:spLocks noGrp="1"/>
          </p:cNvSpPr>
          <p:nvPr>
            <p:ph type="sldNum" sz="quarter" idx="10"/>
          </p:nvPr>
        </p:nvSpPr>
        <p:spPr/>
        <p:txBody>
          <a:bodyPr/>
          <a:lstStyle/>
          <a:p>
            <a:fld id="{91EEB87D-606E-4D57-B622-2E7465BB3FA8}" type="slidenum">
              <a:rPr lang="en-US" smtClean="0"/>
              <a:pPr/>
              <a:t>63</a:t>
            </a:fld>
            <a:endParaRPr lang="en-US"/>
          </a:p>
        </p:txBody>
      </p:sp>
    </p:spTree>
    <p:extLst>
      <p:ext uri="{BB962C8B-B14F-4D97-AF65-F5344CB8AC3E}">
        <p14:creationId xmlns:p14="http://schemas.microsoft.com/office/powerpoint/2010/main" val="69732606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pPr defTabSz="948507">
              <a:defRPr/>
            </a:pPr>
            <a:r>
              <a:rPr lang="en-US" dirty="0"/>
              <a:t>Stacey</a:t>
            </a:r>
            <a:r>
              <a:rPr lang="en-US" baseline="0" dirty="0"/>
              <a:t> likely falls into Zone 2 and should receive a brief intervention about her cocaine use.</a:t>
            </a:r>
            <a:endParaRPr lang="en-US" dirty="0"/>
          </a:p>
        </p:txBody>
      </p:sp>
      <p:sp>
        <p:nvSpPr>
          <p:cNvPr id="4" name="Slide Number Placeholder 3"/>
          <p:cNvSpPr>
            <a:spLocks noGrp="1"/>
          </p:cNvSpPr>
          <p:nvPr>
            <p:ph type="sldNum" sz="quarter" idx="10"/>
          </p:nvPr>
        </p:nvSpPr>
        <p:spPr/>
        <p:txBody>
          <a:bodyPr/>
          <a:lstStyle/>
          <a:p>
            <a:fld id="{91EEB87D-606E-4D57-B622-2E7465BB3FA8}" type="slidenum">
              <a:rPr lang="en-US" smtClean="0"/>
              <a:pPr/>
              <a:t>64</a:t>
            </a:fld>
            <a:endParaRPr lang="en-US"/>
          </a:p>
        </p:txBody>
      </p:sp>
    </p:spTree>
    <p:extLst>
      <p:ext uri="{BB962C8B-B14F-4D97-AF65-F5344CB8AC3E}">
        <p14:creationId xmlns:p14="http://schemas.microsoft.com/office/powerpoint/2010/main" val="404675828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p:spPr>
      </p:sp>
      <p:sp>
        <p:nvSpPr>
          <p:cNvPr id="3" name="Notes Placeholder 2"/>
          <p:cNvSpPr>
            <a:spLocks noGrp="1"/>
          </p:cNvSpPr>
          <p:nvPr>
            <p:ph type="body" idx="1"/>
          </p:nvPr>
        </p:nvSpPr>
        <p:spPr/>
        <p:txBody>
          <a:bodyPr/>
          <a:lstStyle/>
          <a:p>
            <a:r>
              <a:rPr lang="en-US" sz="900" dirty="0"/>
              <a:t>Image: Free google image</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F715A1-4ADC-44E0-9587-804FF39D6B2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5984984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p:spPr>
      </p:sp>
      <p:sp>
        <p:nvSpPr>
          <p:cNvPr id="3" name="Notes Placeholder 2"/>
          <p:cNvSpPr>
            <a:spLocks noGrp="1"/>
          </p:cNvSpPr>
          <p:nvPr>
            <p:ph type="body" idx="1"/>
          </p:nvPr>
        </p:nvSpPr>
        <p:spPr/>
        <p:txBody>
          <a:bodyPr/>
          <a:lstStyle/>
          <a:p>
            <a:r>
              <a:rPr lang="en-US" sz="900" dirty="0"/>
              <a:t>Image: Free google image</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F715A1-4ADC-44E0-9587-804FF39D6B2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0707354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p:spPr>
      </p:sp>
      <p:sp>
        <p:nvSpPr>
          <p:cNvPr id="3" name="Notes Placeholder 2"/>
          <p:cNvSpPr>
            <a:spLocks noGrp="1"/>
          </p:cNvSpPr>
          <p:nvPr>
            <p:ph type="body" idx="1"/>
          </p:nvPr>
        </p:nvSpPr>
        <p:spPr/>
        <p:txBody>
          <a:bodyPr/>
          <a:lstStyle/>
          <a:p>
            <a:r>
              <a:rPr lang="en-US" sz="900" dirty="0"/>
              <a:t>Image: Free google image</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F715A1-4ADC-44E0-9587-804FF39D6B2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2008224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1EEB87D-606E-4D57-B622-2E7465BB3FA8}" type="slidenum">
              <a:rPr lang="en-US" smtClean="0"/>
              <a:pPr/>
              <a:t>68</a:t>
            </a:fld>
            <a:endParaRPr lang="en-US"/>
          </a:p>
        </p:txBody>
      </p:sp>
    </p:spTree>
    <p:extLst>
      <p:ext uri="{BB962C8B-B14F-4D97-AF65-F5344CB8AC3E}">
        <p14:creationId xmlns:p14="http://schemas.microsoft.com/office/powerpoint/2010/main" val="271624695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dirty="0"/>
              <a:t>SBIRT processes are reimbursable,</a:t>
            </a:r>
            <a:r>
              <a:rPr lang="en-US" baseline="0" dirty="0"/>
              <a:t> and play an important role as data elements that count towards the CCO SBIRT incentive measure in Oregon. The 99406 is the most commonly used code. It is advisable to consult with a billing specialist to learn more about use of these codes. </a:t>
            </a:r>
            <a:br>
              <a:rPr lang="en-US" sz="900" dirty="0"/>
            </a:br>
            <a:endParaRPr lang="en-US" sz="900" dirty="0"/>
          </a:p>
        </p:txBody>
      </p:sp>
      <p:sp>
        <p:nvSpPr>
          <p:cNvPr id="4" name="Slide Number Placeholder 3"/>
          <p:cNvSpPr>
            <a:spLocks noGrp="1"/>
          </p:cNvSpPr>
          <p:nvPr>
            <p:ph type="sldNum" sz="quarter" idx="10"/>
          </p:nvPr>
        </p:nvSpPr>
        <p:spPr/>
        <p:txBody>
          <a:bodyPr/>
          <a:lstStyle/>
          <a:p>
            <a:fld id="{91EEB87D-606E-4D57-B622-2E7465BB3FA8}" type="slidenum">
              <a:rPr lang="en-US" smtClean="0">
                <a:solidFill>
                  <a:prstClr val="black"/>
                </a:solidFill>
              </a:rPr>
              <a:pPr/>
              <a:t>69</a:t>
            </a:fld>
            <a:endParaRPr lang="en-US">
              <a:solidFill>
                <a:prstClr val="black"/>
              </a:solidFill>
            </a:endParaRPr>
          </a:p>
        </p:txBody>
      </p:sp>
    </p:spTree>
    <p:extLst>
      <p:ext uri="{BB962C8B-B14F-4D97-AF65-F5344CB8AC3E}">
        <p14:creationId xmlns:p14="http://schemas.microsoft.com/office/powerpoint/2010/main" val="130906566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dirty="0"/>
              <a:t>Unfortunately, the billing codes that account for brief interventions require at</a:t>
            </a:r>
            <a:r>
              <a:rPr lang="en-US" baseline="0" dirty="0"/>
              <a:t> least 15 minutes be spent </a:t>
            </a:r>
            <a:r>
              <a:rPr lang="en-US" sz="1100" b="0" dirty="0">
                <a:solidFill>
                  <a:schemeClr val="tx1"/>
                </a:solidFill>
                <a:effectLst/>
              </a:rPr>
              <a:t>administrating and interpreting a full screen, plus performing a brief intervention. As a result, these codes are rarely billed by medical providers. </a:t>
            </a:r>
            <a:endParaRPr lang="en-US" dirty="0"/>
          </a:p>
          <a:p>
            <a:endParaRPr lang="en-US" baseline="0" dirty="0"/>
          </a:p>
          <a:p>
            <a:r>
              <a:rPr lang="en-US" sz="900" b="1" dirty="0"/>
              <a:t>Citation</a:t>
            </a:r>
            <a:r>
              <a:rPr lang="en-US" sz="900" dirty="0"/>
              <a:t>: SBIRT</a:t>
            </a:r>
            <a:r>
              <a:rPr lang="en-US" sz="900" baseline="0" dirty="0"/>
              <a:t> Guidance Document. </a:t>
            </a:r>
            <a:r>
              <a:rPr lang="en-US" sz="900" dirty="0"/>
              <a:t>Oregon Health Plan</a:t>
            </a:r>
            <a:r>
              <a:rPr lang="en-US" sz="900" baseline="0" dirty="0"/>
              <a:t> </a:t>
            </a:r>
            <a:r>
              <a:rPr lang="en-US" sz="900" dirty="0"/>
              <a:t>Version 5 – Revised December 2014</a:t>
            </a:r>
          </a:p>
        </p:txBody>
      </p:sp>
      <p:sp>
        <p:nvSpPr>
          <p:cNvPr id="4" name="Slide Number Placeholder 3"/>
          <p:cNvSpPr>
            <a:spLocks noGrp="1"/>
          </p:cNvSpPr>
          <p:nvPr>
            <p:ph type="sldNum" sz="quarter" idx="10"/>
          </p:nvPr>
        </p:nvSpPr>
        <p:spPr/>
        <p:txBody>
          <a:bodyPr/>
          <a:lstStyle/>
          <a:p>
            <a:fld id="{91EEB87D-606E-4D57-B622-2E7465BB3FA8}" type="slidenum">
              <a:rPr lang="en-US" smtClean="0">
                <a:solidFill>
                  <a:prstClr val="black"/>
                </a:solidFill>
              </a:rPr>
              <a:pPr/>
              <a:t>70</a:t>
            </a:fld>
            <a:endParaRPr lang="en-US">
              <a:solidFill>
                <a:prstClr val="black"/>
              </a:solidFill>
            </a:endParaRPr>
          </a:p>
        </p:txBody>
      </p:sp>
    </p:spTree>
    <p:extLst>
      <p:ext uri="{BB962C8B-B14F-4D97-AF65-F5344CB8AC3E}">
        <p14:creationId xmlns:p14="http://schemas.microsoft.com/office/powerpoint/2010/main" val="261630897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sz="1100" b="0" i="0" kern="1200" baseline="0" dirty="0">
                <a:solidFill>
                  <a:schemeClr val="tx1"/>
                </a:solidFill>
                <a:effectLst/>
                <a:latin typeface="Calibri" panose="020F0502020204030204" pitchFamily="34" charset="0"/>
                <a:ea typeface="+mn-ea"/>
                <a:cs typeface="+mn-cs"/>
              </a:rPr>
              <a:t>Above is an example of a progress note that sufficiently supports use of the CPT 96160 billing code when an AUDIT or DAST is negative and no  brief intervention is indicated. This language may be incorporated into a Smart Phrases tool in the electronic medical record.</a:t>
            </a:r>
          </a:p>
          <a:p>
            <a:endParaRPr lang="en-US" sz="1100" b="0" i="0" kern="1200" baseline="0" dirty="0">
              <a:solidFill>
                <a:schemeClr val="tx1"/>
              </a:solidFill>
              <a:effectLst/>
              <a:latin typeface="Calibri" panose="020F0502020204030204" pitchFamily="34" charset="0"/>
              <a:ea typeface="+mn-ea"/>
              <a:cs typeface="+mn-cs"/>
            </a:endParaRPr>
          </a:p>
          <a:p>
            <a:r>
              <a:rPr lang="en-US" sz="900" b="1" dirty="0"/>
              <a:t>Citation</a:t>
            </a:r>
            <a:r>
              <a:rPr lang="en-US" sz="900" dirty="0"/>
              <a:t>: http://www.sbirtoregon.org/documentation.php</a:t>
            </a:r>
          </a:p>
          <a:p>
            <a:br>
              <a:rPr lang="en-US" dirty="0"/>
            </a:br>
            <a:endParaRPr lang="en-US" dirty="0"/>
          </a:p>
        </p:txBody>
      </p:sp>
      <p:sp>
        <p:nvSpPr>
          <p:cNvPr id="4" name="Slide Number Placeholder 3"/>
          <p:cNvSpPr>
            <a:spLocks noGrp="1"/>
          </p:cNvSpPr>
          <p:nvPr>
            <p:ph type="sldNum" sz="quarter" idx="10"/>
          </p:nvPr>
        </p:nvSpPr>
        <p:spPr/>
        <p:txBody>
          <a:bodyPr/>
          <a:lstStyle/>
          <a:p>
            <a:fld id="{91EEB87D-606E-4D57-B622-2E7465BB3FA8}" type="slidenum">
              <a:rPr lang="en-US" smtClean="0"/>
              <a:pPr/>
              <a:t>71</a:t>
            </a:fld>
            <a:endParaRPr lang="en-US"/>
          </a:p>
        </p:txBody>
      </p:sp>
    </p:spTree>
    <p:extLst>
      <p:ext uri="{BB962C8B-B14F-4D97-AF65-F5344CB8AC3E}">
        <p14:creationId xmlns:p14="http://schemas.microsoft.com/office/powerpoint/2010/main" val="20786388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sz="1100" b="0" i="0" kern="1200" baseline="0" dirty="0">
                <a:solidFill>
                  <a:schemeClr val="tx1"/>
                </a:solidFill>
                <a:effectLst/>
                <a:latin typeface="Calibri" panose="020F0502020204030204" pitchFamily="34" charset="0"/>
                <a:ea typeface="+mn-ea"/>
                <a:cs typeface="+mn-cs"/>
              </a:rPr>
              <a:t>Above is an example of a progress note that sufficiently supports use of the CPT 99408 billing code when an AUDIT or DAST is positive and a brief intervention is performed. This language may be incorporated into a Smart Phrases tool in the electronic medical record.</a:t>
            </a:r>
          </a:p>
          <a:p>
            <a:endParaRPr lang="en-US" sz="1100" b="0" i="0" kern="1200" baseline="0" dirty="0">
              <a:solidFill>
                <a:schemeClr val="tx1"/>
              </a:solidFill>
              <a:effectLst/>
              <a:latin typeface="Calibri" panose="020F0502020204030204" pitchFamily="34" charset="0"/>
              <a:ea typeface="+mn-ea"/>
              <a:cs typeface="+mn-cs"/>
            </a:endParaRPr>
          </a:p>
          <a:p>
            <a:r>
              <a:rPr lang="en-US" sz="900" b="1" dirty="0"/>
              <a:t>Citation</a:t>
            </a:r>
            <a:r>
              <a:rPr lang="en-US" sz="900" dirty="0"/>
              <a:t>: http://www.sbirtoregon.org/documentation.php</a:t>
            </a:r>
          </a:p>
          <a:p>
            <a:br>
              <a:rPr lang="en-US" dirty="0"/>
            </a:br>
            <a:endParaRPr lang="en-US" dirty="0"/>
          </a:p>
        </p:txBody>
      </p:sp>
      <p:sp>
        <p:nvSpPr>
          <p:cNvPr id="4" name="Slide Number Placeholder 3"/>
          <p:cNvSpPr>
            <a:spLocks noGrp="1"/>
          </p:cNvSpPr>
          <p:nvPr>
            <p:ph type="sldNum" sz="quarter" idx="10"/>
          </p:nvPr>
        </p:nvSpPr>
        <p:spPr/>
        <p:txBody>
          <a:bodyPr/>
          <a:lstStyle/>
          <a:p>
            <a:fld id="{91EEB87D-606E-4D57-B622-2E7465BB3FA8}" type="slidenum">
              <a:rPr lang="en-US" smtClean="0"/>
              <a:pPr/>
              <a:t>72</a:t>
            </a:fld>
            <a:endParaRPr lang="en-US"/>
          </a:p>
        </p:txBody>
      </p:sp>
    </p:spTree>
    <p:extLst>
      <p:ext uri="{BB962C8B-B14F-4D97-AF65-F5344CB8AC3E}">
        <p14:creationId xmlns:p14="http://schemas.microsoft.com/office/powerpoint/2010/main" val="308247790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dirty="0"/>
              <a:t>Only the following licensed professionals are allowed to bill SBIRT codes independently. </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900" b="1" dirty="0"/>
              <a:t>Citation</a:t>
            </a:r>
            <a:r>
              <a:rPr lang="en-US" sz="900" dirty="0"/>
              <a:t>: SBIRT</a:t>
            </a:r>
            <a:r>
              <a:rPr lang="en-US" sz="900" baseline="0" dirty="0"/>
              <a:t> Guidance Document. </a:t>
            </a:r>
            <a:r>
              <a:rPr lang="en-US" sz="900" dirty="0"/>
              <a:t>Oregon Health Plan</a:t>
            </a:r>
            <a:r>
              <a:rPr lang="en-US" sz="900" baseline="0" dirty="0"/>
              <a:t> </a:t>
            </a:r>
            <a:r>
              <a:rPr lang="en-US" sz="900" dirty="0"/>
              <a:t>Version 5 – Revised December 2014</a:t>
            </a:r>
          </a:p>
        </p:txBody>
      </p:sp>
      <p:sp>
        <p:nvSpPr>
          <p:cNvPr id="4" name="Slide Number Placeholder 3"/>
          <p:cNvSpPr>
            <a:spLocks noGrp="1"/>
          </p:cNvSpPr>
          <p:nvPr>
            <p:ph type="sldNum" sz="quarter" idx="10"/>
          </p:nvPr>
        </p:nvSpPr>
        <p:spPr/>
        <p:txBody>
          <a:bodyPr/>
          <a:lstStyle/>
          <a:p>
            <a:fld id="{91EEB87D-606E-4D57-B622-2E7465BB3FA8}" type="slidenum">
              <a:rPr lang="en-US" smtClean="0"/>
              <a:pPr/>
              <a:t>73</a:t>
            </a:fld>
            <a:endParaRPr lang="en-US"/>
          </a:p>
        </p:txBody>
      </p:sp>
    </p:spTree>
    <p:extLst>
      <p:ext uri="{BB962C8B-B14F-4D97-AF65-F5344CB8AC3E}">
        <p14:creationId xmlns:p14="http://schemas.microsoft.com/office/powerpoint/2010/main" val="391537345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sz="1100" b="0" i="0" kern="1200" baseline="0" dirty="0">
                <a:solidFill>
                  <a:schemeClr val="tx1"/>
                </a:solidFill>
                <a:effectLst/>
                <a:latin typeface="Calibri" panose="020F0502020204030204" pitchFamily="34" charset="0"/>
                <a:ea typeface="+mn-ea"/>
                <a:cs typeface="+mn-cs"/>
              </a:rPr>
              <a:t>For Oregon Medicaid, any clinic employee or contractor acting under the supervision of a licensed and credentialed provider may be able to receive reimbursement for screening and brief intervention services, under incident-to rules.</a:t>
            </a:r>
          </a:p>
          <a:p>
            <a:endParaRPr lang="en-US" sz="1100" b="0" i="0" kern="1200" baseline="0" dirty="0">
              <a:solidFill>
                <a:schemeClr val="tx1"/>
              </a:solidFill>
              <a:effectLst/>
              <a:latin typeface="Calibri" panose="020F0502020204030204" pitchFamily="34" charset="0"/>
              <a:ea typeface="+mn-ea"/>
              <a:cs typeface="+mn-cs"/>
            </a:endParaRPr>
          </a:p>
          <a:p>
            <a:r>
              <a:rPr lang="en-US" sz="900" b="1" dirty="0"/>
              <a:t>Citation</a:t>
            </a:r>
            <a:r>
              <a:rPr lang="en-US" sz="900" b="0" dirty="0"/>
              <a:t>: SBIRT Guidance Document. Oregon Health Plan Version 5 – Revised December 2014</a:t>
            </a:r>
          </a:p>
        </p:txBody>
      </p:sp>
      <p:sp>
        <p:nvSpPr>
          <p:cNvPr id="4" name="Slide Number Placeholder 3"/>
          <p:cNvSpPr>
            <a:spLocks noGrp="1"/>
          </p:cNvSpPr>
          <p:nvPr>
            <p:ph type="sldNum" sz="quarter" idx="10"/>
          </p:nvPr>
        </p:nvSpPr>
        <p:spPr/>
        <p:txBody>
          <a:bodyPr/>
          <a:lstStyle/>
          <a:p>
            <a:fld id="{91EEB87D-606E-4D57-B622-2E7465BB3FA8}" type="slidenum">
              <a:rPr lang="en-US" smtClean="0"/>
              <a:pPr/>
              <a:t>74</a:t>
            </a:fld>
            <a:endParaRPr lang="en-US"/>
          </a:p>
        </p:txBody>
      </p:sp>
    </p:spTree>
    <p:extLst>
      <p:ext uri="{BB962C8B-B14F-4D97-AF65-F5344CB8AC3E}">
        <p14:creationId xmlns:p14="http://schemas.microsoft.com/office/powerpoint/2010/main" val="368627974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1EEB87D-606E-4D57-B622-2E7465BB3FA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1657246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1EEB87D-606E-4D57-B622-2E7465BB3FA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4940721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1EEB87D-606E-4D57-B622-2E7465BB3FA8}" type="slidenum">
              <a:rPr lang="en-US" smtClean="0"/>
              <a:pPr/>
              <a:t>77</a:t>
            </a:fld>
            <a:endParaRPr lang="en-US"/>
          </a:p>
        </p:txBody>
      </p:sp>
    </p:spTree>
    <p:extLst>
      <p:ext uri="{BB962C8B-B14F-4D97-AF65-F5344CB8AC3E}">
        <p14:creationId xmlns:p14="http://schemas.microsoft.com/office/powerpoint/2010/main" val="289069796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91139" name="Rectangle 3"/>
          <p:cNvSpPr>
            <a:spLocks noGrp="1"/>
          </p:cNvSpPr>
          <p:nvPr>
            <p:ph type="body" idx="1"/>
          </p:nvPr>
        </p:nvSpPr>
        <p:spPr bwMode="auto">
          <a:noFill/>
        </p:spPr>
        <p:txBody>
          <a:bodyPr wrap="square" numCol="1" anchor="t" anchorCtr="0" compatLnSpc="1">
            <a:prstTxWarp prst="textNoShape">
              <a:avLst/>
            </a:prstTxWarp>
          </a:bodyPr>
          <a:lstStyle/>
          <a:p>
            <a:r>
              <a:rPr lang="en-US" dirty="0"/>
              <a:t>One way to introduce the guiding style of communication is to contrast it with a directive style,</a:t>
            </a:r>
            <a:r>
              <a:rPr lang="en-US" baseline="0" dirty="0"/>
              <a:t> which is demonstrated in this video from the University of Florida. </a:t>
            </a:r>
            <a:r>
              <a:rPr lang="en-US" dirty="0"/>
              <a:t>Afterwards: What did the physician specifically do that</a:t>
            </a:r>
            <a:r>
              <a:rPr lang="en-US" baseline="0" dirty="0"/>
              <a:t> increased the person’s level of resistance to change?</a:t>
            </a:r>
            <a:endParaRPr lang="en-US" dirty="0"/>
          </a:p>
          <a:p>
            <a:endParaRPr lang="en-US" dirty="0"/>
          </a:p>
          <a:p>
            <a:r>
              <a:rPr lang="en-US" sz="900" b="1" dirty="0"/>
              <a:t>Video</a:t>
            </a:r>
            <a:r>
              <a:rPr lang="en-US" sz="900" dirty="0"/>
              <a:t>: http://www.youtube.com/watch?v=2fdfzUS1qDc</a:t>
            </a:r>
          </a:p>
        </p:txBody>
      </p:sp>
    </p:spTree>
    <p:extLst>
      <p:ext uri="{BB962C8B-B14F-4D97-AF65-F5344CB8AC3E}">
        <p14:creationId xmlns:p14="http://schemas.microsoft.com/office/powerpoint/2010/main" val="26416907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r>
              <a:rPr lang="en-US" b="0" dirty="0"/>
              <a:t>Do you:</a:t>
            </a:r>
            <a:r>
              <a:rPr lang="en-US" b="0" baseline="0" dirty="0"/>
              <a:t> </a:t>
            </a:r>
            <a:r>
              <a:rPr lang="en-US" b="0" dirty="0"/>
              <a:t>Explain what patients could do differently in the interest of their health?</a:t>
            </a:r>
            <a:r>
              <a:rPr lang="en-US" b="0" baseline="0" dirty="0"/>
              <a:t> </a:t>
            </a:r>
            <a:r>
              <a:rPr lang="en-US" b="0" dirty="0"/>
              <a:t>Advise and persuade them to change their behavior?</a:t>
            </a:r>
            <a:r>
              <a:rPr lang="en-US" b="0" baseline="0" dirty="0"/>
              <a:t> </a:t>
            </a:r>
            <a:r>
              <a:rPr lang="en-US" b="0" dirty="0"/>
              <a:t>Counsel them about how to change their behavior?</a:t>
            </a:r>
            <a:r>
              <a:rPr lang="en-US" b="0" baseline="0" dirty="0"/>
              <a:t> </a:t>
            </a:r>
            <a:r>
              <a:rPr lang="en-US" i="0" baseline="0" dirty="0"/>
              <a:t>The directive style usually doesn’t work when addressing behavior change, because most people are ambivalent about making “behavior/lifestyle” changes. They often both want to make the change and don’t want to make the change. Motivational Interviewing is based in part on Bem’s self-perception theory which states, “that which I say I believe.” So a person who spends 5 minutes during a visit telling you all the reasons he or she cannot make the change, in response to your best persuasion efforts, is more likely to continue with the status quo than someone who has been encouraged through a guiding style of conversation to identify their own reasons and possible solutions for making a change.</a:t>
            </a:r>
          </a:p>
          <a:p>
            <a:endParaRPr lang="en-US" i="0" baseline="0" dirty="0"/>
          </a:p>
        </p:txBody>
      </p:sp>
    </p:spTree>
    <p:extLst>
      <p:ext uri="{BB962C8B-B14F-4D97-AF65-F5344CB8AC3E}">
        <p14:creationId xmlns:p14="http://schemas.microsoft.com/office/powerpoint/2010/main" val="424997602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pPr lvl="0">
              <a:buFont typeface="Arial" pitchFamily="34" charset="0"/>
              <a:buNone/>
            </a:pPr>
            <a:r>
              <a:rPr lang="en-US" i="0" baseline="0" dirty="0"/>
              <a:t>These are adjectives patients report feeling when confronted with a directive style of communication towards their own behavior. Not only are they less like to change behavior, but they are less likely to come back for follow up.</a:t>
            </a:r>
          </a:p>
          <a:p>
            <a:endParaRPr lang="en-US" i="0" baseline="0" dirty="0"/>
          </a:p>
        </p:txBody>
      </p:sp>
    </p:spTree>
    <p:extLst>
      <p:ext uri="{BB962C8B-B14F-4D97-AF65-F5344CB8AC3E}">
        <p14:creationId xmlns:p14="http://schemas.microsoft.com/office/powerpoint/2010/main" val="169611448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44034" name="Rectangle 3"/>
          <p:cNvSpPr>
            <a:spLocks noGrp="1"/>
          </p:cNvSpPr>
          <p:nvPr>
            <p:ph type="body" idx="1"/>
          </p:nvPr>
        </p:nvSpPr>
        <p:spPr bwMode="auto">
          <a:noFill/>
        </p:spPr>
        <p:txBody>
          <a:bodyPr wrap="square" numCol="1" anchor="t" anchorCtr="0" compatLnSpc="1">
            <a:prstTxWarp prst="textNoShape">
              <a:avLst/>
            </a:prstTxWarp>
            <a:normAutofit/>
          </a:bodyPr>
          <a:lstStyle/>
          <a:p>
            <a:pPr marL="0" lvl="0" indent="0">
              <a:buFont typeface="Arial" panose="020B0604020202020204" pitchFamily="34" charset="0"/>
              <a:buNone/>
            </a:pPr>
            <a:r>
              <a:rPr lang="en-US" dirty="0"/>
              <a:t>The guiding style seems particularly suited to difficult conversations about behavior change.</a:t>
            </a:r>
            <a:r>
              <a:rPr lang="en-US" baseline="0" dirty="0"/>
              <a:t> </a:t>
            </a:r>
            <a:r>
              <a:rPr lang="en-US" dirty="0"/>
              <a:t>Motivational</a:t>
            </a:r>
            <a:r>
              <a:rPr lang="en-US" baseline="0" dirty="0"/>
              <a:t> </a:t>
            </a:r>
            <a:r>
              <a:rPr lang="en-US" dirty="0"/>
              <a:t>Interviewing is a refined style of guiding.</a:t>
            </a:r>
            <a:r>
              <a:rPr lang="en-US" baseline="0" dirty="0"/>
              <a:t> </a:t>
            </a:r>
            <a:r>
              <a:rPr lang="en-US" dirty="0"/>
              <a:t>Brief Motivational interventions are structured to focus on the patient’s perspective of the problem, and what if anything the patient wants to do about it.</a:t>
            </a:r>
            <a:r>
              <a:rPr lang="en-US" baseline="0" dirty="0"/>
              <a:t> </a:t>
            </a:r>
            <a:r>
              <a:rPr lang="en-US" dirty="0"/>
              <a:t>“Health care emphasizes human autonomy, the right of the person to make informed decisions about the course of his or her own life. Letting go of control does not mean lack of influence.</a:t>
            </a:r>
            <a:r>
              <a:rPr lang="en-US" baseline="0" dirty="0"/>
              <a:t> </a:t>
            </a:r>
            <a:r>
              <a:rPr lang="en-US" dirty="0"/>
              <a:t>Special attention is focused on understanding the perspective of the patient and where they are in the change process.</a:t>
            </a:r>
            <a:r>
              <a:rPr lang="en-US" baseline="0" dirty="0"/>
              <a:t> </a:t>
            </a:r>
            <a:r>
              <a:rPr lang="en-US" dirty="0"/>
              <a:t>Ambivalence– emphasizing how normal ambivalence is… think about the last significant behavior change you made in your life, part of the conversation is designed for patients to explore their own ambivalence.</a:t>
            </a:r>
            <a:r>
              <a:rPr lang="en-US" baseline="0" dirty="0"/>
              <a:t> </a:t>
            </a:r>
            <a:r>
              <a:rPr lang="en-US" dirty="0"/>
              <a:t>Key distinction is to keep in mind the patient is the expert, you may be the health care expert, but the patient is the expert on how their life and how they might go about making a change.</a:t>
            </a:r>
          </a:p>
          <a:p>
            <a:pPr marL="0" lvl="0" indent="0">
              <a:buFont typeface="Arial" panose="020B0604020202020204" pitchFamily="34" charset="0"/>
              <a:buNone/>
            </a:pPr>
            <a:r>
              <a:rPr lang="en-US" dirty="0"/>
              <a:t>Key is to remain neutral and non-judgmental.</a:t>
            </a: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331475584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0" baseline="0" dirty="0"/>
          </a:p>
        </p:txBody>
      </p:sp>
    </p:spTree>
    <p:extLst>
      <p:ext uri="{BB962C8B-B14F-4D97-AF65-F5344CB8AC3E}">
        <p14:creationId xmlns:p14="http://schemas.microsoft.com/office/powerpoint/2010/main" val="376565792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46082" name="Rectangle 3"/>
          <p:cNvSpPr>
            <a:spLocks noGrp="1"/>
          </p:cNvSpPr>
          <p:nvPr>
            <p:ph type="body" idx="1"/>
          </p:nvPr>
        </p:nvSpPr>
        <p:spPr bwMode="auto">
          <a:noFill/>
        </p:spPr>
        <p:txBody>
          <a:bodyPr wrap="square" numCol="1" anchor="t" anchorCtr="0" compatLnSpc="1">
            <a:prstTxWarp prst="textNoShape">
              <a:avLst/>
            </a:prstTxWarp>
            <a:normAutofit/>
          </a:bodyPr>
          <a:lstStyle/>
          <a:p>
            <a:r>
              <a:rPr lang="en-US" dirty="0"/>
              <a:t>Clinicians can deliver a brief intervention in 3-5 minutes</a:t>
            </a:r>
            <a:r>
              <a:rPr lang="en-US" baseline="0" dirty="0"/>
              <a:t> and </a:t>
            </a:r>
            <a:r>
              <a:rPr lang="en-US" b="0" dirty="0"/>
              <a:t>have a significant impact on improving the health of their</a:t>
            </a:r>
            <a:r>
              <a:rPr lang="en-US" b="0" baseline="0" dirty="0"/>
              <a:t> patients. Not much is yet known which component of the brief intervention is most effective, but evidence suggests providing the patient with feedback specific to their alcohol use may be most important. Brief interventions can be delivered by providers, behavioral health specialists, health educators – anyone with appropriate training. It is not necessary to be an expert in motivational interviewing – just 2 hours of training time has been shown to be enough to deliver effective brief interventions.</a:t>
            </a:r>
            <a:endParaRPr lang="en-US" sz="900" b="0" baseline="0" dirty="0"/>
          </a:p>
          <a:p>
            <a:endParaRPr lang="en-US" sz="900" b="1"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sz="900" b="1" dirty="0"/>
              <a:t>Citations</a:t>
            </a:r>
            <a:r>
              <a:rPr lang="en-US" sz="900" dirty="0"/>
              <a:t>: </a:t>
            </a:r>
            <a:r>
              <a:rPr lang="en-US" sz="900" dirty="0" err="1"/>
              <a:t>Humeniuk</a:t>
            </a:r>
            <a:r>
              <a:rPr lang="en-US" sz="900" baseline="0" dirty="0"/>
              <a:t> </a:t>
            </a:r>
            <a:r>
              <a:rPr lang="en-US" sz="900" dirty="0"/>
              <a:t>S, Henry-Edwards</a:t>
            </a:r>
            <a:r>
              <a:rPr lang="en-US" sz="900" baseline="0" dirty="0"/>
              <a:t> A,</a:t>
            </a:r>
            <a:r>
              <a:rPr lang="en-US" sz="900" dirty="0"/>
              <a:t> </a:t>
            </a:r>
            <a:r>
              <a:rPr lang="en-US" sz="900" dirty="0" err="1"/>
              <a:t>Poznyak</a:t>
            </a:r>
            <a:r>
              <a:rPr lang="en-US" sz="900" dirty="0"/>
              <a:t> V,</a:t>
            </a:r>
            <a:r>
              <a:rPr lang="en-US" sz="900" baseline="0" dirty="0"/>
              <a:t> </a:t>
            </a:r>
            <a:r>
              <a:rPr lang="en-US" sz="900" dirty="0"/>
              <a:t>Monteiro M. The ASSIST-linked brief intervention for</a:t>
            </a:r>
            <a:r>
              <a:rPr lang="en-US" sz="900" baseline="0" dirty="0"/>
              <a:t> </a:t>
            </a:r>
            <a:r>
              <a:rPr lang="en-US" sz="900" dirty="0"/>
              <a:t>hazardous and harmful substance use</a:t>
            </a:r>
            <a:r>
              <a:rPr lang="en-US" sz="900" baseline="0" dirty="0"/>
              <a:t> </a:t>
            </a:r>
            <a:r>
              <a:rPr lang="en-US" sz="900" dirty="0"/>
              <a:t>Manual for use in primary care. World Health Organization 2010</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90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sz="900" dirty="0"/>
              <a:t>Cunningham</a:t>
            </a:r>
            <a:r>
              <a:rPr lang="en-US" sz="900" baseline="0" dirty="0"/>
              <a:t> JA,</a:t>
            </a:r>
            <a:r>
              <a:rPr lang="en-US" sz="900" dirty="0"/>
              <a:t> Murphy</a:t>
            </a:r>
            <a:r>
              <a:rPr lang="en-US" sz="900" baseline="0" dirty="0"/>
              <a:t> M, </a:t>
            </a:r>
            <a:r>
              <a:rPr lang="en-US" sz="900" dirty="0"/>
              <a:t>Hendershot CS. Treatment dismantling pilot study to identify the active ingredients in personalized feedback interventions for hazardous alcohol use: randomized controlled trial. Addiction Science &amp; Clinical Practice 2014.</a:t>
            </a:r>
            <a:r>
              <a:rPr lang="en-US" sz="900" baseline="0" dirty="0"/>
              <a:t> http://www.ascpjournal.org/content/10/1/1</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900"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sz="900" baseline="0" dirty="0"/>
              <a:t>Whitlock EP, Green CA, </a:t>
            </a:r>
            <a:r>
              <a:rPr lang="en-US" sz="900" baseline="0" dirty="0" err="1"/>
              <a:t>Polen</a:t>
            </a:r>
            <a:r>
              <a:rPr lang="en-US" sz="900" baseline="0" dirty="0"/>
              <a:t> MR. Behavioral Counseling Interventions in Primary Care to Reduce Risky/Harmful Alcohol Use. Systematic Evidence Reviews, No. 30. Agency for Healthcare Research and Quality (US); 2004 Mar. http://www.ncbi.nlm.nih.gov/pubmedhealth/PMH0007770/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900" i="0" baseline="0"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US" sz="900" i="0" baseline="0"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US" sz="900" i="0" baseline="0" dirty="0"/>
          </a:p>
          <a:p>
            <a:endParaRPr lang="en-US" dirty="0"/>
          </a:p>
        </p:txBody>
      </p:sp>
    </p:spTree>
    <p:extLst>
      <p:ext uri="{BB962C8B-B14F-4D97-AF65-F5344CB8AC3E}">
        <p14:creationId xmlns:p14="http://schemas.microsoft.com/office/powerpoint/2010/main" val="106521084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556098-65CD-96E6-A6B2-B4AA28C389A7}"/>
            </a:ext>
          </a:extLst>
        </p:cNvPr>
        <p:cNvGrpSpPr/>
        <p:nvPr/>
      </p:nvGrpSpPr>
      <p:grpSpPr>
        <a:xfrm>
          <a:off x="0" y="0"/>
          <a:ext cx="0" cy="0"/>
          <a:chOff x="0" y="0"/>
          <a:chExt cx="0" cy="0"/>
        </a:xfrm>
      </p:grpSpPr>
      <p:sp>
        <p:nvSpPr>
          <p:cNvPr id="46081" name="Rectangle 2">
            <a:extLst>
              <a:ext uri="{FF2B5EF4-FFF2-40B4-BE49-F238E27FC236}">
                <a16:creationId xmlns:a16="http://schemas.microsoft.com/office/drawing/2014/main" id="{D91D7298-0683-F4FD-1BAF-6A14FF4185CE}"/>
              </a:ext>
            </a:extLst>
          </p:cNvPr>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46082" name="Rectangle 3">
            <a:extLst>
              <a:ext uri="{FF2B5EF4-FFF2-40B4-BE49-F238E27FC236}">
                <a16:creationId xmlns:a16="http://schemas.microsoft.com/office/drawing/2014/main" id="{C7B4D937-ECB9-C7BA-44F7-48631C99C78C}"/>
              </a:ext>
            </a:extLst>
          </p:cNvPr>
          <p:cNvSpPr>
            <a:spLocks noGrp="1"/>
          </p:cNvSpPr>
          <p:nvPr>
            <p:ph type="body" idx="1"/>
          </p:nvPr>
        </p:nvSpPr>
        <p:spPr bwMode="auto">
          <a:noFill/>
        </p:spPr>
        <p:txBody>
          <a:bodyPr wrap="square" numCol="1" anchor="t" anchorCtr="0" compatLnSpc="1">
            <a:prstTxWarp prst="textNoShape">
              <a:avLst/>
            </a:prstTxWarp>
            <a:normAutofit/>
          </a:bodyPr>
          <a:lstStyle/>
          <a:p>
            <a:r>
              <a:rPr lang="en-US" dirty="0"/>
              <a:t>Clinicians can deliver a brief intervention in 3-5 minutes</a:t>
            </a:r>
            <a:r>
              <a:rPr lang="en-US" baseline="0" dirty="0"/>
              <a:t> and </a:t>
            </a:r>
            <a:r>
              <a:rPr lang="en-US" b="0" dirty="0"/>
              <a:t>have a significant impact on improving the health of their</a:t>
            </a:r>
            <a:r>
              <a:rPr lang="en-US" b="0" baseline="0" dirty="0"/>
              <a:t> patients. Not much is yet known which component of the brief intervention is most effective, but evidence suggests providing the patient with feedback specific to their alcohol use may be most important. Brief interventions can be delivered by providers, behavioral health specialists, health educators – anyone with appropriate training. It is not necessary to be an expert in motivational interviewing – just 2 hours of training time has been shown to be enough to deliver effective brief interventions.</a:t>
            </a:r>
            <a:endParaRPr lang="en-US" sz="900" b="0" baseline="0" dirty="0"/>
          </a:p>
          <a:p>
            <a:endParaRPr lang="en-US" sz="900" b="1"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sz="900" b="1" dirty="0"/>
              <a:t>Citations</a:t>
            </a:r>
            <a:r>
              <a:rPr lang="en-US" sz="900" dirty="0"/>
              <a:t>: </a:t>
            </a:r>
            <a:r>
              <a:rPr lang="en-US" sz="900" dirty="0" err="1"/>
              <a:t>Humeniuk</a:t>
            </a:r>
            <a:r>
              <a:rPr lang="en-US" sz="900" baseline="0" dirty="0"/>
              <a:t> </a:t>
            </a:r>
            <a:r>
              <a:rPr lang="en-US" sz="900" dirty="0"/>
              <a:t>S, Henry-Edwards</a:t>
            </a:r>
            <a:r>
              <a:rPr lang="en-US" sz="900" baseline="0" dirty="0"/>
              <a:t> A,</a:t>
            </a:r>
            <a:r>
              <a:rPr lang="en-US" sz="900" dirty="0"/>
              <a:t> </a:t>
            </a:r>
            <a:r>
              <a:rPr lang="en-US" sz="900" dirty="0" err="1"/>
              <a:t>Poznyak</a:t>
            </a:r>
            <a:r>
              <a:rPr lang="en-US" sz="900" dirty="0"/>
              <a:t> V,</a:t>
            </a:r>
            <a:r>
              <a:rPr lang="en-US" sz="900" baseline="0" dirty="0"/>
              <a:t> </a:t>
            </a:r>
            <a:r>
              <a:rPr lang="en-US" sz="900" dirty="0"/>
              <a:t>Monteiro M. The ASSIST-linked brief intervention for</a:t>
            </a:r>
            <a:r>
              <a:rPr lang="en-US" sz="900" baseline="0" dirty="0"/>
              <a:t> </a:t>
            </a:r>
            <a:r>
              <a:rPr lang="en-US" sz="900" dirty="0"/>
              <a:t>hazardous and harmful substance use</a:t>
            </a:r>
            <a:r>
              <a:rPr lang="en-US" sz="900" baseline="0" dirty="0"/>
              <a:t> </a:t>
            </a:r>
            <a:r>
              <a:rPr lang="en-US" sz="900" dirty="0"/>
              <a:t>Manual for use in primary care. World Health Organization 2010</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90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sz="900" dirty="0"/>
              <a:t>Cunningham</a:t>
            </a:r>
            <a:r>
              <a:rPr lang="en-US" sz="900" baseline="0" dirty="0"/>
              <a:t> JA,</a:t>
            </a:r>
            <a:r>
              <a:rPr lang="en-US" sz="900" dirty="0"/>
              <a:t> Murphy</a:t>
            </a:r>
            <a:r>
              <a:rPr lang="en-US" sz="900" baseline="0" dirty="0"/>
              <a:t> M, </a:t>
            </a:r>
            <a:r>
              <a:rPr lang="en-US" sz="900" dirty="0"/>
              <a:t>Hendershot CS. Treatment dismantling pilot study to identify the active ingredients in personalized feedback interventions for hazardous alcohol use: randomized controlled trial. Addiction Science &amp; Clinical Practice 2014.</a:t>
            </a:r>
            <a:r>
              <a:rPr lang="en-US" sz="900" baseline="0" dirty="0"/>
              <a:t> http://www.ascpjournal.org/content/10/1/1</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900"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sz="900" baseline="0" dirty="0"/>
              <a:t>Whitlock EP, Green CA, </a:t>
            </a:r>
            <a:r>
              <a:rPr lang="en-US" sz="900" baseline="0" dirty="0" err="1"/>
              <a:t>Polen</a:t>
            </a:r>
            <a:r>
              <a:rPr lang="en-US" sz="900" baseline="0" dirty="0"/>
              <a:t> MR. Behavioral Counseling Interventions in Primary Care to Reduce Risky/Harmful Alcohol Use. Systematic Evidence Reviews, No. 30. Agency for Healthcare Research and Quality (US); 2004 Mar. http://www.ncbi.nlm.nih.gov/pubmedhealth/PMH0007770/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900" i="0" baseline="0"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US" sz="900" i="0" baseline="0"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US" sz="900" i="0" baseline="0" dirty="0"/>
          </a:p>
          <a:p>
            <a:endParaRPr lang="en-US" dirty="0"/>
          </a:p>
        </p:txBody>
      </p:sp>
    </p:spTree>
    <p:extLst>
      <p:ext uri="{BB962C8B-B14F-4D97-AF65-F5344CB8AC3E}">
        <p14:creationId xmlns:p14="http://schemas.microsoft.com/office/powerpoint/2010/main" val="193524724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TextEdit="1"/>
          </p:cNvSpPr>
          <p:nvPr>
            <p:ph type="sldImg"/>
          </p:nvPr>
        </p:nvSpPr>
        <p:spPr bwMode="auto">
          <a:noFill/>
          <a:ln>
            <a:solidFill>
              <a:srgbClr val="000000"/>
            </a:solidFill>
            <a:miter lim="800000"/>
            <a:headEnd/>
            <a:tailEnd/>
          </a:ln>
        </p:spPr>
      </p:sp>
      <p:sp>
        <p:nvSpPr>
          <p:cNvPr id="44034" name="Rectangle 3"/>
          <p:cNvSpPr>
            <a:spLocks noGrp="1"/>
          </p:cNvSpPr>
          <p:nvPr>
            <p:ph type="body" idx="1"/>
          </p:nvPr>
        </p:nvSpPr>
        <p:spPr bwMode="auto">
          <a:noFill/>
        </p:spPr>
        <p:txBody>
          <a:bodyPr wrap="square" numCol="1" anchor="t" anchorCtr="0" compatLnSpc="1">
            <a:prstTxWarp prst="textNoShape">
              <a:avLst/>
            </a:prstTxWarp>
            <a:normAutofit/>
          </a:bodyPr>
          <a:lstStyle/>
          <a:p>
            <a:pPr marL="239367" indent="-239367"/>
            <a:r>
              <a:rPr lang="en-US" i="1" baseline="0" dirty="0"/>
              <a:t>Motivational Interviewing in Health Care: Helping Patients Change Behavior </a:t>
            </a:r>
            <a:r>
              <a:rPr lang="en-US" i="0" baseline="0" dirty="0"/>
              <a:t>(2008) Stephen Rollnick, William Miller, Christopher Butler</a:t>
            </a:r>
          </a:p>
          <a:p>
            <a:pPr marL="239367" indent="-239367">
              <a:buFontTx/>
              <a:buAutoNum type="arabicParenR"/>
            </a:pPr>
            <a:endParaRPr lang="en-US" dirty="0"/>
          </a:p>
        </p:txBody>
      </p:sp>
    </p:spTree>
    <p:extLst>
      <p:ext uri="{BB962C8B-B14F-4D97-AF65-F5344CB8AC3E}">
        <p14:creationId xmlns:p14="http://schemas.microsoft.com/office/powerpoint/2010/main" val="2642753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TextEdit="1"/>
          </p:cNvSpPr>
          <p:nvPr>
            <p:ph type="sldImg"/>
          </p:nvPr>
        </p:nvSpPr>
        <p:spPr bwMode="auto">
          <a:noFill/>
          <a:ln>
            <a:solidFill>
              <a:srgbClr val="000000"/>
            </a:solidFill>
            <a:miter lim="800000"/>
            <a:headEnd/>
            <a:tailEnd/>
          </a:ln>
        </p:spPr>
      </p:sp>
      <p:sp>
        <p:nvSpPr>
          <p:cNvPr id="44034" name="Rectangle 3"/>
          <p:cNvSpPr>
            <a:spLocks noGrp="1"/>
          </p:cNvSpPr>
          <p:nvPr>
            <p:ph type="body" idx="1"/>
          </p:nvPr>
        </p:nvSpPr>
        <p:spPr bwMode="auto">
          <a:noFill/>
        </p:spPr>
        <p:txBody>
          <a:bodyPr wrap="square" numCol="1" anchor="t" anchorCtr="0" compatLnSpc="1">
            <a:prstTxWarp prst="textNoShape">
              <a:avLst/>
            </a:prstTxWarp>
            <a:normAutofit/>
          </a:bodyPr>
          <a:lstStyle/>
          <a:p>
            <a:pPr>
              <a:defRPr/>
            </a:pPr>
            <a:r>
              <a:rPr lang="en-US" sz="1200" b="0" i="0" kern="1200" dirty="0">
                <a:solidFill>
                  <a:schemeClr val="tx1"/>
                </a:solidFill>
                <a:effectLst/>
                <a:latin typeface="+mn-lt"/>
                <a:ea typeface="+mn-ea"/>
                <a:cs typeface="+mn-cs"/>
              </a:rPr>
              <a:t>Lozano P, </a:t>
            </a:r>
            <a:r>
              <a:rPr lang="en-US" sz="1200" b="0" i="0" kern="1200" dirty="0" err="1">
                <a:solidFill>
                  <a:schemeClr val="tx1"/>
                </a:solidFill>
                <a:effectLst/>
                <a:latin typeface="+mn-lt"/>
                <a:ea typeface="+mn-ea"/>
                <a:cs typeface="+mn-cs"/>
              </a:rPr>
              <a:t>McPhillips</a:t>
            </a:r>
            <a:r>
              <a:rPr lang="en-US" sz="1200" b="0" i="0" kern="1200" dirty="0">
                <a:solidFill>
                  <a:schemeClr val="tx1"/>
                </a:solidFill>
                <a:effectLst/>
                <a:latin typeface="+mn-lt"/>
                <a:ea typeface="+mn-ea"/>
                <a:cs typeface="+mn-cs"/>
              </a:rPr>
              <a:t> HA, </a:t>
            </a:r>
            <a:r>
              <a:rPr lang="en-US" sz="1200" b="0" i="0" kern="1200" dirty="0" err="1">
                <a:solidFill>
                  <a:schemeClr val="tx1"/>
                </a:solidFill>
                <a:effectLst/>
                <a:latin typeface="+mn-lt"/>
                <a:ea typeface="+mn-ea"/>
                <a:cs typeface="+mn-cs"/>
              </a:rPr>
              <a:t>Hartzler</a:t>
            </a:r>
            <a:r>
              <a:rPr lang="en-US" sz="1200" b="0" i="0" kern="1200" dirty="0">
                <a:solidFill>
                  <a:schemeClr val="tx1"/>
                </a:solidFill>
                <a:effectLst/>
                <a:latin typeface="+mn-lt"/>
                <a:ea typeface="+mn-ea"/>
                <a:cs typeface="+mn-cs"/>
              </a:rPr>
              <a:t> B, et al. Randomized Trial of Teaching Brief Motivational Interviewing to Pediatric Trainees to Promote Healthy Behaviors in Families. </a:t>
            </a:r>
            <a:r>
              <a:rPr lang="en-US" sz="1200" b="0" i="1" kern="1200" dirty="0">
                <a:solidFill>
                  <a:schemeClr val="tx1"/>
                </a:solidFill>
                <a:effectLst/>
                <a:latin typeface="+mn-lt"/>
                <a:ea typeface="+mn-ea"/>
                <a:cs typeface="+mn-cs"/>
              </a:rPr>
              <a:t>Arch </a:t>
            </a:r>
            <a:r>
              <a:rPr lang="en-US" sz="1200" b="0" i="1" kern="1200" dirty="0" err="1">
                <a:solidFill>
                  <a:schemeClr val="tx1"/>
                </a:solidFill>
                <a:effectLst/>
                <a:latin typeface="+mn-lt"/>
                <a:ea typeface="+mn-ea"/>
                <a:cs typeface="+mn-cs"/>
              </a:rPr>
              <a:t>Pediatr</a:t>
            </a:r>
            <a:r>
              <a:rPr lang="en-US" sz="1200" b="0" i="1" kern="1200" dirty="0">
                <a:solidFill>
                  <a:schemeClr val="tx1"/>
                </a:solidFill>
                <a:effectLst/>
                <a:latin typeface="+mn-lt"/>
                <a:ea typeface="+mn-ea"/>
                <a:cs typeface="+mn-cs"/>
              </a:rPr>
              <a:t> </a:t>
            </a:r>
            <a:r>
              <a:rPr lang="en-US" sz="1200" b="0" i="1" kern="1200" dirty="0" err="1">
                <a:solidFill>
                  <a:schemeClr val="tx1"/>
                </a:solidFill>
                <a:effectLst/>
                <a:latin typeface="+mn-lt"/>
                <a:ea typeface="+mn-ea"/>
                <a:cs typeface="+mn-cs"/>
              </a:rPr>
              <a:t>Adolesc</a:t>
            </a:r>
            <a:r>
              <a:rPr lang="en-US" sz="1200" b="0" i="1" kern="1200" dirty="0">
                <a:solidFill>
                  <a:schemeClr val="tx1"/>
                </a:solidFill>
                <a:effectLst/>
                <a:latin typeface="+mn-lt"/>
                <a:ea typeface="+mn-ea"/>
                <a:cs typeface="+mn-cs"/>
              </a:rPr>
              <a:t> Med.</a:t>
            </a:r>
            <a:r>
              <a:rPr lang="en-US" sz="1200" b="0" i="0" kern="1200" dirty="0">
                <a:solidFill>
                  <a:schemeClr val="tx1"/>
                </a:solidFill>
                <a:effectLst/>
                <a:latin typeface="+mn-lt"/>
                <a:ea typeface="+mn-ea"/>
                <a:cs typeface="+mn-cs"/>
              </a:rPr>
              <a:t>2010;164(6):561-566. doi:10.1001/archpediatrics.2010.86.</a:t>
            </a:r>
            <a:endParaRPr lang="en-US" sz="1200" b="0" dirty="0"/>
          </a:p>
        </p:txBody>
      </p:sp>
    </p:spTree>
    <p:extLst>
      <p:ext uri="{BB962C8B-B14F-4D97-AF65-F5344CB8AC3E}">
        <p14:creationId xmlns:p14="http://schemas.microsoft.com/office/powerpoint/2010/main" val="116312563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TextEdit="1"/>
          </p:cNvSpPr>
          <p:nvPr>
            <p:ph type="sldImg"/>
          </p:nvPr>
        </p:nvSpPr>
        <p:spPr bwMode="auto">
          <a:noFill/>
          <a:ln>
            <a:solidFill>
              <a:srgbClr val="000000"/>
            </a:solidFill>
            <a:miter lim="800000"/>
            <a:headEnd/>
            <a:tailEnd/>
          </a:ln>
        </p:spPr>
      </p:sp>
      <p:sp>
        <p:nvSpPr>
          <p:cNvPr id="44034" name="Rectangle 3"/>
          <p:cNvSpPr>
            <a:spLocks noGrp="1"/>
          </p:cNvSpPr>
          <p:nvPr>
            <p:ph type="body" idx="1"/>
          </p:nvPr>
        </p:nvSpPr>
        <p:spPr bwMode="auto">
          <a:noFill/>
        </p:spPr>
        <p:txBody>
          <a:bodyPr wrap="square" numCol="1" anchor="t" anchorCtr="0" compatLnSpc="1">
            <a:prstTxWarp prst="textNoShape">
              <a:avLst/>
            </a:prstTxWarp>
            <a:normAutofit/>
          </a:bodyPr>
          <a:lstStyle/>
          <a:p>
            <a:pPr>
              <a:defRPr/>
            </a:pPr>
            <a:r>
              <a:rPr lang="en-US" sz="1200" b="0" i="0" kern="1200" dirty="0">
                <a:solidFill>
                  <a:schemeClr val="tx1"/>
                </a:solidFill>
                <a:effectLst/>
                <a:latin typeface="+mn-lt"/>
                <a:ea typeface="+mn-ea"/>
                <a:cs typeface="+mn-cs"/>
              </a:rPr>
              <a:t>Lozano P, </a:t>
            </a:r>
            <a:r>
              <a:rPr lang="en-US" sz="1200" b="0" i="0" kern="1200" dirty="0" err="1">
                <a:solidFill>
                  <a:schemeClr val="tx1"/>
                </a:solidFill>
                <a:effectLst/>
                <a:latin typeface="+mn-lt"/>
                <a:ea typeface="+mn-ea"/>
                <a:cs typeface="+mn-cs"/>
              </a:rPr>
              <a:t>McPhillips</a:t>
            </a:r>
            <a:r>
              <a:rPr lang="en-US" sz="1200" b="0" i="0" kern="1200" dirty="0">
                <a:solidFill>
                  <a:schemeClr val="tx1"/>
                </a:solidFill>
                <a:effectLst/>
                <a:latin typeface="+mn-lt"/>
                <a:ea typeface="+mn-ea"/>
                <a:cs typeface="+mn-cs"/>
              </a:rPr>
              <a:t> HA, </a:t>
            </a:r>
            <a:r>
              <a:rPr lang="en-US" sz="1200" b="0" i="0" kern="1200" dirty="0" err="1">
                <a:solidFill>
                  <a:schemeClr val="tx1"/>
                </a:solidFill>
                <a:effectLst/>
                <a:latin typeface="+mn-lt"/>
                <a:ea typeface="+mn-ea"/>
                <a:cs typeface="+mn-cs"/>
              </a:rPr>
              <a:t>Hartzler</a:t>
            </a:r>
            <a:r>
              <a:rPr lang="en-US" sz="1200" b="0" i="0" kern="1200" dirty="0">
                <a:solidFill>
                  <a:schemeClr val="tx1"/>
                </a:solidFill>
                <a:effectLst/>
                <a:latin typeface="+mn-lt"/>
                <a:ea typeface="+mn-ea"/>
                <a:cs typeface="+mn-cs"/>
              </a:rPr>
              <a:t> B, et al. Randomized Trial of Teaching Brief Motivational Interviewing to Pediatric Trainees to Promote Healthy Behaviors in Families. </a:t>
            </a:r>
            <a:r>
              <a:rPr lang="en-US" sz="1200" b="0" i="1" kern="1200" dirty="0">
                <a:solidFill>
                  <a:schemeClr val="tx1"/>
                </a:solidFill>
                <a:effectLst/>
                <a:latin typeface="+mn-lt"/>
                <a:ea typeface="+mn-ea"/>
                <a:cs typeface="+mn-cs"/>
              </a:rPr>
              <a:t>Arch </a:t>
            </a:r>
            <a:r>
              <a:rPr lang="en-US" sz="1200" b="0" i="1" kern="1200" dirty="0" err="1">
                <a:solidFill>
                  <a:schemeClr val="tx1"/>
                </a:solidFill>
                <a:effectLst/>
                <a:latin typeface="+mn-lt"/>
                <a:ea typeface="+mn-ea"/>
                <a:cs typeface="+mn-cs"/>
              </a:rPr>
              <a:t>Pediatr</a:t>
            </a:r>
            <a:r>
              <a:rPr lang="en-US" sz="1200" b="0" i="1" kern="1200" dirty="0">
                <a:solidFill>
                  <a:schemeClr val="tx1"/>
                </a:solidFill>
                <a:effectLst/>
                <a:latin typeface="+mn-lt"/>
                <a:ea typeface="+mn-ea"/>
                <a:cs typeface="+mn-cs"/>
              </a:rPr>
              <a:t> </a:t>
            </a:r>
            <a:r>
              <a:rPr lang="en-US" sz="1200" b="0" i="1" kern="1200" dirty="0" err="1">
                <a:solidFill>
                  <a:schemeClr val="tx1"/>
                </a:solidFill>
                <a:effectLst/>
                <a:latin typeface="+mn-lt"/>
                <a:ea typeface="+mn-ea"/>
                <a:cs typeface="+mn-cs"/>
              </a:rPr>
              <a:t>Adolesc</a:t>
            </a:r>
            <a:r>
              <a:rPr lang="en-US" sz="1200" b="0" i="1" kern="1200" dirty="0">
                <a:solidFill>
                  <a:schemeClr val="tx1"/>
                </a:solidFill>
                <a:effectLst/>
                <a:latin typeface="+mn-lt"/>
                <a:ea typeface="+mn-ea"/>
                <a:cs typeface="+mn-cs"/>
              </a:rPr>
              <a:t> Med.</a:t>
            </a:r>
            <a:r>
              <a:rPr lang="en-US" sz="1200" b="0" i="0" kern="1200" dirty="0">
                <a:solidFill>
                  <a:schemeClr val="tx1"/>
                </a:solidFill>
                <a:effectLst/>
                <a:latin typeface="+mn-lt"/>
                <a:ea typeface="+mn-ea"/>
                <a:cs typeface="+mn-cs"/>
              </a:rPr>
              <a:t>2010;164(6):561-566. doi:10.1001/archpediatrics.2010.86.</a:t>
            </a:r>
            <a:endParaRPr lang="en-US" sz="1200" b="0" dirty="0"/>
          </a:p>
        </p:txBody>
      </p:sp>
    </p:spTree>
    <p:extLst>
      <p:ext uri="{BB962C8B-B14F-4D97-AF65-F5344CB8AC3E}">
        <p14:creationId xmlns:p14="http://schemas.microsoft.com/office/powerpoint/2010/main" val="191842911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92163" name="Rectangle 3"/>
          <p:cNvSpPr>
            <a:spLocks noGrp="1"/>
          </p:cNvSpPr>
          <p:nvPr>
            <p:ph type="body" idx="1"/>
          </p:nvPr>
        </p:nvSpPr>
        <p:spPr bwMode="auto">
          <a:noFill/>
        </p:spPr>
        <p:txBody>
          <a:bodyPr wrap="square" numCol="1" anchor="t" anchorCtr="0" compatLnSpc="1">
            <a:prstTxWarp prst="textNoShape">
              <a:avLst/>
            </a:prstTxWarp>
          </a:bodyPr>
          <a:lstStyle/>
          <a:p>
            <a:r>
              <a:rPr lang="en-US" sz="1100" dirty="0"/>
              <a:t>There are several models of brief variations but </a:t>
            </a:r>
            <a:r>
              <a:rPr lang="en-US" sz="1100" baseline="0" dirty="0"/>
              <a:t>for the most part they all contain the same essential elements. This BI model</a:t>
            </a:r>
            <a:r>
              <a:rPr lang="en-US" sz="1100" dirty="0"/>
              <a:t> is an adaptation of Motivational Interviewing</a:t>
            </a:r>
            <a:r>
              <a:rPr lang="en-US" sz="1100" baseline="0" dirty="0"/>
              <a:t> and adheres to the spirit and principles of MI.</a:t>
            </a:r>
            <a:endParaRPr lang="en-US" sz="1100" dirty="0"/>
          </a:p>
          <a:p>
            <a:endParaRPr lang="en-US" sz="900" b="1" dirty="0"/>
          </a:p>
          <a:p>
            <a:endParaRPr lang="en-US" sz="900" b="1" dirty="0"/>
          </a:p>
          <a:p>
            <a:r>
              <a:rPr lang="en-US" sz="900" b="1" dirty="0"/>
              <a:t>Citation</a:t>
            </a:r>
            <a:r>
              <a:rPr lang="en-US" sz="900" dirty="0"/>
              <a:t>:</a:t>
            </a:r>
            <a:r>
              <a:rPr lang="en-US" sz="900" baseline="0" dirty="0"/>
              <a:t> </a:t>
            </a:r>
            <a:r>
              <a:rPr lang="en-US" sz="900" i="1" baseline="0" dirty="0"/>
              <a:t>The Yale Brief Negotiated Interview Manual (2005)  </a:t>
            </a:r>
            <a:r>
              <a:rPr lang="en-US" sz="900" i="0" baseline="0" dirty="0"/>
              <a:t>Gail D`Onofrio, Michael V. Pantalon, Linda C. Degutis, David Fiellin, Patrick G. O’Connor, Yale University School of Medicine</a:t>
            </a:r>
            <a:endParaRPr lang="en-US" sz="900" i="1" baseline="0" dirty="0"/>
          </a:p>
          <a:p>
            <a:endParaRPr lang="en-US" dirty="0"/>
          </a:p>
        </p:txBody>
      </p:sp>
    </p:spTree>
    <p:extLst>
      <p:ext uri="{BB962C8B-B14F-4D97-AF65-F5344CB8AC3E}">
        <p14:creationId xmlns:p14="http://schemas.microsoft.com/office/powerpoint/2010/main" val="349708566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51202" name="Rectangle 3"/>
          <p:cNvSpPr>
            <a:spLocks noGrp="1"/>
          </p:cNvSpPr>
          <p:nvPr>
            <p:ph type="body" idx="1"/>
          </p:nvPr>
        </p:nvSpPr>
        <p:spPr bwMode="auto">
          <a:noFill/>
        </p:spPr>
        <p:txBody>
          <a:bodyPr wrap="square" numCol="1" anchor="t" anchorCtr="0" compatLnSpc="1">
            <a:prstTxWarp prst="textNoShape">
              <a:avLst/>
            </a:prstTxWarp>
          </a:bodyPr>
          <a:lstStyle/>
          <a:p>
            <a:pPr marL="242692" indent="-242692"/>
            <a:endParaRPr lang="en-US" dirty="0"/>
          </a:p>
        </p:txBody>
      </p:sp>
    </p:spTree>
    <p:extLst>
      <p:ext uri="{BB962C8B-B14F-4D97-AF65-F5344CB8AC3E}">
        <p14:creationId xmlns:p14="http://schemas.microsoft.com/office/powerpoint/2010/main" val="214959546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51202" name="Rectangle 3"/>
          <p:cNvSpPr>
            <a:spLocks noGrp="1"/>
          </p:cNvSpPr>
          <p:nvPr>
            <p:ph type="body" idx="1"/>
          </p:nvPr>
        </p:nvSpPr>
        <p:spPr bwMode="auto">
          <a:noFill/>
        </p:spPr>
        <p:txBody>
          <a:bodyPr wrap="square" numCol="1" anchor="t" anchorCtr="0" compatLnSpc="1">
            <a:prstTxWarp prst="textNoShape">
              <a:avLst/>
            </a:prstTxWarp>
          </a:bodyPr>
          <a:lstStyle/>
          <a:p>
            <a:pPr marL="242692" indent="-242692"/>
            <a:endParaRPr lang="en-US" dirty="0"/>
          </a:p>
        </p:txBody>
      </p:sp>
    </p:spTree>
    <p:extLst>
      <p:ext uri="{BB962C8B-B14F-4D97-AF65-F5344CB8AC3E}">
        <p14:creationId xmlns:p14="http://schemas.microsoft.com/office/powerpoint/2010/main" val="335277687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51202" name="Rectangle 3"/>
          <p:cNvSpPr>
            <a:spLocks noGrp="1"/>
          </p:cNvSpPr>
          <p:nvPr>
            <p:ph type="body" idx="1"/>
          </p:nvPr>
        </p:nvSpPr>
        <p:spPr bwMode="auto">
          <a:noFill/>
        </p:spPr>
        <p:txBody>
          <a:bodyPr wrap="square" numCol="1" anchor="t" anchorCtr="0" compatLnSpc="1">
            <a:prstTxWarp prst="textNoShape">
              <a:avLst/>
            </a:prstTxWarp>
          </a:bodyPr>
          <a:lstStyle/>
          <a:p>
            <a:pPr marL="242692" indent="-242692"/>
            <a:endParaRPr lang="en-US" dirty="0"/>
          </a:p>
        </p:txBody>
      </p:sp>
    </p:spTree>
    <p:extLst>
      <p:ext uri="{BB962C8B-B14F-4D97-AF65-F5344CB8AC3E}">
        <p14:creationId xmlns:p14="http://schemas.microsoft.com/office/powerpoint/2010/main" val="180648603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51202" name="Rectangle 3"/>
          <p:cNvSpPr>
            <a:spLocks noGrp="1"/>
          </p:cNvSpPr>
          <p:nvPr>
            <p:ph type="body" idx="1"/>
          </p:nvPr>
        </p:nvSpPr>
        <p:spPr bwMode="auto">
          <a:noFill/>
        </p:spPr>
        <p:txBody>
          <a:bodyPr wrap="square" numCol="1" anchor="t" anchorCtr="0" compatLnSpc="1">
            <a:prstTxWarp prst="textNoShape">
              <a:avLst/>
            </a:prstTxWarp>
          </a:bodyPr>
          <a:lstStyle/>
          <a:p>
            <a:pPr marL="242692" indent="-242692"/>
            <a:endParaRPr lang="en-US" dirty="0"/>
          </a:p>
        </p:txBody>
      </p:sp>
    </p:spTree>
    <p:extLst>
      <p:ext uri="{BB962C8B-B14F-4D97-AF65-F5344CB8AC3E}">
        <p14:creationId xmlns:p14="http://schemas.microsoft.com/office/powerpoint/2010/main" val="148361715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51202" name="Rectangle 3"/>
          <p:cNvSpPr>
            <a:spLocks noGrp="1"/>
          </p:cNvSpPr>
          <p:nvPr>
            <p:ph type="body" idx="1"/>
          </p:nvPr>
        </p:nvSpPr>
        <p:spPr bwMode="auto">
          <a:noFill/>
        </p:spPr>
        <p:txBody>
          <a:bodyPr wrap="square" numCol="1" anchor="t" anchorCtr="0" compatLnSpc="1">
            <a:prstTxWarp prst="textNoShape">
              <a:avLst/>
            </a:prstTxWarp>
          </a:bodyPr>
          <a:lstStyle/>
          <a:p>
            <a:pPr marL="242692" indent="-242692"/>
            <a:endParaRPr lang="en-US" dirty="0"/>
          </a:p>
        </p:txBody>
      </p:sp>
    </p:spTree>
    <p:extLst>
      <p:ext uri="{BB962C8B-B14F-4D97-AF65-F5344CB8AC3E}">
        <p14:creationId xmlns:p14="http://schemas.microsoft.com/office/powerpoint/2010/main" val="383463021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55298" name="Rectangle 3"/>
          <p:cNvSpPr>
            <a:spLocks noGrp="1"/>
          </p:cNvSpPr>
          <p:nvPr>
            <p:ph type="body" idx="1"/>
          </p:nvPr>
        </p:nvSpPr>
        <p:spPr bwMode="auto">
          <a:noFill/>
        </p:spPr>
        <p:txBody>
          <a:bodyPr wrap="square" numCol="1" anchor="t" anchorCtr="0" compatLnSpc="1">
            <a:prstTxWarp prst="textNoShape">
              <a:avLst/>
            </a:prstTxWarp>
            <a:normAutofit/>
          </a:bodyPr>
          <a:lstStyle/>
          <a:p>
            <a:pPr marL="242692" indent="-242692"/>
            <a:endParaRPr lang="en-US" dirty="0"/>
          </a:p>
        </p:txBody>
      </p:sp>
    </p:spTree>
    <p:extLst>
      <p:ext uri="{BB962C8B-B14F-4D97-AF65-F5344CB8AC3E}">
        <p14:creationId xmlns:p14="http://schemas.microsoft.com/office/powerpoint/2010/main" val="392211863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51202" name="Rectangle 3"/>
          <p:cNvSpPr>
            <a:spLocks noGrp="1"/>
          </p:cNvSpPr>
          <p:nvPr>
            <p:ph type="body" idx="1"/>
          </p:nvPr>
        </p:nvSpPr>
        <p:spPr bwMode="auto">
          <a:noFill/>
        </p:spPr>
        <p:txBody>
          <a:bodyPr wrap="square" numCol="1" anchor="t" anchorCtr="0" compatLnSpc="1">
            <a:prstTxWarp prst="textNoShape">
              <a:avLst/>
            </a:prstTxWarp>
          </a:bodyPr>
          <a:lstStyle/>
          <a:p>
            <a:pPr marL="242692" indent="-242692"/>
            <a:endParaRPr lang="en-US" dirty="0"/>
          </a:p>
        </p:txBody>
      </p:sp>
    </p:spTree>
    <p:extLst>
      <p:ext uri="{BB962C8B-B14F-4D97-AF65-F5344CB8AC3E}">
        <p14:creationId xmlns:p14="http://schemas.microsoft.com/office/powerpoint/2010/main" val="172417822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55298" name="Rectangle 3"/>
          <p:cNvSpPr>
            <a:spLocks noGrp="1"/>
          </p:cNvSpPr>
          <p:nvPr>
            <p:ph type="body" idx="1"/>
          </p:nvPr>
        </p:nvSpPr>
        <p:spPr bwMode="auto">
          <a:noFill/>
        </p:spPr>
        <p:txBody>
          <a:bodyPr wrap="square" numCol="1" anchor="t" anchorCtr="0" compatLnSpc="1">
            <a:prstTxWarp prst="textNoShape">
              <a:avLst/>
            </a:prstTxWarp>
            <a:normAutofit/>
          </a:bodyPr>
          <a:lstStyle/>
          <a:p>
            <a:pPr marL="242692" indent="-242692"/>
            <a:endParaRPr lang="en-US" dirty="0"/>
          </a:p>
        </p:txBody>
      </p:sp>
    </p:spTree>
    <p:extLst>
      <p:ext uri="{BB962C8B-B14F-4D97-AF65-F5344CB8AC3E}">
        <p14:creationId xmlns:p14="http://schemas.microsoft.com/office/powerpoint/2010/main" val="44189335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44034" name="Rectangle 3"/>
          <p:cNvSpPr>
            <a:spLocks noGrp="1"/>
          </p:cNvSpPr>
          <p:nvPr>
            <p:ph type="body" idx="1"/>
          </p:nvPr>
        </p:nvSpPr>
        <p:spPr bwMode="auto">
          <a:noFill/>
        </p:spPr>
        <p:txBody>
          <a:bodyPr wrap="square" numCol="1" anchor="t" anchorCtr="0" compatLnSpc="1">
            <a:prstTxWarp prst="textNoShape">
              <a:avLst/>
            </a:prstTxWarp>
            <a:normAutofit/>
          </a:bodyPr>
          <a:lstStyle/>
          <a:p>
            <a:pPr marL="239367" indent="-239367">
              <a:buFontTx/>
              <a:buAutoNum type="arabicParenR"/>
            </a:pPr>
            <a:endParaRPr lang="en-US" dirty="0"/>
          </a:p>
        </p:txBody>
      </p:sp>
    </p:spTree>
    <p:extLst>
      <p:ext uri="{BB962C8B-B14F-4D97-AF65-F5344CB8AC3E}">
        <p14:creationId xmlns:p14="http://schemas.microsoft.com/office/powerpoint/2010/main" val="238519228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44034" name="Rectangle 3"/>
          <p:cNvSpPr>
            <a:spLocks noGrp="1"/>
          </p:cNvSpPr>
          <p:nvPr>
            <p:ph type="body" idx="1"/>
          </p:nvPr>
        </p:nvSpPr>
        <p:spPr bwMode="auto">
          <a:noFill/>
        </p:spPr>
        <p:txBody>
          <a:bodyPr wrap="square" numCol="1" anchor="t" anchorCtr="0" compatLnSpc="1">
            <a:prstTxWarp prst="textNoShape">
              <a:avLst/>
            </a:prstTxWarp>
            <a:normAutofit/>
          </a:bodyPr>
          <a:lstStyle/>
          <a:p>
            <a:pPr marL="0" indent="0">
              <a:buFontTx/>
              <a:buNone/>
            </a:pPr>
            <a:r>
              <a:rPr lang="en-US" dirty="0"/>
              <a:t>Image: google free</a:t>
            </a:r>
          </a:p>
        </p:txBody>
      </p:sp>
    </p:spTree>
    <p:extLst>
      <p:ext uri="{BB962C8B-B14F-4D97-AF65-F5344CB8AC3E}">
        <p14:creationId xmlns:p14="http://schemas.microsoft.com/office/powerpoint/2010/main" val="180397617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44034" name="Rectangle 3"/>
          <p:cNvSpPr>
            <a:spLocks noGrp="1"/>
          </p:cNvSpPr>
          <p:nvPr>
            <p:ph type="body" idx="1"/>
          </p:nvPr>
        </p:nvSpPr>
        <p:spPr bwMode="auto">
          <a:noFill/>
        </p:spPr>
        <p:txBody>
          <a:bodyPr wrap="square" numCol="1" anchor="t" anchorCtr="0" compatLnSpc="1">
            <a:prstTxWarp prst="textNoShape">
              <a:avLst/>
            </a:prstTxWarp>
            <a:normAutofit/>
          </a:bodyPr>
          <a:lstStyle/>
          <a:p>
            <a:pPr marL="239367" indent="-239367">
              <a:buFontTx/>
              <a:buAutoNum type="arabicParenR"/>
            </a:pPr>
            <a:endParaRPr lang="en-US" dirty="0"/>
          </a:p>
        </p:txBody>
      </p:sp>
    </p:spTree>
    <p:extLst>
      <p:ext uri="{BB962C8B-B14F-4D97-AF65-F5344CB8AC3E}">
        <p14:creationId xmlns:p14="http://schemas.microsoft.com/office/powerpoint/2010/main" val="258318620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endParaRPr lang="en-US" i="0" baseline="0" dirty="0"/>
          </a:p>
        </p:txBody>
      </p:sp>
    </p:spTree>
    <p:extLst>
      <p:ext uri="{BB962C8B-B14F-4D97-AF65-F5344CB8AC3E}">
        <p14:creationId xmlns:p14="http://schemas.microsoft.com/office/powerpoint/2010/main" val="154088828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endParaRPr lang="en-US" i="0" baseline="0" dirty="0"/>
          </a:p>
        </p:txBody>
      </p:sp>
    </p:spTree>
    <p:extLst>
      <p:ext uri="{BB962C8B-B14F-4D97-AF65-F5344CB8AC3E}">
        <p14:creationId xmlns:p14="http://schemas.microsoft.com/office/powerpoint/2010/main" val="212527179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55298" name="Rectangle 3"/>
          <p:cNvSpPr>
            <a:spLocks noGrp="1"/>
          </p:cNvSpPr>
          <p:nvPr>
            <p:ph type="body" idx="1"/>
          </p:nvPr>
        </p:nvSpPr>
        <p:spPr bwMode="auto">
          <a:noFill/>
        </p:spPr>
        <p:txBody>
          <a:bodyPr wrap="square" numCol="1" anchor="t" anchorCtr="0" compatLnSpc="1">
            <a:prstTxWarp prst="textNoShape">
              <a:avLst/>
            </a:prstTxWarp>
            <a:normAutofit/>
          </a:bodyPr>
          <a:lstStyle/>
          <a:p>
            <a:pPr marL="242692" indent="-242692"/>
            <a:endParaRPr lang="en-US" dirty="0"/>
          </a:p>
        </p:txBody>
      </p:sp>
    </p:spTree>
    <p:extLst>
      <p:ext uri="{BB962C8B-B14F-4D97-AF65-F5344CB8AC3E}">
        <p14:creationId xmlns:p14="http://schemas.microsoft.com/office/powerpoint/2010/main" val="312882588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55298" name="Rectangle 3"/>
          <p:cNvSpPr>
            <a:spLocks noGrp="1"/>
          </p:cNvSpPr>
          <p:nvPr>
            <p:ph type="body" idx="1"/>
          </p:nvPr>
        </p:nvSpPr>
        <p:spPr bwMode="auto">
          <a:noFill/>
        </p:spPr>
        <p:txBody>
          <a:bodyPr wrap="square" numCol="1" anchor="t" anchorCtr="0" compatLnSpc="1">
            <a:prstTxWarp prst="textNoShape">
              <a:avLst/>
            </a:prstTxWarp>
            <a:normAutofit/>
          </a:bodyPr>
          <a:lstStyle/>
          <a:p>
            <a:pPr marL="242692" indent="-242692"/>
            <a:endParaRPr lang="en-US" dirty="0"/>
          </a:p>
        </p:txBody>
      </p:sp>
    </p:spTree>
    <p:extLst>
      <p:ext uri="{BB962C8B-B14F-4D97-AF65-F5344CB8AC3E}">
        <p14:creationId xmlns:p14="http://schemas.microsoft.com/office/powerpoint/2010/main" val="207520012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57346" name="Rectangle 3"/>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auto" latinLnBrk="0" hangingPunct="1">
              <a:lnSpc>
                <a:spcPct val="80000"/>
              </a:lnSpc>
              <a:spcBef>
                <a:spcPts val="0"/>
              </a:spcBef>
              <a:spcAft>
                <a:spcPts val="0"/>
              </a:spcAft>
              <a:buClrTx/>
              <a:buSzTx/>
              <a:buFontTx/>
              <a:buNone/>
              <a:tabLst/>
              <a:defRPr/>
            </a:pPr>
            <a:endParaRPr lang="en-US" sz="1100" dirty="0"/>
          </a:p>
        </p:txBody>
      </p:sp>
    </p:spTree>
    <p:extLst>
      <p:ext uri="{BB962C8B-B14F-4D97-AF65-F5344CB8AC3E}">
        <p14:creationId xmlns:p14="http://schemas.microsoft.com/office/powerpoint/2010/main" val="164539683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endParaRPr lang="en-US" i="0" baseline="0" dirty="0"/>
          </a:p>
        </p:txBody>
      </p:sp>
    </p:spTree>
    <p:extLst>
      <p:ext uri="{BB962C8B-B14F-4D97-AF65-F5344CB8AC3E}">
        <p14:creationId xmlns:p14="http://schemas.microsoft.com/office/powerpoint/2010/main" val="36757855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endParaRPr lang="en-US" i="0" baseline="0" dirty="0"/>
          </a:p>
        </p:txBody>
      </p:sp>
    </p:spTree>
    <p:extLst>
      <p:ext uri="{BB962C8B-B14F-4D97-AF65-F5344CB8AC3E}">
        <p14:creationId xmlns:p14="http://schemas.microsoft.com/office/powerpoint/2010/main" val="203638991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57346" name="Rectangle 3"/>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auto" latinLnBrk="0" hangingPunct="1">
              <a:lnSpc>
                <a:spcPct val="80000"/>
              </a:lnSpc>
              <a:spcBef>
                <a:spcPts val="0"/>
              </a:spcBef>
              <a:spcAft>
                <a:spcPts val="0"/>
              </a:spcAft>
              <a:buClrTx/>
              <a:buSzTx/>
              <a:buFontTx/>
              <a:buNone/>
              <a:tabLst/>
              <a:defRPr/>
            </a:pPr>
            <a:endParaRPr lang="en-US" sz="1100" dirty="0"/>
          </a:p>
        </p:txBody>
      </p:sp>
    </p:spTree>
    <p:extLst>
      <p:ext uri="{BB962C8B-B14F-4D97-AF65-F5344CB8AC3E}">
        <p14:creationId xmlns:p14="http://schemas.microsoft.com/office/powerpoint/2010/main" val="174262880"/>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b="1" dirty="0"/>
              <a:t>Handout</a:t>
            </a:r>
            <a:r>
              <a:rPr lang="en-US" sz="1100" dirty="0"/>
              <a:t>: Reference</a:t>
            </a:r>
            <a:r>
              <a:rPr lang="en-US" sz="1100" baseline="0" dirty="0"/>
              <a:t> </a:t>
            </a:r>
            <a:r>
              <a:rPr lang="en-US" sz="1100" dirty="0"/>
              <a:t>sheets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10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When performing a brief intervention, tools like these reference</a:t>
            </a:r>
            <a:r>
              <a:rPr lang="en-US" sz="1100" baseline="0" dirty="0"/>
              <a:t> </a:t>
            </a:r>
            <a:r>
              <a:rPr lang="en-US" sz="1100" dirty="0"/>
              <a:t>sheets, which can be downloaded from the </a:t>
            </a:r>
            <a:r>
              <a:rPr lang="en-US" sz="1100" dirty="0" err="1"/>
              <a:t>sbirtoregon</a:t>
            </a:r>
            <a:r>
              <a:rPr lang="en-US" sz="1100" dirty="0"/>
              <a:t> website, can be helpful. The front of these sheets are designed for display to patients, while back acts as reference for clinicians and behavioral health specialists. A single copy can be laminated and stocked in each exam room</a:t>
            </a:r>
            <a:r>
              <a:rPr lang="en-US" sz="1100" baseline="0" dirty="0"/>
              <a:t> or back office.</a:t>
            </a:r>
            <a:endParaRPr lang="en-US" sz="1100" strike="sngStrike"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1EEB87D-606E-4D57-B622-2E7465BB3FA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7478355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1EEB87D-606E-4D57-B622-2E7465BB3FA8}" type="slidenum">
              <a:rPr lang="en-US" smtClean="0"/>
              <a:pPr/>
              <a:t>109</a:t>
            </a:fld>
            <a:endParaRPr lang="en-US"/>
          </a:p>
        </p:txBody>
      </p:sp>
    </p:spTree>
    <p:extLst>
      <p:ext uri="{BB962C8B-B14F-4D97-AF65-F5344CB8AC3E}">
        <p14:creationId xmlns:p14="http://schemas.microsoft.com/office/powerpoint/2010/main" val="94754569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r>
              <a:rPr lang="en-US" sz="1100" b="0" i="0" kern="1200" baseline="0" dirty="0">
                <a:solidFill>
                  <a:schemeClr val="tx1"/>
                </a:solidFill>
                <a:effectLst/>
                <a:latin typeface="Calibri" panose="020F0502020204030204" pitchFamily="34" charset="0"/>
                <a:ea typeface="+mn-ea"/>
                <a:cs typeface="+mn-cs"/>
              </a:rPr>
              <a:t>Parthasarathy S, Chi FW, Metz V, Kline-Simon A, </a:t>
            </a:r>
            <a:r>
              <a:rPr lang="en-US" sz="1100" b="0" i="0" kern="1200" baseline="0" dirty="0" err="1">
                <a:solidFill>
                  <a:schemeClr val="tx1"/>
                </a:solidFill>
                <a:effectLst/>
                <a:latin typeface="Calibri" panose="020F0502020204030204" pitchFamily="34" charset="0"/>
                <a:ea typeface="+mn-ea"/>
                <a:cs typeface="+mn-cs"/>
              </a:rPr>
              <a:t>Asyyed</a:t>
            </a:r>
            <a:r>
              <a:rPr lang="en-US" sz="1100" b="0" i="0" kern="1200" baseline="0" dirty="0">
                <a:solidFill>
                  <a:schemeClr val="tx1"/>
                </a:solidFill>
                <a:effectLst/>
                <a:latin typeface="Calibri" panose="020F0502020204030204" pitchFamily="34" charset="0"/>
                <a:ea typeface="+mn-ea"/>
                <a:cs typeface="+mn-cs"/>
              </a:rPr>
              <a:t> A, Campbell CI, Sterling S. Disparities in the receipt of alcohol brief intervention: The intersectionality of sex, age, and race/ethnicity. Addiction. 2023 Jul;118(7):1258-1269. </a:t>
            </a:r>
            <a:r>
              <a:rPr lang="en-US" sz="1100" b="0" i="0" kern="1200" baseline="0" dirty="0" err="1">
                <a:solidFill>
                  <a:schemeClr val="tx1"/>
                </a:solidFill>
                <a:effectLst/>
                <a:latin typeface="Calibri" panose="020F0502020204030204" pitchFamily="34" charset="0"/>
                <a:ea typeface="+mn-ea"/>
                <a:cs typeface="+mn-cs"/>
              </a:rPr>
              <a:t>doi</a:t>
            </a:r>
            <a:r>
              <a:rPr lang="en-US" sz="1100" b="0" i="0" kern="1200" baseline="0" dirty="0">
                <a:solidFill>
                  <a:schemeClr val="tx1"/>
                </a:solidFill>
                <a:effectLst/>
                <a:latin typeface="Calibri" panose="020F0502020204030204" pitchFamily="34" charset="0"/>
                <a:ea typeface="+mn-ea"/>
                <a:cs typeface="+mn-cs"/>
              </a:rPr>
              <a:t>: 10.1111/add.16195. </a:t>
            </a:r>
            <a:r>
              <a:rPr lang="en-US" sz="1100" b="0" i="0" kern="1200" baseline="0" dirty="0" err="1">
                <a:solidFill>
                  <a:schemeClr val="tx1"/>
                </a:solidFill>
                <a:effectLst/>
                <a:latin typeface="Calibri" panose="020F0502020204030204" pitchFamily="34" charset="0"/>
                <a:ea typeface="+mn-ea"/>
                <a:cs typeface="+mn-cs"/>
              </a:rPr>
              <a:t>Epub</a:t>
            </a:r>
            <a:r>
              <a:rPr lang="en-US" sz="1100" b="0" i="0" kern="1200" baseline="0" dirty="0">
                <a:solidFill>
                  <a:schemeClr val="tx1"/>
                </a:solidFill>
                <a:effectLst/>
                <a:latin typeface="Calibri" panose="020F0502020204030204" pitchFamily="34" charset="0"/>
                <a:ea typeface="+mn-ea"/>
                <a:cs typeface="+mn-cs"/>
              </a:rPr>
              <a:t> 2023 Apr 11. PMID: 36988614.</a:t>
            </a:r>
            <a:endParaRPr lang="en-US" i="0" baseline="0" dirty="0"/>
          </a:p>
        </p:txBody>
      </p:sp>
    </p:spTree>
    <p:extLst>
      <p:ext uri="{BB962C8B-B14F-4D97-AF65-F5344CB8AC3E}">
        <p14:creationId xmlns:p14="http://schemas.microsoft.com/office/powerpoint/2010/main" val="158381934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55298" name="Rectangle 3"/>
          <p:cNvSpPr>
            <a:spLocks noGrp="1"/>
          </p:cNvSpPr>
          <p:nvPr>
            <p:ph type="body" idx="1"/>
          </p:nvPr>
        </p:nvSpPr>
        <p:spPr bwMode="auto">
          <a:noFill/>
        </p:spPr>
        <p:txBody>
          <a:bodyPr wrap="square" numCol="1" anchor="t" anchorCtr="0" compatLnSpc="1">
            <a:prstTxWarp prst="textNoShape">
              <a:avLst/>
            </a:prstTxWarp>
            <a:normAutofit/>
          </a:bodyPr>
          <a:lstStyle/>
          <a:p>
            <a:pPr marL="0" marR="0" indent="-242692" algn="l" defTabSz="914400" rtl="0" eaLnBrk="1" fontAlgn="auto" latinLnBrk="0" hangingPunct="1">
              <a:lnSpc>
                <a:spcPct val="100000"/>
              </a:lnSpc>
              <a:spcBef>
                <a:spcPts val="0"/>
              </a:spcBef>
              <a:spcAft>
                <a:spcPts val="0"/>
              </a:spcAft>
              <a:buClrTx/>
              <a:buSzTx/>
              <a:buFontTx/>
              <a:buNone/>
              <a:tabLst/>
              <a:defRPr/>
            </a:pPr>
            <a:r>
              <a:rPr lang="en-US" sz="1100" b="0" i="0" kern="1200" dirty="0">
                <a:solidFill>
                  <a:schemeClr val="tx1"/>
                </a:solidFill>
                <a:effectLst/>
                <a:latin typeface="+mn-lt"/>
                <a:ea typeface="+mn-ea"/>
                <a:cs typeface="+mn-cs"/>
              </a:rPr>
              <a:t>Warm handoffs confer trust and rapport the client has developed with the provider to the behavioral health specialist when</a:t>
            </a:r>
            <a:r>
              <a:rPr lang="en-US" sz="1100" b="0" i="0" kern="1200" baseline="0" dirty="0">
                <a:solidFill>
                  <a:schemeClr val="tx1"/>
                </a:solidFill>
                <a:effectLst/>
                <a:latin typeface="+mn-lt"/>
                <a:ea typeface="+mn-ea"/>
                <a:cs typeface="+mn-cs"/>
              </a:rPr>
              <a:t> </a:t>
            </a:r>
            <a:r>
              <a:rPr lang="en-US" sz="1100" b="0" i="0" kern="1200" dirty="0">
                <a:solidFill>
                  <a:schemeClr val="tx1"/>
                </a:solidFill>
                <a:effectLst/>
                <a:latin typeface="+mn-lt"/>
                <a:ea typeface="+mn-ea"/>
                <a:cs typeface="+mn-cs"/>
              </a:rPr>
              <a:t>done correctly. The primary care clinician should directly introduce the pt to the behavioral health specialist at the time of the pt’s medical visit. Ideally, the behavioral health specialist offers a complete brief intervention or referral at the time of the hand-off.</a:t>
            </a:r>
            <a:r>
              <a:rPr lang="en-US" sz="1100" b="0" i="0" kern="1200" baseline="0" dirty="0">
                <a:solidFill>
                  <a:schemeClr val="tx1"/>
                </a:solidFill>
                <a:effectLst/>
                <a:latin typeface="+mn-lt"/>
                <a:ea typeface="+mn-ea"/>
                <a:cs typeface="+mn-cs"/>
              </a:rPr>
              <a:t> </a:t>
            </a:r>
            <a:r>
              <a:rPr lang="en-US" sz="1100" b="0" i="0" kern="1200" dirty="0">
                <a:solidFill>
                  <a:schemeClr val="tx1"/>
                </a:solidFill>
                <a:effectLst/>
                <a:latin typeface="+mn-lt"/>
                <a:ea typeface="+mn-ea"/>
                <a:cs typeface="+mn-cs"/>
              </a:rPr>
              <a:t>The</a:t>
            </a:r>
            <a:r>
              <a:rPr lang="en-US" sz="1100" b="0" i="0" kern="1200" baseline="0" dirty="0">
                <a:solidFill>
                  <a:schemeClr val="tx1"/>
                </a:solidFill>
                <a:effectLst/>
                <a:latin typeface="+mn-lt"/>
                <a:ea typeface="+mn-ea"/>
                <a:cs typeface="+mn-cs"/>
              </a:rPr>
              <a:t> </a:t>
            </a:r>
            <a:r>
              <a:rPr lang="en-US" sz="1100" b="0" i="0" kern="1200" dirty="0">
                <a:solidFill>
                  <a:schemeClr val="tx1"/>
                </a:solidFill>
                <a:effectLst/>
                <a:latin typeface="+mn-lt"/>
                <a:ea typeface="+mn-ea"/>
                <a:cs typeface="+mn-cs"/>
              </a:rPr>
              <a:t>primary care clinician should use the same content or tone as a referral to any other specialist. Patients can sense the</a:t>
            </a:r>
            <a:r>
              <a:rPr lang="en-US" sz="1100" b="0" i="0" kern="1200" baseline="0" dirty="0">
                <a:solidFill>
                  <a:schemeClr val="tx1"/>
                </a:solidFill>
                <a:effectLst/>
                <a:latin typeface="+mn-lt"/>
                <a:ea typeface="+mn-ea"/>
                <a:cs typeface="+mn-cs"/>
              </a:rPr>
              <a:t> </a:t>
            </a:r>
            <a:r>
              <a:rPr lang="en-US" sz="1100" b="0" i="0" kern="1200" dirty="0">
                <a:solidFill>
                  <a:schemeClr val="tx1"/>
                </a:solidFill>
                <a:effectLst/>
                <a:latin typeface="+mn-lt"/>
                <a:ea typeface="+mn-ea"/>
                <a:cs typeface="+mn-cs"/>
              </a:rPr>
              <a:t>importance a provider implies and respond accordingly. “Colleague” or “someone who specializes in” are terms less likely to invoke stigma than “counselor,” or “therapist” or ‘social worker.” Asking or offering a patient “counseling” is less effective than offering them education or ideas or even support.</a:t>
            </a:r>
          </a:p>
          <a:p>
            <a:pPr marL="0" marR="0" indent="-242692" algn="l" defTabSz="914400" rtl="0" eaLnBrk="1" fontAlgn="auto" latinLnBrk="0" hangingPunct="1">
              <a:lnSpc>
                <a:spcPct val="100000"/>
              </a:lnSpc>
              <a:spcBef>
                <a:spcPts val="0"/>
              </a:spcBef>
              <a:spcAft>
                <a:spcPts val="0"/>
              </a:spcAft>
              <a:buClrTx/>
              <a:buSzTx/>
              <a:buFontTx/>
              <a:buNone/>
              <a:tabLst/>
              <a:defRPr/>
            </a:pPr>
            <a:endParaRPr lang="en-US" sz="1100" b="0" i="0" kern="1200" dirty="0">
              <a:solidFill>
                <a:schemeClr val="tx1"/>
              </a:solidFill>
              <a:effectLst/>
              <a:latin typeface="+mn-lt"/>
              <a:ea typeface="+mn-ea"/>
              <a:cs typeface="+mn-cs"/>
            </a:endParaRPr>
          </a:p>
          <a:p>
            <a:pPr marL="0" marR="0" indent="-242692" algn="l" defTabSz="914400" rtl="0" eaLnBrk="1" fontAlgn="auto" latinLnBrk="0" hangingPunct="1">
              <a:lnSpc>
                <a:spcPct val="100000"/>
              </a:lnSpc>
              <a:spcBef>
                <a:spcPts val="0"/>
              </a:spcBef>
              <a:spcAft>
                <a:spcPts val="0"/>
              </a:spcAft>
              <a:buClrTx/>
              <a:buSzTx/>
              <a:buFontTx/>
              <a:buNone/>
              <a:tabLst/>
              <a:defRPr/>
            </a:pPr>
            <a:r>
              <a:rPr lang="en-US" sz="900" b="1" i="0" kern="1200" dirty="0">
                <a:solidFill>
                  <a:schemeClr val="tx1"/>
                </a:solidFill>
                <a:effectLst/>
                <a:latin typeface="+mn-lt"/>
                <a:ea typeface="+mn-ea"/>
                <a:cs typeface="+mn-cs"/>
              </a:rPr>
              <a:t>Citation</a:t>
            </a:r>
            <a:r>
              <a:rPr lang="en-US" sz="900" b="0" i="0" kern="1200" dirty="0">
                <a:solidFill>
                  <a:schemeClr val="tx1"/>
                </a:solidFill>
                <a:effectLst/>
                <a:latin typeface="+mn-lt"/>
                <a:ea typeface="+mn-ea"/>
                <a:cs typeface="+mn-cs"/>
              </a:rPr>
              <a:t>: Integrated Behavioral Health Project (IBHP). California Mental Health Services Authority.</a:t>
            </a:r>
          </a:p>
          <a:p>
            <a:pPr marL="0" marR="0" indent="-242692" algn="l" defTabSz="914400" rtl="0" eaLnBrk="1" fontAlgn="auto" latinLnBrk="0" hangingPunct="1">
              <a:lnSpc>
                <a:spcPct val="100000"/>
              </a:lnSpc>
              <a:spcBef>
                <a:spcPts val="0"/>
              </a:spcBef>
              <a:spcAft>
                <a:spcPts val="0"/>
              </a:spcAft>
              <a:buClrTx/>
              <a:buSzTx/>
              <a:buFontTx/>
              <a:buNone/>
              <a:tabLst/>
              <a:defRPr/>
            </a:pPr>
            <a:r>
              <a:rPr lang="en-US" sz="900" b="0" i="0" kern="1200" dirty="0">
                <a:solidFill>
                  <a:schemeClr val="tx1"/>
                </a:solidFill>
                <a:effectLst/>
                <a:latin typeface="+mn-lt"/>
                <a:ea typeface="+mn-ea"/>
                <a:cs typeface="+mn-cs"/>
              </a:rPr>
              <a:t>“Warm Hand-Off Referrals By the Primary Care Provider To the Behaviorist” http://www.ibhp.org/index.php?section=pages&amp;cid=122</a:t>
            </a:r>
          </a:p>
          <a:p>
            <a:pPr marL="0" marR="0" indent="-242692" algn="l" defTabSz="914400" rtl="0" eaLnBrk="1" fontAlgn="auto" latinLnBrk="0" hangingPunct="1">
              <a:lnSpc>
                <a:spcPct val="100000"/>
              </a:lnSpc>
              <a:spcBef>
                <a:spcPts val="0"/>
              </a:spcBef>
              <a:spcAft>
                <a:spcPts val="0"/>
              </a:spcAft>
              <a:buClrTx/>
              <a:buSzTx/>
              <a:buFontTx/>
              <a:buNone/>
              <a:tabLst/>
              <a:defRPr/>
            </a:pPr>
            <a:endParaRPr lang="en-US" sz="900" b="0" i="0" kern="1200" dirty="0">
              <a:solidFill>
                <a:schemeClr val="tx1"/>
              </a:solidFill>
              <a:effectLst/>
              <a:latin typeface="+mn-lt"/>
              <a:ea typeface="+mn-ea"/>
              <a:cs typeface="+mn-cs"/>
            </a:endParaRPr>
          </a:p>
          <a:p>
            <a:pPr marL="0" marR="0" indent="-242692"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indent="-242692"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indent="-242692"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20263044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61442" name="Rectangle 3"/>
          <p:cNvSpPr>
            <a:spLocks noGrp="1"/>
          </p:cNvSpPr>
          <p:nvPr>
            <p:ph type="body" idx="1"/>
          </p:nvPr>
        </p:nvSpPr>
        <p:spPr bwMode="auto">
          <a:noFill/>
        </p:spPr>
        <p:txBody>
          <a:bodyPr wrap="square" numCol="1" anchor="t" anchorCtr="0" compatLnSpc="1">
            <a:prstTxWarp prst="textNoShape">
              <a:avLst/>
            </a:prstTxWarp>
          </a:bodyPr>
          <a:lstStyle/>
          <a:p>
            <a:r>
              <a:rPr lang="en-US" b="1" dirty="0"/>
              <a:t>Handout</a:t>
            </a:r>
            <a:r>
              <a:rPr lang="en-US" dirty="0"/>
              <a:t>: Jill role play</a:t>
            </a:r>
          </a:p>
          <a:p>
            <a:endParaRPr lang="en-US" dirty="0"/>
          </a:p>
          <a:p>
            <a:r>
              <a:rPr lang="en-US" dirty="0"/>
              <a:t>Learning how to perform brief interventions with patients takes practice. Take</a:t>
            </a:r>
            <a:r>
              <a:rPr lang="en-US" baseline="0" dirty="0"/>
              <a:t> a moment to get into groups of three, choose which role to play for the “Jill” case study, read your part, and get started.</a:t>
            </a:r>
            <a:endParaRPr lang="en-US" dirty="0"/>
          </a:p>
        </p:txBody>
      </p:sp>
    </p:spTree>
    <p:extLst>
      <p:ext uri="{BB962C8B-B14F-4D97-AF65-F5344CB8AC3E}">
        <p14:creationId xmlns:p14="http://schemas.microsoft.com/office/powerpoint/2010/main" val="61328747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61442" name="Rectangle 3"/>
          <p:cNvSpPr>
            <a:spLocks noGrp="1"/>
          </p:cNvSpPr>
          <p:nvPr>
            <p:ph type="body" idx="1"/>
          </p:nvPr>
        </p:nvSpPr>
        <p:spPr bwMode="auto">
          <a:noFill/>
        </p:spPr>
        <p:txBody>
          <a:bodyPr wrap="square" numCol="1" anchor="t" anchorCtr="0" compatLnSpc="1">
            <a:prstTxWarp prst="textNoShape">
              <a:avLst/>
            </a:prstTxWarp>
          </a:bodyPr>
          <a:lstStyle/>
          <a:p>
            <a:r>
              <a:rPr lang="en-US" b="1" dirty="0"/>
              <a:t>Handout</a:t>
            </a:r>
            <a:r>
              <a:rPr lang="en-US" dirty="0"/>
              <a:t>: Jill role play</a:t>
            </a:r>
          </a:p>
          <a:p>
            <a:endParaRPr lang="en-US" dirty="0"/>
          </a:p>
          <a:p>
            <a:r>
              <a:rPr lang="en-US" dirty="0"/>
              <a:t>Learning how to perform brief interventions with patients takes practice. Take</a:t>
            </a:r>
            <a:r>
              <a:rPr lang="en-US" baseline="0" dirty="0"/>
              <a:t> a moment to get into groups of three, choose which role to play for the “Jill” case study, read your part, and get started.</a:t>
            </a:r>
            <a:endParaRPr lang="en-US" dirty="0"/>
          </a:p>
        </p:txBody>
      </p:sp>
    </p:spTree>
    <p:extLst>
      <p:ext uri="{BB962C8B-B14F-4D97-AF65-F5344CB8AC3E}">
        <p14:creationId xmlns:p14="http://schemas.microsoft.com/office/powerpoint/2010/main" val="75879239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61442" name="Rectangle 3"/>
          <p:cNvSpPr>
            <a:spLocks noGrp="1"/>
          </p:cNvSpPr>
          <p:nvPr>
            <p:ph type="body" idx="1"/>
          </p:nvPr>
        </p:nvSpPr>
        <p:spPr bwMode="auto">
          <a:noFill/>
        </p:spPr>
        <p:txBody>
          <a:bodyPr wrap="square" numCol="1" anchor="t" anchorCtr="0" compatLnSpc="1">
            <a:prstTxWarp prst="textNoShape">
              <a:avLst/>
            </a:prstTxWarp>
          </a:bodyPr>
          <a:lstStyle/>
          <a:p>
            <a:r>
              <a:rPr lang="en-US" b="1" dirty="0"/>
              <a:t>Handout</a:t>
            </a:r>
            <a:r>
              <a:rPr lang="en-US" dirty="0"/>
              <a:t>: Jill role play</a:t>
            </a:r>
          </a:p>
          <a:p>
            <a:endParaRPr lang="en-US" dirty="0"/>
          </a:p>
          <a:p>
            <a:r>
              <a:rPr lang="en-US" dirty="0"/>
              <a:t>Learning how to perform brief interventions with patients takes practice. Take</a:t>
            </a:r>
            <a:r>
              <a:rPr lang="en-US" baseline="0" dirty="0"/>
              <a:t> a moment to get into groups of three, choose which role to play for the “Jill” case study, read your part, and get started.</a:t>
            </a:r>
            <a:endParaRPr lang="en-US" dirty="0"/>
          </a:p>
        </p:txBody>
      </p:sp>
    </p:spTree>
    <p:extLst>
      <p:ext uri="{BB962C8B-B14F-4D97-AF65-F5344CB8AC3E}">
        <p14:creationId xmlns:p14="http://schemas.microsoft.com/office/powerpoint/2010/main" val="61328747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61442" name="Rectangle 3"/>
          <p:cNvSpPr>
            <a:spLocks noGrp="1"/>
          </p:cNvSpPr>
          <p:nvPr>
            <p:ph type="body" idx="1"/>
          </p:nvPr>
        </p:nvSpPr>
        <p:spPr bwMode="auto">
          <a:noFill/>
        </p:spPr>
        <p:txBody>
          <a:bodyPr wrap="square" numCol="1" anchor="t" anchorCtr="0" compatLnSpc="1">
            <a:prstTxWarp prst="textNoShape">
              <a:avLst/>
            </a:prstTxWarp>
          </a:bodyPr>
          <a:lstStyle/>
          <a:p>
            <a:r>
              <a:rPr lang="en-US" b="1" dirty="0"/>
              <a:t>Handout</a:t>
            </a:r>
            <a:r>
              <a:rPr lang="en-US" dirty="0"/>
              <a:t>: Jill role play</a:t>
            </a:r>
          </a:p>
          <a:p>
            <a:endParaRPr lang="en-US" dirty="0"/>
          </a:p>
          <a:p>
            <a:r>
              <a:rPr lang="en-US" dirty="0"/>
              <a:t>Learning how to perform brief interventions with patients takes practice. Take</a:t>
            </a:r>
            <a:r>
              <a:rPr lang="en-US" baseline="0" dirty="0"/>
              <a:t> a moment to get into groups of three, choose which role to play for the “Jill” case study, read your part, and get started.</a:t>
            </a:r>
            <a:endParaRPr lang="en-US" dirty="0"/>
          </a:p>
        </p:txBody>
      </p:sp>
    </p:spTree>
    <p:extLst>
      <p:ext uri="{BB962C8B-B14F-4D97-AF65-F5344CB8AC3E}">
        <p14:creationId xmlns:p14="http://schemas.microsoft.com/office/powerpoint/2010/main" val="48441059"/>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61442" name="Rectangle 3"/>
          <p:cNvSpPr>
            <a:spLocks noGrp="1"/>
          </p:cNvSpPr>
          <p:nvPr>
            <p:ph type="body" idx="1"/>
          </p:nvPr>
        </p:nvSpPr>
        <p:spPr bwMode="auto">
          <a:noFill/>
        </p:spPr>
        <p:txBody>
          <a:bodyPr wrap="square" numCol="1" anchor="t" anchorCtr="0" compatLnSpc="1">
            <a:prstTxWarp prst="textNoShape">
              <a:avLst/>
            </a:prstTxWarp>
          </a:bodyPr>
          <a:lstStyle/>
          <a:p>
            <a:r>
              <a:rPr lang="en-US" b="1" dirty="0"/>
              <a:t>Handout</a:t>
            </a:r>
            <a:r>
              <a:rPr lang="en-US" dirty="0"/>
              <a:t>: Jill role play</a:t>
            </a:r>
          </a:p>
          <a:p>
            <a:endParaRPr lang="en-US" dirty="0"/>
          </a:p>
          <a:p>
            <a:r>
              <a:rPr lang="en-US" dirty="0"/>
              <a:t>Learning how to perform brief interventions with patients takes practice. Take</a:t>
            </a:r>
            <a:r>
              <a:rPr lang="en-US" baseline="0" dirty="0"/>
              <a:t> a moment to get into groups of three, choose which role to play for the “Jill” case study, read your part, and get started.</a:t>
            </a:r>
            <a:endParaRPr lang="en-US" dirty="0"/>
          </a:p>
        </p:txBody>
      </p:sp>
    </p:spTree>
    <p:extLst>
      <p:ext uri="{BB962C8B-B14F-4D97-AF65-F5344CB8AC3E}">
        <p14:creationId xmlns:p14="http://schemas.microsoft.com/office/powerpoint/2010/main" val="213431371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61442" name="Rectangle 3"/>
          <p:cNvSpPr>
            <a:spLocks noGrp="1"/>
          </p:cNvSpPr>
          <p:nvPr>
            <p:ph type="body" idx="1"/>
          </p:nvPr>
        </p:nvSpPr>
        <p:spPr bwMode="auto">
          <a:noFill/>
        </p:spPr>
        <p:txBody>
          <a:bodyPr wrap="square" numCol="1" anchor="t" anchorCtr="0" compatLnSpc="1">
            <a:prstTxWarp prst="textNoShape">
              <a:avLst/>
            </a:prstTxWarp>
          </a:bodyPr>
          <a:lstStyle/>
          <a:p>
            <a:r>
              <a:rPr lang="en-US" b="1" dirty="0"/>
              <a:t>Handout</a:t>
            </a:r>
            <a:r>
              <a:rPr lang="en-US" dirty="0"/>
              <a:t>: Jill role play</a:t>
            </a:r>
          </a:p>
          <a:p>
            <a:endParaRPr lang="en-US" dirty="0"/>
          </a:p>
          <a:p>
            <a:r>
              <a:rPr lang="en-US" dirty="0"/>
              <a:t>Learning how to perform brief interventions with patients takes practice. Take</a:t>
            </a:r>
            <a:r>
              <a:rPr lang="en-US" baseline="0" dirty="0"/>
              <a:t> a moment to get into groups of three, choose which role to play for the “Jill” case study, read your part, and get started.</a:t>
            </a:r>
            <a:endParaRPr lang="en-US" dirty="0"/>
          </a:p>
        </p:txBody>
      </p:sp>
    </p:spTree>
    <p:extLst>
      <p:ext uri="{BB962C8B-B14F-4D97-AF65-F5344CB8AC3E}">
        <p14:creationId xmlns:p14="http://schemas.microsoft.com/office/powerpoint/2010/main" val="200845796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Slide Image Placeholder 1"/>
          <p:cNvSpPr>
            <a:spLocks noGrp="1" noRot="1" noChangeAspect="1"/>
          </p:cNvSpPr>
          <p:nvPr>
            <p:ph type="sldImg"/>
          </p:nvPr>
        </p:nvSpPr>
        <p:spPr bwMode="auto">
          <a:xfrm>
            <a:off x="457200" y="719138"/>
            <a:ext cx="6400800" cy="3600450"/>
          </a:xfrm>
          <a:noFill/>
          <a:ln>
            <a:solidFill>
              <a:srgbClr val="000000"/>
            </a:solidFill>
            <a:miter lim="800000"/>
            <a:headEnd/>
            <a:tailEnd/>
          </a:ln>
        </p:spPr>
      </p:sp>
      <p:sp>
        <p:nvSpPr>
          <p:cNvPr id="1003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How many of you are familiar with the stages of change model? When</a:t>
            </a:r>
            <a:r>
              <a:rPr lang="en-US" baseline="0" dirty="0"/>
              <a:t> we describe the spectrum of patient responses to hearing a recommendation of changing their substance use, the Stage of Change model is frequently cited. People typically move through these stages in order before they reach Action. The goal of the brief intervention is to help patients move to the next stage. </a:t>
            </a:r>
            <a:r>
              <a:rPr lang="en-US" dirty="0"/>
              <a:t>“Behavior change is a rarely a discrete single event. During the past decade, behavior change has come to be understood as a process of identifiable stages through which patients pass. Physicians can enhance those stages by employing</a:t>
            </a:r>
            <a:r>
              <a:rPr lang="en-US" baseline="0" dirty="0"/>
              <a:t> motivational interviewing.</a:t>
            </a:r>
            <a:endParaRPr lang="en-US" dirty="0"/>
          </a:p>
        </p:txBody>
      </p:sp>
      <p:sp>
        <p:nvSpPr>
          <p:cNvPr id="163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550BDEF-587D-4C8D-8448-5D98030AAFA0}" type="slidenum">
              <a:rPr lang="en-US"/>
              <a:pPr fontAlgn="base">
                <a:spcBef>
                  <a:spcPct val="0"/>
                </a:spcBef>
                <a:spcAft>
                  <a:spcPct val="0"/>
                </a:spcAft>
                <a:defRPr/>
              </a:pPr>
              <a:t>118</a:t>
            </a:fld>
            <a:endParaRPr lang="en-US" dirty="0"/>
          </a:p>
        </p:txBody>
      </p:sp>
    </p:spTree>
    <p:extLst>
      <p:ext uri="{BB962C8B-B14F-4D97-AF65-F5344CB8AC3E}">
        <p14:creationId xmlns:p14="http://schemas.microsoft.com/office/powerpoint/2010/main" val="3069980949"/>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endParaRPr lang="en-US" i="0" baseline="0" dirty="0"/>
          </a:p>
        </p:txBody>
      </p:sp>
    </p:spTree>
    <p:extLst>
      <p:ext uri="{BB962C8B-B14F-4D97-AF65-F5344CB8AC3E}">
        <p14:creationId xmlns:p14="http://schemas.microsoft.com/office/powerpoint/2010/main" val="154833064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endParaRPr lang="en-US" i="0" baseline="0" dirty="0"/>
          </a:p>
        </p:txBody>
      </p:sp>
    </p:spTree>
    <p:extLst>
      <p:ext uri="{BB962C8B-B14F-4D97-AF65-F5344CB8AC3E}">
        <p14:creationId xmlns:p14="http://schemas.microsoft.com/office/powerpoint/2010/main" val="199422549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endParaRPr lang="en-US" i="0" baseline="0" dirty="0"/>
          </a:p>
        </p:txBody>
      </p:sp>
    </p:spTree>
    <p:extLst>
      <p:ext uri="{BB962C8B-B14F-4D97-AF65-F5344CB8AC3E}">
        <p14:creationId xmlns:p14="http://schemas.microsoft.com/office/powerpoint/2010/main" val="4248736049"/>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endParaRPr lang="en-US" i="0" baseline="0" dirty="0"/>
          </a:p>
        </p:txBody>
      </p:sp>
    </p:spTree>
    <p:extLst>
      <p:ext uri="{BB962C8B-B14F-4D97-AF65-F5344CB8AC3E}">
        <p14:creationId xmlns:p14="http://schemas.microsoft.com/office/powerpoint/2010/main" val="399547435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endParaRPr lang="en-US" i="0" baseline="0" dirty="0"/>
          </a:p>
        </p:txBody>
      </p:sp>
    </p:spTree>
    <p:extLst>
      <p:ext uri="{BB962C8B-B14F-4D97-AF65-F5344CB8AC3E}">
        <p14:creationId xmlns:p14="http://schemas.microsoft.com/office/powerpoint/2010/main" val="2932675765"/>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endParaRPr lang="en-US" i="0" baseline="0" dirty="0"/>
          </a:p>
        </p:txBody>
      </p:sp>
    </p:spTree>
    <p:extLst>
      <p:ext uri="{BB962C8B-B14F-4D97-AF65-F5344CB8AC3E}">
        <p14:creationId xmlns:p14="http://schemas.microsoft.com/office/powerpoint/2010/main" val="349610683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endParaRPr lang="en-US" i="0" baseline="0" dirty="0"/>
          </a:p>
        </p:txBody>
      </p:sp>
    </p:spTree>
    <p:extLst>
      <p:ext uri="{BB962C8B-B14F-4D97-AF65-F5344CB8AC3E}">
        <p14:creationId xmlns:p14="http://schemas.microsoft.com/office/powerpoint/2010/main" val="811879169"/>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endParaRPr lang="en-US" i="0" baseline="0" dirty="0"/>
          </a:p>
        </p:txBody>
      </p:sp>
    </p:spTree>
    <p:extLst>
      <p:ext uri="{BB962C8B-B14F-4D97-AF65-F5344CB8AC3E}">
        <p14:creationId xmlns:p14="http://schemas.microsoft.com/office/powerpoint/2010/main" val="3175825869"/>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endParaRPr lang="en-US" i="0" baseline="0" dirty="0"/>
          </a:p>
        </p:txBody>
      </p:sp>
    </p:spTree>
    <p:extLst>
      <p:ext uri="{BB962C8B-B14F-4D97-AF65-F5344CB8AC3E}">
        <p14:creationId xmlns:p14="http://schemas.microsoft.com/office/powerpoint/2010/main" val="2287609265"/>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endParaRPr lang="en-US" i="0" baseline="0" dirty="0"/>
          </a:p>
        </p:txBody>
      </p:sp>
    </p:spTree>
    <p:extLst>
      <p:ext uri="{BB962C8B-B14F-4D97-AF65-F5344CB8AC3E}">
        <p14:creationId xmlns:p14="http://schemas.microsoft.com/office/powerpoint/2010/main" val="860990165"/>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dirty="0"/>
              <a:t>Referrals to treatment are appropriate when a patient is likely experiencing a moderate or severe substance use disorder, and is willing to get help from a specialist. </a:t>
            </a:r>
          </a:p>
        </p:txBody>
      </p:sp>
      <p:sp>
        <p:nvSpPr>
          <p:cNvPr id="4" name="Slide Number Placeholder 3"/>
          <p:cNvSpPr>
            <a:spLocks noGrp="1"/>
          </p:cNvSpPr>
          <p:nvPr>
            <p:ph type="sldNum" sz="quarter" idx="10"/>
          </p:nvPr>
        </p:nvSpPr>
        <p:spPr/>
        <p:txBody>
          <a:bodyPr/>
          <a:lstStyle/>
          <a:p>
            <a:fld id="{91EEB87D-606E-4D57-B622-2E7465BB3FA8}" type="slidenum">
              <a:rPr lang="en-US" smtClean="0"/>
              <a:pPr/>
              <a:t>129</a:t>
            </a:fld>
            <a:endParaRPr lang="en-US"/>
          </a:p>
        </p:txBody>
      </p:sp>
    </p:spTree>
    <p:extLst>
      <p:ext uri="{BB962C8B-B14F-4D97-AF65-F5344CB8AC3E}">
        <p14:creationId xmlns:p14="http://schemas.microsoft.com/office/powerpoint/2010/main" val="2979003869"/>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Image Placeholder 1"/>
          <p:cNvSpPr>
            <a:spLocks noGrp="1" noRot="1" noChangeAspect="1"/>
          </p:cNvSpPr>
          <p:nvPr>
            <p:ph type="sldImg"/>
          </p:nvPr>
        </p:nvSpPr>
        <p:spPr bwMode="auto">
          <a:xfrm>
            <a:off x="457200" y="719138"/>
            <a:ext cx="6400800" cy="3600450"/>
          </a:xfrm>
          <a:noFill/>
          <a:ln>
            <a:solidFill>
              <a:srgbClr val="000000"/>
            </a:solidFill>
            <a:miter lim="800000"/>
            <a:headEnd/>
            <a:tailEnd/>
          </a:ln>
        </p:spPr>
      </p:sp>
      <p:sp>
        <p:nvSpPr>
          <p:cNvPr id="1740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“Addiction can be treated. Doctors need to learn how” https://www.washingtonpost.com/opinions/2023/06/13/doctors-medical-school-addiction-buprenorphine/</a:t>
            </a:r>
          </a:p>
          <a:p>
            <a:pPr eaLnBrk="1" hangingPunct="1">
              <a:spcBef>
                <a:spcPct val="0"/>
              </a:spcBef>
            </a:pPr>
            <a:endParaRPr lang="en-US" dirty="0"/>
          </a:p>
        </p:txBody>
      </p:sp>
      <p:sp>
        <p:nvSpPr>
          <p:cNvPr id="450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97B77B3-095E-46A1-B4FF-F30F0C0CEE06}"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57200" rtl="0" eaLnBrk="1" fontAlgn="base" latinLnBrk="0" hangingPunct="1">
                <a:lnSpc>
                  <a:spcPct val="100000"/>
                </a:lnSpc>
                <a:spcBef>
                  <a:spcPct val="0"/>
                </a:spcBef>
                <a:spcAft>
                  <a:spcPct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4398653"/>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1"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i="0" u="none" strike="noStrike" kern="1200" baseline="0" dirty="0" err="1">
                <a:solidFill>
                  <a:schemeClr val="tx1"/>
                </a:solidFill>
                <a:latin typeface="+mn-lt"/>
                <a:ea typeface="+mn-ea"/>
                <a:cs typeface="+mn-cs"/>
              </a:rPr>
              <a:t>Citation</a:t>
            </a:r>
            <a:r>
              <a:rPr lang="en-US" sz="1100" b="0" i="0" u="none" strike="noStrike" kern="1200" baseline="0" dirty="0" err="1">
                <a:solidFill>
                  <a:schemeClr val="tx1"/>
                </a:solidFill>
                <a:latin typeface="+mn-lt"/>
                <a:ea typeface="+mn-ea"/>
                <a:cs typeface="+mn-cs"/>
              </a:rPr>
              <a:t>:</a:t>
            </a:r>
            <a:r>
              <a:rPr lang="en-US" sz="1100" dirty="0" err="1"/>
              <a:t>https</a:t>
            </a:r>
            <a:r>
              <a:rPr lang="en-US" sz="1100" dirty="0"/>
              <a:t>://www.samhsa.gov/data/sites/default/files/reports/rpt35325/NSDUHFFRPDFWHTMLFiles2020/2020NSDUHFFR1PDFW102121.pdf</a:t>
            </a:r>
          </a:p>
        </p:txBody>
      </p:sp>
    </p:spTree>
    <p:extLst>
      <p:ext uri="{BB962C8B-B14F-4D97-AF65-F5344CB8AC3E}">
        <p14:creationId xmlns:p14="http://schemas.microsoft.com/office/powerpoint/2010/main" val="1402607196"/>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474747"/>
                </a:solidFill>
                <a:effectLst/>
                <a:latin typeface="Open Sans"/>
              </a:rPr>
              <a:t>NIDA. 2017, October 24. Substance Use Disorders Are Associated With Major Medical Illnesses and Mortality Risk in a Large Integrated Health Care System. Retrieved 2020, September 8. https://www.drugabuse.gov/news-events/nida-notes/2017/10/substance-use-disorders-are-associated-major-medical-illnesses-mortality-risk-in-large-integrated</a:t>
            </a:r>
          </a:p>
        </p:txBody>
      </p:sp>
    </p:spTree>
    <p:extLst>
      <p:ext uri="{BB962C8B-B14F-4D97-AF65-F5344CB8AC3E}">
        <p14:creationId xmlns:p14="http://schemas.microsoft.com/office/powerpoint/2010/main" val="95676529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474747"/>
                </a:solidFill>
                <a:effectLst/>
                <a:latin typeface="Open Sans"/>
              </a:rPr>
              <a:t>NIDA. 2017, October 24. Substance Use Disorders Are Associated With Major Medical Illnesses and Mortality Risk in a Large Integrated Health Care System. Retrieved 2020, September 8. https://www.drugabuse.gov/news-events/nida-notes/2017/10/substance-use-disorders-are-associated-major-medical-illnesses-mortality-risk-in-large-integrated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474747"/>
              </a:solidFill>
              <a:effectLst/>
              <a:latin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474747"/>
                </a:solidFill>
                <a:effectLst/>
                <a:latin typeface="Open Sans"/>
              </a:rPr>
              <a:t>“ In a large, integrated health care system, the combined prevalence of 19 common health conditions was higher in patients with alcohol use disorders, cannabis use disorders, opioid use disorders, or any SUD than in demographically matched patients without SUDs. The 19 conditions were acid-peptic disorders, arthritis, asthma, chronic kidney disease, chronic obstructive pulmonary disease, chronic pain, congestive heart failure, coronary atherosclerosis, diabetes mellitus, end-stage renal disease, headaches, hepatitis C, hypertension, injury (including poisoning and overdose), ischemic heart disease, pneumonia, obesity, osteoporosis, and stroke. </a:t>
            </a:r>
            <a:r>
              <a:rPr lang="en-US" b="0" i="1" dirty="0">
                <a:solidFill>
                  <a:srgbClr val="474747"/>
                </a:solidFill>
                <a:effectLst/>
                <a:latin typeface="Open Sans"/>
              </a:rPr>
              <a:t>S</a:t>
            </a:r>
            <a:r>
              <a:rPr lang="en-US" b="0" i="0" dirty="0">
                <a:solidFill>
                  <a:srgbClr val="474747"/>
                </a:solidFill>
                <a:effectLst/>
                <a:latin typeface="Open San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baseline="0" dirty="0"/>
          </a:p>
        </p:txBody>
      </p:sp>
    </p:spTree>
    <p:extLst>
      <p:ext uri="{BB962C8B-B14F-4D97-AF65-F5344CB8AC3E}">
        <p14:creationId xmlns:p14="http://schemas.microsoft.com/office/powerpoint/2010/main" val="417151344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474747"/>
                </a:solidFill>
                <a:effectLst/>
                <a:latin typeface="Open Sans"/>
              </a:rPr>
              <a:t>NIDA. 2017, October 24. Substance Use Disorders Are Associated With Major Medical Illnesses and Mortality Risk in a Large Integrated Health Care System. Retrieved 2020, September 8. https://www.drugabuse.gov/news-events/nida-notes/2017/10/substance-use-disorders-are-associated-major-medical-illnesses-mortality-risk-in-large-integrated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474747"/>
              </a:solidFill>
              <a:effectLst/>
              <a:latin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474747"/>
                </a:solidFill>
                <a:effectLst/>
                <a:latin typeface="Open Sans"/>
              </a:rPr>
              <a:t>“ In a large, integrated health care system, the combined prevalence of 19 common health conditions was higher in patients with alcohol use disorders, cannabis use disorders, opioid use disorders, or any SUD than in demographically matched patients without SUDs. The 19 conditions were acid-peptic disorders, arthritis, asthma, chronic kidney disease, chronic obstructive pulmonary disease, chronic pain, congestive heart failure, coronary atherosclerosis, diabetes mellitus, end-stage renal disease, headaches, hepatitis C, hypertension, injury (including poisoning and overdose), ischemic heart disease, pneumonia, obesity, osteoporosis, and stroke. </a:t>
            </a:r>
            <a:r>
              <a:rPr lang="en-US" b="0" i="1" dirty="0">
                <a:solidFill>
                  <a:srgbClr val="474747"/>
                </a:solidFill>
                <a:effectLst/>
                <a:latin typeface="Open Sans"/>
              </a:rPr>
              <a:t>S</a:t>
            </a:r>
            <a:r>
              <a:rPr lang="en-US" b="0" i="0" dirty="0">
                <a:solidFill>
                  <a:srgbClr val="474747"/>
                </a:solidFill>
                <a:effectLst/>
                <a:latin typeface="Open San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baseline="0" dirty="0"/>
          </a:p>
        </p:txBody>
      </p:sp>
    </p:spTree>
    <p:extLst>
      <p:ext uri="{BB962C8B-B14F-4D97-AF65-F5344CB8AC3E}">
        <p14:creationId xmlns:p14="http://schemas.microsoft.com/office/powerpoint/2010/main" val="3881700027"/>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dirty="0" err="1">
                <a:solidFill>
                  <a:schemeClr val="tx1"/>
                </a:solidFill>
                <a:latin typeface="+mn-lt"/>
                <a:ea typeface="+mn-ea"/>
                <a:cs typeface="+mn-cs"/>
              </a:rPr>
              <a:t>Citation</a:t>
            </a:r>
            <a:r>
              <a:rPr lang="en-US" sz="1200" b="0" i="0" u="none" strike="noStrike" kern="1200" baseline="0" dirty="0" err="1">
                <a:solidFill>
                  <a:schemeClr val="tx1"/>
                </a:solidFill>
                <a:latin typeface="+mn-lt"/>
                <a:ea typeface="+mn-ea"/>
                <a:cs typeface="+mn-cs"/>
              </a:rPr>
              <a:t>:</a:t>
            </a:r>
            <a:r>
              <a:rPr lang="en-US" sz="1200" dirty="0" err="1"/>
              <a:t>https</a:t>
            </a:r>
            <a:r>
              <a:rPr lang="en-US" sz="1200" dirty="0"/>
              <a:t>://www.samhsa.gov/data/sites/default/files/reports/rpt35325/NSDUHFFRPDFWHTMLFiles2020/2020NSDUHFFR1PDFW102121.pdf</a:t>
            </a:r>
          </a:p>
        </p:txBody>
      </p:sp>
    </p:spTree>
    <p:extLst>
      <p:ext uri="{BB962C8B-B14F-4D97-AF65-F5344CB8AC3E}">
        <p14:creationId xmlns:p14="http://schemas.microsoft.com/office/powerpoint/2010/main" val="40328985"/>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r>
              <a:rPr lang="en-US" sz="2000" dirty="0" err="1"/>
              <a:t>Coupet</a:t>
            </a:r>
            <a:r>
              <a:rPr lang="en-US" sz="2000" dirty="0"/>
              <a:t> E Jr, D'Onofrio G, </a:t>
            </a:r>
            <a:r>
              <a:rPr lang="en-US" sz="2000" dirty="0" err="1"/>
              <a:t>Chawarski</a:t>
            </a:r>
            <a:r>
              <a:rPr lang="en-US" sz="2000" dirty="0"/>
              <a:t> M, Jennifer Edelman E, O'Connor PG, Owens P, Martel S, </a:t>
            </a:r>
            <a:r>
              <a:rPr lang="en-US" sz="2000" dirty="0" err="1"/>
              <a:t>Fiellin</a:t>
            </a:r>
            <a:r>
              <a:rPr lang="en-US" sz="2000" dirty="0"/>
              <a:t> DA, Cowan E, Richardson L, Huntley K, Whiteside LK, Lyons MS, Rothman RE, </a:t>
            </a:r>
            <a:r>
              <a:rPr lang="en-US" sz="2000" dirty="0" err="1"/>
              <a:t>Pantalon</a:t>
            </a:r>
            <a:r>
              <a:rPr lang="en-US" sz="2000" dirty="0"/>
              <a:t> M, Hawk K. Emergency department patients with untreated opioid use disorder: A comparison of those seeking versus not seeking referral to substance use treatment. Drug Alcohol Depend. 2020 Nov 26;219:108428. https://pubmed.ncbi.nlm.nih.gov/33307301/</a:t>
            </a:r>
          </a:p>
        </p:txBody>
      </p:sp>
    </p:spTree>
    <p:extLst>
      <p:ext uri="{BB962C8B-B14F-4D97-AF65-F5344CB8AC3E}">
        <p14:creationId xmlns:p14="http://schemas.microsoft.com/office/powerpoint/2010/main" val="1687519342"/>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0" baseline="0" dirty="0"/>
          </a:p>
        </p:txBody>
      </p:sp>
    </p:spTree>
    <p:extLst>
      <p:ext uri="{BB962C8B-B14F-4D97-AF65-F5344CB8AC3E}">
        <p14:creationId xmlns:p14="http://schemas.microsoft.com/office/powerpoint/2010/main" val="4257669238"/>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0" baseline="0" dirty="0"/>
          </a:p>
        </p:txBody>
      </p:sp>
    </p:spTree>
    <p:extLst>
      <p:ext uri="{BB962C8B-B14F-4D97-AF65-F5344CB8AC3E}">
        <p14:creationId xmlns:p14="http://schemas.microsoft.com/office/powerpoint/2010/main" val="2855747241"/>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Fleury, M; </a:t>
            </a:r>
            <a:r>
              <a:rPr lang="en-US" sz="1200" b="0" i="0" u="none" strike="noStrike" kern="1200" baseline="0" dirty="0" err="1">
                <a:solidFill>
                  <a:schemeClr val="tx1"/>
                </a:solidFill>
                <a:latin typeface="+mn-lt"/>
                <a:ea typeface="+mn-ea"/>
                <a:cs typeface="+mn-cs"/>
              </a:rPr>
              <a:t>Grenier</a:t>
            </a:r>
            <a:r>
              <a:rPr lang="en-US" sz="1200" b="0" i="0" u="none" strike="noStrike" kern="1200" baseline="0" dirty="0">
                <a:solidFill>
                  <a:schemeClr val="tx1"/>
                </a:solidFill>
                <a:latin typeface="+mn-lt"/>
                <a:ea typeface="+mn-ea"/>
                <a:cs typeface="+mn-cs"/>
              </a:rPr>
              <a:t>, G; </a:t>
            </a:r>
            <a:r>
              <a:rPr lang="en-US" sz="1200" b="0" i="0" u="none" strike="noStrike" kern="1200" baseline="0" dirty="0" err="1">
                <a:solidFill>
                  <a:schemeClr val="tx1"/>
                </a:solidFill>
                <a:latin typeface="+mn-lt"/>
                <a:ea typeface="+mn-ea"/>
                <a:cs typeface="+mn-cs"/>
              </a:rPr>
              <a:t>Bamvita</a:t>
            </a:r>
            <a:r>
              <a:rPr lang="en-US" sz="1200" b="0" i="0" u="none" strike="noStrike" kern="1200" baseline="0" dirty="0">
                <a:solidFill>
                  <a:schemeClr val="tx1"/>
                </a:solidFill>
                <a:latin typeface="+mn-lt"/>
                <a:ea typeface="+mn-ea"/>
                <a:cs typeface="+mn-cs"/>
              </a:rPr>
              <a:t> JM, </a:t>
            </a:r>
            <a:r>
              <a:rPr lang="fr-FR" sz="1200" b="0" i="0" u="none" strike="noStrike" kern="1200" baseline="0" dirty="0">
                <a:solidFill>
                  <a:schemeClr val="tx1"/>
                </a:solidFill>
                <a:latin typeface="+mn-lt"/>
                <a:ea typeface="+mn-ea"/>
                <a:cs typeface="+mn-cs"/>
              </a:rPr>
              <a:t>Perreault, M; Caron, J.</a:t>
            </a:r>
            <a:r>
              <a:rPr lang="en-US" sz="1200" b="0" i="0" u="none" strike="noStrike" kern="1200" baseline="0" dirty="0">
                <a:solidFill>
                  <a:schemeClr val="tx1"/>
                </a:solidFill>
                <a:latin typeface="+mn-lt"/>
                <a:ea typeface="+mn-ea"/>
                <a:cs typeface="+mn-cs"/>
              </a:rPr>
              <a:t> Predictors of Alcohol and Drug Dependence. </a:t>
            </a:r>
            <a:r>
              <a:rPr lang="en-US" sz="1200" b="0" i="0" u="none" strike="noStrike" kern="1200" baseline="0" dirty="0" err="1">
                <a:solidFill>
                  <a:schemeClr val="tx1"/>
                </a:solidFill>
                <a:latin typeface="+mn-lt"/>
                <a:ea typeface="+mn-ea"/>
                <a:cs typeface="+mn-cs"/>
              </a:rPr>
              <a:t>CanJPsychiatry</a:t>
            </a:r>
            <a:r>
              <a:rPr lang="en-US" sz="1200" b="0" i="0" u="none" strike="noStrike" kern="1200" baseline="0" dirty="0">
                <a:solidFill>
                  <a:schemeClr val="tx1"/>
                </a:solidFill>
                <a:latin typeface="+mn-lt"/>
                <a:ea typeface="+mn-ea"/>
                <a:cs typeface="+mn-cs"/>
              </a:rPr>
              <a:t> 2014;59(4):203–212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“Methods: </a:t>
            </a:r>
            <a:r>
              <a:rPr lang="en-US" sz="1200" b="0" i="0" u="none" strike="noStrike" kern="1200" baseline="0" dirty="0">
                <a:solidFill>
                  <a:schemeClr val="tx1"/>
                </a:solidFill>
                <a:latin typeface="+mn-lt"/>
                <a:ea typeface="+mn-ea"/>
                <a:cs typeface="+mn-cs"/>
              </a:rPr>
              <a:t>Among 2434 people who took part in an epidemiologic catchment area health survey at baseline, 2.2% were identified with substance dependence at the second measurement time only. Using a comprehensive framework, various aspects were considered as predictors for multivariate statistics. </a:t>
            </a:r>
            <a:r>
              <a:rPr lang="en-US" sz="1200" b="0" i="0" kern="1200" dirty="0">
                <a:solidFill>
                  <a:schemeClr val="tx1"/>
                </a:solidFill>
                <a:effectLst/>
                <a:latin typeface="+mn-lt"/>
                <a:ea typeface="+mn-ea"/>
                <a:cs typeface="+mn-cs"/>
              </a:rPr>
              <a:t>The 12-item Perceived Devaluation Discrimination Scale (</a:t>
            </a:r>
            <a:r>
              <a:rPr lang="en-US" sz="1200" b="0" i="0" kern="1200" dirty="0">
                <a:solidFill>
                  <a:schemeClr val="tx1"/>
                </a:solidFill>
                <a:effectLst/>
                <a:latin typeface="+mn-lt"/>
                <a:ea typeface="+mn-ea"/>
                <a:cs typeface="+mn-cs"/>
                <a:hlinkClick r:id="rId3"/>
              </a:rPr>
              <a:t>Link, 1982</a:t>
            </a:r>
            <a:r>
              <a:rPr lang="en-US"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hlinkClick r:id="rId4"/>
              </a:rPr>
              <a:t>Link et al., 1991</a:t>
            </a:r>
            <a:r>
              <a:rPr lang="en-US" sz="1200" b="0" i="0" kern="1200" dirty="0">
                <a:solidFill>
                  <a:schemeClr val="tx1"/>
                </a:solidFill>
                <a:effectLst/>
                <a:latin typeface="+mn-lt"/>
                <a:ea typeface="+mn-ea"/>
                <a:cs typeface="+mn-cs"/>
              </a:rPr>
              <a:t>) assesses the extent to which a person believes that other people will devalue or discriminate against someone.”</a:t>
            </a:r>
            <a:endParaRPr lang="en-US" sz="1200" b="0" i="0" u="none" strike="noStrike" kern="1200" baseline="0" dirty="0">
              <a:solidFill>
                <a:schemeClr val="tx1"/>
              </a:solidFill>
              <a:latin typeface="+mn-lt"/>
              <a:ea typeface="+mn-ea"/>
              <a:cs typeface="+mn-cs"/>
            </a:endParaRPr>
          </a:p>
        </p:txBody>
      </p:sp>
    </p:spTree>
    <p:extLst>
      <p:ext uri="{BB962C8B-B14F-4D97-AF65-F5344CB8AC3E}">
        <p14:creationId xmlns:p14="http://schemas.microsoft.com/office/powerpoint/2010/main" val="289197929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Understanding Drug-Related Stigma - Tools for Better Practice and Social Change. Developed by the Harm Reduction Coalition for the New York State Department of Health AIDS Institute.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baseline="0" dirty="0"/>
          </a:p>
          <a:p>
            <a:r>
              <a:rPr lang="en-US" sz="1200" b="0" i="0" u="none" strike="noStrike" kern="1200" baseline="0" dirty="0">
                <a:solidFill>
                  <a:schemeClr val="tx1"/>
                </a:solidFill>
                <a:latin typeface="+mn-lt"/>
                <a:ea typeface="+mn-ea"/>
                <a:cs typeface="+mn-cs"/>
              </a:rPr>
              <a:t>Rivera AV, De </a:t>
            </a:r>
            <a:r>
              <a:rPr lang="en-US" sz="1200" b="0" i="0" u="none" strike="noStrike" kern="1200" baseline="0" dirty="0" err="1">
                <a:solidFill>
                  <a:schemeClr val="tx1"/>
                </a:solidFill>
                <a:latin typeface="+mn-lt"/>
                <a:ea typeface="+mn-ea"/>
                <a:cs typeface="+mn-cs"/>
              </a:rPr>
              <a:t>Cuir</a:t>
            </a:r>
            <a:r>
              <a:rPr lang="en-US" sz="1200" b="0" i="0" u="none" strike="noStrike" kern="1200" baseline="0" dirty="0">
                <a:solidFill>
                  <a:schemeClr val="tx1"/>
                </a:solidFill>
                <a:latin typeface="+mn-lt"/>
                <a:ea typeface="+mn-ea"/>
                <a:cs typeface="+mn-cs"/>
              </a:rPr>
              <a:t> J, Crawford ND, </a:t>
            </a:r>
            <a:r>
              <a:rPr lang="en-US" sz="1200" b="0" i="0" u="none" strike="noStrike" kern="1200" baseline="0" dirty="0" err="1">
                <a:solidFill>
                  <a:schemeClr val="tx1"/>
                </a:solidFill>
                <a:latin typeface="+mn-lt"/>
                <a:ea typeface="+mn-ea"/>
                <a:cs typeface="+mn-cs"/>
              </a:rPr>
              <a:t>Amesty</a:t>
            </a:r>
            <a:r>
              <a:rPr lang="en-US" sz="1200" b="0" i="0" u="none" strike="noStrike" kern="1200" baseline="0" dirty="0">
                <a:solidFill>
                  <a:schemeClr val="tx1"/>
                </a:solidFill>
                <a:latin typeface="+mn-lt"/>
                <a:ea typeface="+mn-ea"/>
                <a:cs typeface="+mn-cs"/>
              </a:rPr>
              <a:t> S, Lewis CF. Internalized stigma and sterile syringe use among people who inject drugs in New York City, 2010–2012. Drug and Alcohol Dependence.</a:t>
            </a:r>
          </a:p>
          <a:p>
            <a:r>
              <a:rPr lang="en-US" sz="1200" b="0" i="0" u="none" strike="noStrike" kern="1200" baseline="0" dirty="0">
                <a:solidFill>
                  <a:schemeClr val="tx1"/>
                </a:solidFill>
                <a:latin typeface="+mn-lt"/>
                <a:ea typeface="+mn-ea"/>
                <a:cs typeface="+mn-cs"/>
              </a:rPr>
              <a:t>2014; 144:259–264. DOI: 10.1016/j.drugalcdep.2014.09.778 [PubMed: 25307745]</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Free image: https://www.needpix.com/photo/1341384/lonelyman-depressedman-benchpier-ocean-sanfrancisco</a:t>
            </a:r>
            <a:endParaRPr lang="en-US" i="0" baseline="0" dirty="0"/>
          </a:p>
        </p:txBody>
      </p:sp>
    </p:spTree>
    <p:extLst>
      <p:ext uri="{BB962C8B-B14F-4D97-AF65-F5344CB8AC3E}">
        <p14:creationId xmlns:p14="http://schemas.microsoft.com/office/powerpoint/2010/main" val="2418429183"/>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 </a:t>
            </a:r>
            <a:r>
              <a:rPr lang="en-US" i="0" baseline="0" dirty="0"/>
              <a:t>van </a:t>
            </a:r>
            <a:r>
              <a:rPr lang="en-US" i="0" baseline="0" dirty="0" err="1"/>
              <a:t>Boekel</a:t>
            </a:r>
            <a:r>
              <a:rPr lang="en-US" i="0" baseline="0" dirty="0"/>
              <a:t> LC, Brouwers EP, van </a:t>
            </a:r>
            <a:r>
              <a:rPr lang="en-US" i="0" baseline="0" dirty="0" err="1"/>
              <a:t>Weeghel</a:t>
            </a:r>
            <a:r>
              <a:rPr lang="en-US" i="0" baseline="0" dirty="0"/>
              <a:t> J, </a:t>
            </a:r>
            <a:r>
              <a:rPr lang="en-US" i="0" baseline="0" dirty="0" err="1"/>
              <a:t>Garretsen</a:t>
            </a:r>
            <a:r>
              <a:rPr lang="en-US" i="0" baseline="0" dirty="0"/>
              <a:t> HF. Stigma among health professionals towards patients with substance use disorders and its consequences for healthcare delivery: systematic review. </a:t>
            </a:r>
            <a:r>
              <a:rPr lang="da-DK" i="0" baseline="0" dirty="0"/>
              <a:t>Drug Alcohol Depend. 2013 Jul 1;131(1-2):23-35 </a:t>
            </a:r>
            <a:r>
              <a:rPr lang="en-US" sz="1200" b="0" i="0" kern="1200" dirty="0">
                <a:solidFill>
                  <a:schemeClr val="tx1"/>
                </a:solidFill>
                <a:effectLst/>
                <a:latin typeface="+mn-lt"/>
                <a:ea typeface="+mn-ea"/>
                <a:cs typeface="+mn-cs"/>
              </a:rPr>
              <a:t>“In conclusion, in most examined studies health professionals were found to express negative attitudes towards patients with substance use disorders.”</a:t>
            </a:r>
          </a:p>
          <a:p>
            <a:pPr marL="0" indent="0">
              <a:buNone/>
            </a:pPr>
            <a:endParaRPr lang="en-US" sz="1200" b="0" i="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i="0" baseline="0" dirty="0"/>
              <a:t>Ding L, Landon BE, Wilson IB, Wong MD, Shapiro MF, Cleary PD. Predictors and consequences of negative physician attitudes toward HIV-infected injection drug users. Arch Intern Med. 2005 Mar 28;165(6):618-23.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3. </a:t>
            </a:r>
            <a:r>
              <a:rPr lang="en-US" sz="1200" b="0" i="0" u="none" strike="noStrike" kern="1200" baseline="0" dirty="0" err="1">
                <a:solidFill>
                  <a:schemeClr val="tx1"/>
                </a:solidFill>
                <a:latin typeface="+mn-lt"/>
                <a:ea typeface="+mn-ea"/>
                <a:cs typeface="+mn-cs"/>
              </a:rPr>
              <a:t>Westergaard</a:t>
            </a:r>
            <a:r>
              <a:rPr lang="en-US" sz="1200" b="0" i="0" u="none" strike="noStrike" kern="1200" baseline="0" dirty="0">
                <a:solidFill>
                  <a:schemeClr val="tx1"/>
                </a:solidFill>
                <a:latin typeface="+mn-lt"/>
                <a:ea typeface="+mn-ea"/>
                <a:cs typeface="+mn-cs"/>
              </a:rPr>
              <a:t> R, Ambrose B, Mehta S, Kirk G. Provider and clinic-level correlates of deferring antiretroviral therapy for people who inject drugs: a survey of North American HIV providers. Journal of the International AIDS Society 2012, 15:10. “Many providers of HIV care defer initiation of antiretroviral therapy for patients who inject drugs,</a:t>
            </a:r>
          </a:p>
          <a:p>
            <a:r>
              <a:rPr lang="en-US" sz="1200" b="0" i="0" u="none" strike="noStrike" kern="1200" baseline="0" dirty="0">
                <a:solidFill>
                  <a:schemeClr val="tx1"/>
                </a:solidFill>
                <a:latin typeface="+mn-lt"/>
                <a:ea typeface="+mn-ea"/>
                <a:cs typeface="+mn-cs"/>
              </a:rPr>
              <a:t>even in the setting of advanced immunologic suppression. Providers with more experience of treating HIV, those</a:t>
            </a:r>
          </a:p>
          <a:p>
            <a:r>
              <a:rPr lang="en-US" sz="1200" b="0" i="0" u="none" strike="noStrike" kern="1200" baseline="0" dirty="0">
                <a:solidFill>
                  <a:schemeClr val="tx1"/>
                </a:solidFill>
                <a:latin typeface="+mn-lt"/>
                <a:ea typeface="+mn-ea"/>
                <a:cs typeface="+mn-cs"/>
              </a:rPr>
              <a:t>in high injection drug use prevalence areas and non-physician providers may be more willing to prescribe ART</a:t>
            </a:r>
          </a:p>
          <a:p>
            <a:r>
              <a:rPr lang="en-US" sz="1200" b="0" i="0" u="none" strike="noStrike" kern="1200" baseline="0" dirty="0">
                <a:solidFill>
                  <a:schemeClr val="tx1"/>
                </a:solidFill>
                <a:latin typeface="+mn-lt"/>
                <a:ea typeface="+mn-ea"/>
                <a:cs typeface="+mn-cs"/>
              </a:rPr>
              <a:t>despite on-going injection drug use.”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4-5: Ahern J., Stuber J., Galea S. Stigma, discrimination and the health of illicit drug users. </a:t>
            </a:r>
            <a:r>
              <a:rPr lang="en-US" sz="1200" b="0" i="1" u="none" strike="noStrike" kern="1200" baseline="0" dirty="0">
                <a:solidFill>
                  <a:schemeClr val="tx1"/>
                </a:solidFill>
                <a:latin typeface="+mn-lt"/>
                <a:ea typeface="+mn-ea"/>
                <a:cs typeface="+mn-cs"/>
              </a:rPr>
              <a:t>Drug Alcohol Depend </a:t>
            </a:r>
            <a:r>
              <a:rPr lang="en-US" sz="1200" b="0" i="0" u="none" strike="noStrike" kern="1200" baseline="0" dirty="0">
                <a:solidFill>
                  <a:schemeClr val="tx1"/>
                </a:solidFill>
                <a:latin typeface="+mn-lt"/>
                <a:ea typeface="+mn-ea"/>
                <a:cs typeface="+mn-cs"/>
              </a:rPr>
              <a:t>2007; </a:t>
            </a:r>
            <a:r>
              <a:rPr lang="en-US" sz="1200" b="1" i="0" u="none" strike="noStrike" kern="1200" baseline="0" dirty="0">
                <a:solidFill>
                  <a:schemeClr val="tx1"/>
                </a:solidFill>
                <a:latin typeface="+mn-lt"/>
                <a:ea typeface="+mn-ea"/>
                <a:cs typeface="+mn-cs"/>
              </a:rPr>
              <a:t>88</a:t>
            </a:r>
            <a:r>
              <a:rPr lang="en-US" sz="1200" b="0" i="0" u="none" strike="noStrike" kern="1200" baseline="0" dirty="0">
                <a:solidFill>
                  <a:schemeClr val="tx1"/>
                </a:solidFill>
                <a:latin typeface="+mn-lt"/>
                <a:ea typeface="+mn-ea"/>
                <a:cs typeface="+mn-cs"/>
              </a:rPr>
              <a:t>:188–96.</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effectLst/>
                <a:latin typeface="+mn-lt"/>
                <a:ea typeface="+mn-ea"/>
                <a:cs typeface="+mn-cs"/>
              </a:rPr>
              <a:t>6: </a:t>
            </a:r>
            <a:r>
              <a:rPr lang="en-US" dirty="0"/>
              <a:t>Henderson S, Stacey C, Dohan D. </a:t>
            </a:r>
            <a:r>
              <a:rPr lang="en-US" sz="1200" b="0" i="0" u="none" strike="noStrike" kern="1200" baseline="0" dirty="0">
                <a:solidFill>
                  <a:schemeClr val="tx1"/>
                </a:solidFill>
                <a:latin typeface="+mn-lt"/>
                <a:ea typeface="+mn-ea"/>
                <a:cs typeface="+mn-cs"/>
              </a:rPr>
              <a:t>Social Stigma and the Dilemmas of Providing Care to</a:t>
            </a:r>
          </a:p>
          <a:p>
            <a:r>
              <a:rPr lang="en-US" sz="1200" b="0" i="0" u="none" strike="noStrike" kern="1200" baseline="0" dirty="0">
                <a:solidFill>
                  <a:schemeClr val="tx1"/>
                </a:solidFill>
                <a:latin typeface="+mn-lt"/>
                <a:ea typeface="+mn-ea"/>
                <a:cs typeface="+mn-cs"/>
              </a:rPr>
              <a:t>Substance Users in a Safety-Net Emergency Department. Journal of Health Care for the Poor and Underserved, Volume 19, Number </a:t>
            </a:r>
            <a:r>
              <a:rPr lang="fr-FR" sz="1200" b="0" i="0" u="none" strike="noStrike" kern="1200" baseline="0" dirty="0">
                <a:solidFill>
                  <a:schemeClr val="tx1"/>
                </a:solidFill>
                <a:latin typeface="+mn-lt"/>
                <a:ea typeface="+mn-ea"/>
                <a:cs typeface="+mn-cs"/>
              </a:rPr>
              <a:t>4, </a:t>
            </a:r>
            <a:r>
              <a:rPr lang="fr-FR" sz="1200" b="0" i="0" u="none" strike="noStrike" kern="1200" baseline="0" dirty="0" err="1">
                <a:solidFill>
                  <a:schemeClr val="tx1"/>
                </a:solidFill>
                <a:latin typeface="+mn-lt"/>
                <a:ea typeface="+mn-ea"/>
                <a:cs typeface="+mn-cs"/>
              </a:rPr>
              <a:t>November</a:t>
            </a:r>
            <a:r>
              <a:rPr lang="fr-FR" sz="1200" b="0" i="0" u="none" strike="noStrike" kern="1200" baseline="0" dirty="0">
                <a:solidFill>
                  <a:schemeClr val="tx1"/>
                </a:solidFill>
                <a:latin typeface="+mn-lt"/>
                <a:ea typeface="+mn-ea"/>
                <a:cs typeface="+mn-cs"/>
              </a:rPr>
              <a:t> 2008, pp. 1336-1349 </a:t>
            </a:r>
          </a:p>
          <a:p>
            <a:endParaRPr lang="fr-FR" sz="1200" b="0" i="0" u="none" strike="noStrike" kern="1200" baseline="0" dirty="0">
              <a:solidFill>
                <a:schemeClr val="tx1"/>
              </a:solidFill>
              <a:effectLst/>
              <a:latin typeface="+mn-lt"/>
              <a:ea typeface="+mn-ea"/>
              <a:cs typeface="+mn-cs"/>
            </a:endParaRPr>
          </a:p>
          <a:p>
            <a:r>
              <a:rPr lang="fr-FR" sz="1200" b="0" i="0" u="none" strike="noStrike" kern="1200" baseline="0" dirty="0">
                <a:solidFill>
                  <a:schemeClr val="tx1"/>
                </a:solidFill>
                <a:effectLst/>
                <a:latin typeface="+mn-lt"/>
                <a:ea typeface="+mn-ea"/>
                <a:cs typeface="+mn-cs"/>
              </a:rPr>
              <a:t>Image: Free https://www.pikist.com/free-photo-sshcy</a:t>
            </a: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i="0" baseline="0" dirty="0"/>
              <a:t>.</a:t>
            </a:r>
          </a:p>
        </p:txBody>
      </p:sp>
    </p:spTree>
    <p:extLst>
      <p:ext uri="{BB962C8B-B14F-4D97-AF65-F5344CB8AC3E}">
        <p14:creationId xmlns:p14="http://schemas.microsoft.com/office/powerpoint/2010/main" val="964771475"/>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r>
              <a:rPr lang="en-US" i="0" baseline="0" dirty="0"/>
              <a:t>van </a:t>
            </a:r>
            <a:r>
              <a:rPr lang="en-US" i="0" baseline="0" dirty="0" err="1"/>
              <a:t>Boekel</a:t>
            </a:r>
            <a:r>
              <a:rPr lang="en-US" i="0" baseline="0" dirty="0"/>
              <a:t> article:</a:t>
            </a:r>
          </a:p>
          <a:p>
            <a:endParaRPr lang="en-US" sz="1200" b="0" i="0" u="none" strike="noStrike" kern="1200" baseline="0" dirty="0">
              <a:solidFill>
                <a:schemeClr val="tx1"/>
              </a:solidFill>
              <a:latin typeface="+mn-lt"/>
              <a:ea typeface="+mn-ea"/>
              <a:cs typeface="+mn-cs"/>
            </a:endParaRPr>
          </a:p>
          <a:p>
            <a:r>
              <a:rPr lang="en-US" sz="1200" b="0" i="1" u="none" strike="noStrike" kern="1200" baseline="0" dirty="0">
                <a:solidFill>
                  <a:schemeClr val="tx1"/>
                </a:solidFill>
                <a:latin typeface="+mn-lt"/>
                <a:ea typeface="+mn-ea"/>
                <a:cs typeface="+mn-cs"/>
              </a:rPr>
              <a:t>Ball, S.A., Carroll, K.M., Canning-Ball, M., Rounsaville, B.J., 2006. Reasons for dropout</a:t>
            </a:r>
          </a:p>
          <a:p>
            <a:r>
              <a:rPr lang="en-US" sz="1200" b="0" i="1" u="none" strike="noStrike" kern="1200" baseline="0" dirty="0">
                <a:solidFill>
                  <a:schemeClr val="tx1"/>
                </a:solidFill>
                <a:latin typeface="+mn-lt"/>
                <a:ea typeface="+mn-ea"/>
                <a:cs typeface="+mn-cs"/>
              </a:rPr>
              <a:t>from drug abuse treatment: symptoms, personality, and motivation. Addict. Behav. 31, 320–330.</a:t>
            </a:r>
          </a:p>
          <a:p>
            <a:endParaRPr lang="en-US" sz="1200" b="0" i="1" u="none" strike="noStrike" kern="1200" baseline="0" dirty="0">
              <a:solidFill>
                <a:schemeClr val="tx1"/>
              </a:solidFill>
              <a:latin typeface="+mn-lt"/>
              <a:ea typeface="+mn-ea"/>
              <a:cs typeface="+mn-cs"/>
            </a:endParaRPr>
          </a:p>
          <a:p>
            <a:r>
              <a:rPr lang="en-US" sz="1200" b="0" i="1" u="none" strike="noStrike" kern="1200" baseline="0" dirty="0">
                <a:solidFill>
                  <a:schemeClr val="tx1"/>
                </a:solidFill>
                <a:latin typeface="+mn-lt"/>
                <a:ea typeface="+mn-ea"/>
                <a:cs typeface="+mn-cs"/>
              </a:rPr>
              <a:t>Eaton, L., 2004. Numbers starting treatment for drug misuse increase by 20% over two years. BMJ 329, 1066.</a:t>
            </a:r>
          </a:p>
          <a:p>
            <a:endParaRPr lang="en-US" sz="1200" b="0" i="1" u="none" strike="noStrike" kern="1200" baseline="0" dirty="0">
              <a:solidFill>
                <a:schemeClr val="tx1"/>
              </a:solidFill>
              <a:latin typeface="+mn-lt"/>
              <a:ea typeface="+mn-ea"/>
              <a:cs typeface="+mn-cs"/>
            </a:endParaRPr>
          </a:p>
          <a:p>
            <a:r>
              <a:rPr lang="en-US" sz="1200" b="0" i="1" u="none" strike="noStrike" kern="1200" baseline="0" dirty="0">
                <a:solidFill>
                  <a:schemeClr val="tx1"/>
                </a:solidFill>
                <a:latin typeface="+mn-lt"/>
                <a:ea typeface="+mn-ea"/>
                <a:cs typeface="+mn-cs"/>
              </a:rPr>
              <a:t>Neale, J., Tompkins, C., Sheard, L., 2008. Barriers to accessing generic health and</a:t>
            </a:r>
          </a:p>
          <a:p>
            <a:r>
              <a:rPr lang="en-US" sz="1200" b="0" i="1" u="none" strike="noStrike" kern="1200" baseline="0" dirty="0">
                <a:solidFill>
                  <a:schemeClr val="tx1"/>
                </a:solidFill>
                <a:latin typeface="+mn-lt"/>
                <a:ea typeface="+mn-ea"/>
                <a:cs typeface="+mn-cs"/>
              </a:rPr>
              <a:t>social care services: a qualitative study of injecting drug users. Health Soc. Care Commun. 16, 147–154.</a:t>
            </a:r>
          </a:p>
        </p:txBody>
      </p:sp>
    </p:spTree>
    <p:extLst>
      <p:ext uri="{BB962C8B-B14F-4D97-AF65-F5344CB8AC3E}">
        <p14:creationId xmlns:p14="http://schemas.microsoft.com/office/powerpoint/2010/main" val="273498292"/>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r>
              <a:rPr lang="en-US" sz="1200" b="0" i="0" kern="1200" dirty="0">
                <a:solidFill>
                  <a:schemeClr val="tx1"/>
                </a:solidFill>
                <a:effectLst/>
                <a:latin typeface="+mn-lt"/>
                <a:ea typeface="+mn-ea"/>
                <a:cs typeface="+mn-cs"/>
              </a:rPr>
              <a:t>Kelly, J, Wakeman S, Saitz, R. Stop Talking ‘Dirty’: Clinicians, Language, and Quality of Care for the Leading Cause of Preventable Death in the United States. The American Journal of Medicine, Volume 128, Issue 1, 8 – 9. 2015</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Image: Free image search on google</a:t>
            </a:r>
          </a:p>
        </p:txBody>
      </p:sp>
    </p:spTree>
    <p:extLst>
      <p:ext uri="{BB962C8B-B14F-4D97-AF65-F5344CB8AC3E}">
        <p14:creationId xmlns:p14="http://schemas.microsoft.com/office/powerpoint/2010/main" val="248889995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r>
              <a:rPr lang="en-US" sz="1200" b="0" i="0" kern="1200" dirty="0">
                <a:solidFill>
                  <a:schemeClr val="tx1"/>
                </a:solidFill>
                <a:effectLst/>
                <a:latin typeface="+mn-lt"/>
                <a:ea typeface="+mn-ea"/>
                <a:cs typeface="+mn-cs"/>
              </a:rPr>
              <a:t>NIDA. "Drugs, Brains, and Behavior: The Science of Addiction." </a:t>
            </a:r>
            <a:r>
              <a:rPr lang="en-US" sz="1200" b="0" i="1" kern="1200" dirty="0">
                <a:solidFill>
                  <a:schemeClr val="tx1"/>
                </a:solidFill>
                <a:effectLst/>
                <a:latin typeface="+mn-lt"/>
                <a:ea typeface="+mn-ea"/>
                <a:cs typeface="+mn-cs"/>
              </a:rPr>
              <a:t>National Institute on Drug Abuse</a:t>
            </a:r>
            <a:r>
              <a:rPr lang="en-US" sz="1200" b="0" i="0" kern="1200" dirty="0">
                <a:solidFill>
                  <a:schemeClr val="tx1"/>
                </a:solidFill>
                <a:effectLst/>
                <a:latin typeface="+mn-lt"/>
                <a:ea typeface="+mn-ea"/>
                <a:cs typeface="+mn-cs"/>
              </a:rPr>
              <a:t>, 20 Jul. 2018, https://www.drugabuse.gov/publications/drugs-brains-behavior-science-addiction. Accessed 16 Jul. 2019.</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Kelly, J, </a:t>
            </a:r>
            <a:r>
              <a:rPr lang="en-US" sz="1200" b="0" i="0" kern="1200" dirty="0" err="1">
                <a:solidFill>
                  <a:schemeClr val="tx1"/>
                </a:solidFill>
                <a:effectLst/>
                <a:latin typeface="+mn-lt"/>
                <a:ea typeface="+mn-ea"/>
                <a:cs typeface="+mn-cs"/>
              </a:rPr>
              <a:t>Wakeman</a:t>
            </a:r>
            <a:r>
              <a:rPr lang="en-US" sz="1200" b="0" i="0" kern="1200" dirty="0">
                <a:solidFill>
                  <a:schemeClr val="tx1"/>
                </a:solidFill>
                <a:effectLst/>
                <a:latin typeface="+mn-lt"/>
                <a:ea typeface="+mn-ea"/>
                <a:cs typeface="+mn-cs"/>
              </a:rPr>
              <a:t> S, Saitz, R. Stop Talking ‘Dirty’: Clinicians, Language, and Quality of Care for the Leading Cause of Preventable Death in the United States. The American Journal of Medicine, Volume 128, Issue 1, 8 – 9. 2015</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Image: Free image search on google</a:t>
            </a: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794383112"/>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r>
              <a:rPr lang="en-US" sz="1200" b="0" i="0" kern="1200" dirty="0">
                <a:solidFill>
                  <a:schemeClr val="tx1"/>
                </a:solidFill>
                <a:effectLst/>
                <a:latin typeface="+mn-lt"/>
                <a:ea typeface="+mn-ea"/>
                <a:cs typeface="+mn-cs"/>
              </a:rPr>
              <a:t>Substance Abuse and Mental Health Services Administration (US); Office of the Surgeon General (US). Facing Addiction in America: The Surgeon General's Report on Alcohol, Drugs, and Health [Internet]. Washington (DC): US Department of Health and Human Services; 2016 Nov. CHAPTER 2, THE NEUROBIOLOGY OF SUBSTANCE USE, MISUSE, AND ADDICTION. Available from: https://www.ncbi.nlm.nih.gov/books/NBK424849/</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Free image: https://pixabay.com/vectors/brain-human-anatomy-body-155656/</a:t>
            </a:r>
          </a:p>
        </p:txBody>
      </p:sp>
    </p:spTree>
    <p:extLst>
      <p:ext uri="{BB962C8B-B14F-4D97-AF65-F5344CB8AC3E}">
        <p14:creationId xmlns:p14="http://schemas.microsoft.com/office/powerpoint/2010/main" val="4115562887"/>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Drugs, Brains, and Behavior: The Science of Addiction. National Institute of Drug Abuse website. </a:t>
            </a:r>
            <a:r>
              <a:rPr lang="en-US" dirty="0">
                <a:hlinkClick r:id="rId3"/>
              </a:rPr>
              <a:t>https://www.drugabuse.gov/publications/drugs-brains-behavior-science-addiction/drug-misuse-addiction</a:t>
            </a:r>
            <a:r>
              <a:rPr lang="en-US" dirty="0"/>
              <a:t>. Updated July, 2018.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Principles of Substance Abuse Prevention for Early Childhood. National Institute of Drug Abuse website. </a:t>
            </a:r>
            <a:r>
              <a:rPr lang="en-US" dirty="0">
                <a:hlinkClick r:id="rId4"/>
              </a:rPr>
              <a:t>https://www.drugabuse.gov/publications/principles-substance-abuse-prevention-early-childhood/chapter-2-risk-protective-factors</a:t>
            </a:r>
            <a:r>
              <a:rPr lang="en-US" dirty="0"/>
              <a:t>. Updated March 2016.</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endParaRPr lang="en-US" i="0" baseline="0" dirty="0"/>
          </a:p>
        </p:txBody>
      </p:sp>
    </p:spTree>
    <p:extLst>
      <p:ext uri="{BB962C8B-B14F-4D97-AF65-F5344CB8AC3E}">
        <p14:creationId xmlns:p14="http://schemas.microsoft.com/office/powerpoint/2010/main" val="3388603416"/>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hlinkClick r:id="rId3"/>
              </a:rPr>
              <a:t>https://obamawhitehouse.archives.gov/sites/whitehouse.gov/files/images/Memo%20-%20Changing%20Federal%20Terminology%20Regrading%20Substance%20Use%20and%20Substance%20Use%20Disorders.pdf</a:t>
            </a:r>
            <a:r>
              <a:rPr lang="en-US" sz="1200" dirty="0"/>
              <a:t> </a:t>
            </a:r>
          </a:p>
          <a:p>
            <a:endParaRPr lang="en-US" i="0" baseline="0" dirty="0"/>
          </a:p>
          <a:p>
            <a:r>
              <a:rPr lang="en-US" i="0" baseline="0" dirty="0"/>
              <a:t>The phrase, “Medication-Assisted Treatment” implies that medications are an adjunct to treatment, rather than lifesaving interventions in and of themselves. </a:t>
            </a:r>
          </a:p>
        </p:txBody>
      </p:sp>
    </p:spTree>
    <p:extLst>
      <p:ext uri="{BB962C8B-B14F-4D97-AF65-F5344CB8AC3E}">
        <p14:creationId xmlns:p14="http://schemas.microsoft.com/office/powerpoint/2010/main" val="2636603596"/>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0" baseline="0" dirty="0"/>
              <a:t>Hawk M, Coulter RWS, Egan JE, Fisk S, Reuel Friedman M, Tula M, Kinsky S. Harm reduction principles for healthcare settings. Harm Reduct J. 2017 Oct 24;14(1):70. doi: 10.1186/s12954-017-0196-4.</a:t>
            </a:r>
          </a:p>
        </p:txBody>
      </p:sp>
    </p:spTree>
    <p:extLst>
      <p:ext uri="{BB962C8B-B14F-4D97-AF65-F5344CB8AC3E}">
        <p14:creationId xmlns:p14="http://schemas.microsoft.com/office/powerpoint/2010/main" val="1523617833"/>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Schallenberg M, Pilhatsch M, Petzold J, Vogel-Blaschka D, Zimmermann US, Spreer M. Regaining control over alcohol intake but not abstinence on disulfiram medication, as a harm reduction approach: 2 case reports. Addict Sci Clin Pract. 2024 Dec 2;19(1):90. doi: 10.1186/s13722-024-00522-1. PMID: 39623440.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baseline="0" dirty="0"/>
          </a:p>
        </p:txBody>
      </p:sp>
    </p:spTree>
    <p:extLst>
      <p:ext uri="{BB962C8B-B14F-4D97-AF65-F5344CB8AC3E}">
        <p14:creationId xmlns:p14="http://schemas.microsoft.com/office/powerpoint/2010/main" val="2590399867"/>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r>
              <a:rPr lang="en-US" i="0" baseline="0" dirty="0"/>
              <a:t>Abstinence has value, for many people, it keeps them alive. HR does not minimize the importance of abstaining from use. </a:t>
            </a:r>
          </a:p>
          <a:p>
            <a:endParaRPr lang="en-US" i="0" baseline="0" dirty="0"/>
          </a:p>
          <a:p>
            <a:r>
              <a:rPr lang="en-US" i="0" baseline="0" dirty="0"/>
              <a:t>Consequences are not only connected to use. Consequences also relate to demographics. Research shows that, across cultures, the dominant culture can use more alcohol and suffer less consequences than marinized populations. Example: homeless populations, people of color. Societal forces impact </a:t>
            </a:r>
            <a:r>
              <a:rPr lang="en-US" i="0" baseline="0" dirty="0" err="1"/>
              <a:t>conseuqnces</a:t>
            </a:r>
            <a:r>
              <a:rPr lang="en-US" i="0" baseline="0" dirty="0"/>
              <a:t>. Low level drug offenses are disproportionally punished. Use and consequences are disproportionate. </a:t>
            </a:r>
          </a:p>
          <a:p>
            <a:endParaRPr lang="en-US" i="0" baseline="0" dirty="0"/>
          </a:p>
          <a:p>
            <a:r>
              <a:rPr lang="en-US" i="0" baseline="0" dirty="0"/>
              <a:t>Rather than prescribing treatment – it is ignorant of the patient’s life context. Instead, the clinician can bring knowledge and science to the table, to help the patient assess their own risk. </a:t>
            </a:r>
          </a:p>
          <a:p>
            <a:endParaRPr lang="en-US" i="0" baseline="0" dirty="0"/>
          </a:p>
          <a:p>
            <a:r>
              <a:rPr lang="en-US" i="0" baseline="0" dirty="0"/>
              <a:t>When we give a recommendation to accept treatment, we are implying that we know best. We imply that we are better informed. Patient knows their life context.</a:t>
            </a:r>
          </a:p>
          <a:p>
            <a:endParaRPr lang="en-US" i="0" baseline="0" dirty="0"/>
          </a:p>
          <a:p>
            <a:r>
              <a:rPr lang="en-US" i="0" baseline="0" dirty="0"/>
              <a:t>What to do when we conclude a patient is suffering harm from use? Prescribing abstinence is only one way forward. </a:t>
            </a:r>
          </a:p>
          <a:p>
            <a:endParaRPr lang="en-US" i="0" baseline="0" dirty="0"/>
          </a:p>
        </p:txBody>
      </p:sp>
    </p:spTree>
    <p:extLst>
      <p:ext uri="{BB962C8B-B14F-4D97-AF65-F5344CB8AC3E}">
        <p14:creationId xmlns:p14="http://schemas.microsoft.com/office/powerpoint/2010/main" val="2627943770"/>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endParaRPr lang="en-US" i="0" baseline="0" dirty="0"/>
          </a:p>
        </p:txBody>
      </p:sp>
    </p:spTree>
    <p:extLst>
      <p:ext uri="{BB962C8B-B14F-4D97-AF65-F5344CB8AC3E}">
        <p14:creationId xmlns:p14="http://schemas.microsoft.com/office/powerpoint/2010/main" val="3330629923"/>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r>
              <a:rPr lang="en-US" i="0" baseline="0" dirty="0"/>
              <a:t>There are a few fundamental beliefs that Harm Reductionists hold. </a:t>
            </a:r>
          </a:p>
          <a:p>
            <a:endParaRPr lang="en-US" i="0" baseline="0" dirty="0"/>
          </a:p>
          <a:p>
            <a:pPr marL="171450" indent="-171450">
              <a:buFontTx/>
              <a:buChar char="-"/>
            </a:pPr>
            <a:r>
              <a:rPr lang="en-US" i="0" baseline="0" dirty="0"/>
              <a:t>Pros and cons: It’s important to understand that clients use substances for real reasons. Understanding the patient’s perspectives on why they use helps build rapport with patients. If we understand what patients are getting out of their substance use, we might be able to help them, if they’re not ready, willing and able to stop using. To obtain some of those positive things in non-using ways, while minimizing the consequences. </a:t>
            </a:r>
          </a:p>
          <a:p>
            <a:pPr marL="171450" indent="-171450">
              <a:buFontTx/>
              <a:buChar char="-"/>
            </a:pPr>
            <a:endParaRPr lang="en-US" i="0" baseline="0" dirty="0"/>
          </a:p>
          <a:p>
            <a:pPr marL="171450" indent="-171450">
              <a:buFontTx/>
              <a:buChar char="-"/>
            </a:pPr>
            <a:r>
              <a:rPr lang="en-US" i="0" baseline="0" dirty="0"/>
              <a:t>Substance use is here to stay. Rather than spending precious clinical time trying to eradicate something that’s been around for millennia, clinicians can work to reduce substance related harm for our patients.</a:t>
            </a:r>
          </a:p>
          <a:p>
            <a:pPr marL="171450" indent="-171450">
              <a:buFontTx/>
              <a:buChar char="-"/>
            </a:pPr>
            <a:endParaRPr lang="en-US" i="0" baseline="0" dirty="0"/>
          </a:p>
          <a:p>
            <a:pPr marL="171450" indent="-171450">
              <a:buFontTx/>
              <a:buChar char="-"/>
            </a:pPr>
            <a:r>
              <a:rPr lang="en-US" i="0" baseline="0" dirty="0"/>
              <a:t>Substance use is complex. It is not just a disease that resides within an individual. It is part of a much larger system with complicated transactional effects between the individual and family and society.</a:t>
            </a:r>
          </a:p>
          <a:p>
            <a:pPr marL="0" indent="0">
              <a:buFontTx/>
              <a:buNone/>
            </a:pPr>
            <a:endParaRPr lang="en-US" i="0" baseline="0" dirty="0"/>
          </a:p>
          <a:p>
            <a:pPr marL="171450" indent="-171450">
              <a:buFontTx/>
              <a:buChar char="-"/>
            </a:pPr>
            <a:r>
              <a:rPr lang="en-US" i="0" baseline="0" dirty="0"/>
              <a:t>It’s exists in a social context. SUDs are social consrtuctions. What are illicit substances, and how we define the pathology of substance use changes over time and from culture to culture. DSM-IV to DSM-V, for example. </a:t>
            </a:r>
          </a:p>
          <a:p>
            <a:pPr marL="171450" indent="-171450">
              <a:buFontTx/>
              <a:buChar char="-"/>
            </a:pPr>
            <a:endParaRPr lang="en-US" i="0" baseline="0" dirty="0"/>
          </a:p>
          <a:p>
            <a:pPr marL="171450" indent="-171450">
              <a:buFontTx/>
              <a:buChar char="-"/>
            </a:pPr>
            <a:r>
              <a:rPr lang="en-US" i="0" baseline="0" dirty="0"/>
              <a:t>There is much more to patients besides their substance use. What do patients want to move towards as human beings? Helping with thi helps a patient make positive steps towards behavior change.  </a:t>
            </a:r>
          </a:p>
          <a:p>
            <a:pPr marL="171450" indent="-171450">
              <a:buFontTx/>
              <a:buChar char="-"/>
            </a:pPr>
            <a:endParaRPr lang="en-US" i="0" baseline="0" dirty="0"/>
          </a:p>
        </p:txBody>
      </p:sp>
    </p:spTree>
    <p:extLst>
      <p:ext uri="{BB962C8B-B14F-4D97-AF65-F5344CB8AC3E}">
        <p14:creationId xmlns:p14="http://schemas.microsoft.com/office/powerpoint/2010/main" val="131467008"/>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159746" name="Rectangle 3"/>
          <p:cNvSpPr>
            <a:spLocks noGrp="1"/>
          </p:cNvSpPr>
          <p:nvPr>
            <p:ph type="body" idx="1"/>
          </p:nvPr>
        </p:nvSpPr>
        <p:spPr bwMode="auto">
          <a:noFill/>
        </p:spPr>
        <p:txBody>
          <a:bodyPr wrap="square" numCol="1" anchor="t" anchorCtr="0" compatLnSpc="1">
            <a:prstTxWarp prst="textNoShape">
              <a:avLst/>
            </a:prstTxWarp>
          </a:bodyPr>
          <a:lstStyle/>
          <a:p>
            <a:r>
              <a:rPr lang="en-US" dirty="0"/>
              <a:t>Generalizations</a:t>
            </a:r>
            <a:r>
              <a:rPr lang="en-US" baseline="0" dirty="0"/>
              <a:t> and misconceptions may exist towards  substance use treatment. A one-size-fits-all approach does not apply, and individuals can participate in treatment without abstaining from alcohol or drugs.</a:t>
            </a:r>
            <a:endParaRPr lang="en-US" dirty="0"/>
          </a:p>
        </p:txBody>
      </p:sp>
    </p:spTree>
    <p:extLst>
      <p:ext uri="{BB962C8B-B14F-4D97-AF65-F5344CB8AC3E}">
        <p14:creationId xmlns:p14="http://schemas.microsoft.com/office/powerpoint/2010/main" val="33748274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159746"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2685521825"/>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159746" name="Rectangle 3"/>
          <p:cNvSpPr>
            <a:spLocks noGrp="1"/>
          </p:cNvSpPr>
          <p:nvPr>
            <p:ph type="body" idx="1"/>
          </p:nvPr>
        </p:nvSpPr>
        <p:spPr bwMode="auto">
          <a:noFill/>
        </p:spPr>
        <p:txBody>
          <a:bodyPr wrap="square" numCol="1" anchor="t" anchorCtr="0" compatLnSpc="1">
            <a:prstTxWarp prst="textNoShape">
              <a:avLst/>
            </a:prstTxWarp>
          </a:bodyPr>
          <a:lstStyle/>
          <a:p>
            <a:r>
              <a:rPr lang="en-US"/>
              <a:t>Harris, R.A., Kearney, M., Keddem, S. </a:t>
            </a:r>
            <a:r>
              <a:rPr lang="en-US" i="1"/>
              <a:t>et al.</a:t>
            </a:r>
            <a:r>
              <a:rPr lang="en-US"/>
              <a:t> Organization of primary care and early MOUD discontinuation. </a:t>
            </a:r>
            <a:r>
              <a:rPr lang="en-US" i="1"/>
              <a:t>Addict Sci Clin Pract</a:t>
            </a:r>
            <a:r>
              <a:rPr lang="en-US"/>
              <a:t> </a:t>
            </a:r>
            <a:r>
              <a:rPr lang="en-US" b="1"/>
              <a:t>19</a:t>
            </a:r>
            <a:r>
              <a:rPr lang="en-US"/>
              <a:t>, 96 (2024). https://doi.org/10.1186/s13722-024-00527-w</a:t>
            </a:r>
            <a:endParaRPr lang="en-US" dirty="0"/>
          </a:p>
        </p:txBody>
      </p:sp>
    </p:spTree>
    <p:extLst>
      <p:ext uri="{BB962C8B-B14F-4D97-AF65-F5344CB8AC3E}">
        <p14:creationId xmlns:p14="http://schemas.microsoft.com/office/powerpoint/2010/main" val="2779396928"/>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E45CFA-B783-4140-E39D-79A4D6038787}"/>
            </a:ext>
          </a:extLst>
        </p:cNvPr>
        <p:cNvGrpSpPr/>
        <p:nvPr/>
      </p:nvGrpSpPr>
      <p:grpSpPr>
        <a:xfrm>
          <a:off x="0" y="0"/>
          <a:ext cx="0" cy="0"/>
          <a:chOff x="0" y="0"/>
          <a:chExt cx="0" cy="0"/>
        </a:xfrm>
      </p:grpSpPr>
      <p:sp>
        <p:nvSpPr>
          <p:cNvPr id="159745" name="Rectangle 2">
            <a:extLst>
              <a:ext uri="{FF2B5EF4-FFF2-40B4-BE49-F238E27FC236}">
                <a16:creationId xmlns:a16="http://schemas.microsoft.com/office/drawing/2014/main" id="{7EFA4692-7CF3-07B9-48E2-A70C8EF8993D}"/>
              </a:ext>
            </a:extLst>
          </p:cNvPr>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159746" name="Rectangle 3">
            <a:extLst>
              <a:ext uri="{FF2B5EF4-FFF2-40B4-BE49-F238E27FC236}">
                <a16:creationId xmlns:a16="http://schemas.microsoft.com/office/drawing/2014/main" id="{68E35400-61E1-938D-613D-8D49B4E25998}"/>
              </a:ext>
            </a:extLst>
          </p:cNvPr>
          <p:cNvSpPr>
            <a:spLocks noGrp="1"/>
          </p:cNvSpPr>
          <p:nvPr>
            <p:ph type="body" idx="1"/>
          </p:nvPr>
        </p:nvSpPr>
        <p:spPr bwMode="auto">
          <a:noFill/>
        </p:spPr>
        <p:txBody>
          <a:bodyPr wrap="square" numCol="1" anchor="t" anchorCtr="0" compatLnSpc="1">
            <a:prstTxWarp prst="textNoShape">
              <a:avLst/>
            </a:prstTxWarp>
          </a:bodyPr>
          <a:lstStyle/>
          <a:p>
            <a:r>
              <a:rPr lang="en-US"/>
              <a:t>Bell, J.S., Dewey, J.M., Watson, D.P. </a:t>
            </a:r>
            <a:r>
              <a:rPr lang="en-US" i="1"/>
              <a:t>et al.</a:t>
            </a:r>
            <a:r>
              <a:rPr lang="en-US"/>
              <a:t> Impact of social determinants on opioid use disorder treatment engagement after release from jail: a case note content analysis. </a:t>
            </a:r>
            <a:r>
              <a:rPr lang="en-US" i="1"/>
              <a:t>Addict Sci Clin Pract</a:t>
            </a:r>
            <a:r>
              <a:rPr lang="en-US"/>
              <a:t> (2026). https://doi.org/10.1186/s13722-026-00666-2</a:t>
            </a:r>
            <a:endParaRPr lang="en-US" dirty="0"/>
          </a:p>
        </p:txBody>
      </p:sp>
    </p:spTree>
    <p:extLst>
      <p:ext uri="{BB962C8B-B14F-4D97-AF65-F5344CB8AC3E}">
        <p14:creationId xmlns:p14="http://schemas.microsoft.com/office/powerpoint/2010/main" val="48159575"/>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159746" name="Rectangle 3"/>
          <p:cNvSpPr>
            <a:spLocks noGrp="1"/>
          </p:cNvSpPr>
          <p:nvPr>
            <p:ph type="body" idx="1"/>
          </p:nvPr>
        </p:nvSpPr>
        <p:spPr bwMode="auto">
          <a:noFill/>
        </p:spPr>
        <p:txBody>
          <a:bodyPr wrap="square" numCol="1" anchor="t" anchorCtr="0" compatLnSpc="1">
            <a:prstTxWarp prst="textNoShape">
              <a:avLst/>
            </a:prstTxWarp>
          </a:bodyPr>
          <a:lstStyle/>
          <a:p>
            <a:r>
              <a:rPr lang="en-US"/>
              <a:t>Hichborn, E.G., Murray, O.B., Murphy, E.I. </a:t>
            </a:r>
            <a:r>
              <a:rPr lang="en-US" i="1"/>
              <a:t>et al.</a:t>
            </a:r>
            <a:r>
              <a:rPr lang="en-US"/>
              <a:t> Patient centered medication treatment for opioid use disorder in rural Vermont: a qualitative study. </a:t>
            </a:r>
            <a:r>
              <a:rPr lang="en-US" i="1"/>
              <a:t>Addict Sci Clin Pract</a:t>
            </a:r>
            <a:r>
              <a:rPr lang="en-US"/>
              <a:t> </a:t>
            </a:r>
            <a:r>
              <a:rPr lang="en-US" b="1"/>
              <a:t>20</a:t>
            </a:r>
            <a:r>
              <a:rPr lang="en-US"/>
              <a:t>, 3 (2025). https://doi.org/10.1186/s13722-024-00529-8</a:t>
            </a:r>
            <a:endParaRPr lang="en-US" dirty="0"/>
          </a:p>
        </p:txBody>
      </p:sp>
    </p:spTree>
    <p:extLst>
      <p:ext uri="{BB962C8B-B14F-4D97-AF65-F5344CB8AC3E}">
        <p14:creationId xmlns:p14="http://schemas.microsoft.com/office/powerpoint/2010/main" val="216482167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159746" name="Rectangle 3"/>
          <p:cNvSpPr>
            <a:spLocks noGrp="1"/>
          </p:cNvSpPr>
          <p:nvPr>
            <p:ph type="body" idx="1"/>
          </p:nvPr>
        </p:nvSpPr>
        <p:spPr bwMode="auto">
          <a:noFill/>
        </p:spPr>
        <p:txBody>
          <a:bodyPr wrap="square" numCol="1" anchor="t" anchorCtr="0" compatLnSpc="1">
            <a:prstTxWarp prst="textNoShape">
              <a:avLst/>
            </a:prstTxWarp>
          </a:bodyPr>
          <a:lstStyle/>
          <a:p>
            <a:r>
              <a:rPr lang="en-US"/>
              <a:t>Young, G.J., Young, L.D. &amp; Noor-E-Alam, M. Strategies for improving treatment retention for buprenorphine/naloxone for opioid use disorder: a qualitative study of issues and recommendations from prescribers. </a:t>
            </a:r>
            <a:r>
              <a:rPr lang="en-US" i="1"/>
              <a:t>Addict Sci Clin Pract</a:t>
            </a:r>
            <a:r>
              <a:rPr lang="en-US"/>
              <a:t> </a:t>
            </a:r>
            <a:r>
              <a:rPr lang="en-US" b="1"/>
              <a:t>19</a:t>
            </a:r>
            <a:r>
              <a:rPr lang="en-US"/>
              <a:t>, 85 (2024). https://doi.org/10.1186/s13722-024-00516-z</a:t>
            </a:r>
            <a:endParaRPr lang="en-US" dirty="0"/>
          </a:p>
        </p:txBody>
      </p:sp>
    </p:spTree>
    <p:extLst>
      <p:ext uri="{BB962C8B-B14F-4D97-AF65-F5344CB8AC3E}">
        <p14:creationId xmlns:p14="http://schemas.microsoft.com/office/powerpoint/2010/main" val="2566866886"/>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159746" name="Rectangle 3"/>
          <p:cNvSpPr>
            <a:spLocks noGrp="1"/>
          </p:cNvSpPr>
          <p:nvPr>
            <p:ph type="body" idx="1"/>
          </p:nvPr>
        </p:nvSpPr>
        <p:spPr bwMode="auto">
          <a:noFill/>
        </p:spPr>
        <p:txBody>
          <a:bodyPr wrap="square" numCol="1" anchor="t" anchorCtr="0" compatLnSpc="1">
            <a:prstTxWarp prst="textNoShape">
              <a:avLst/>
            </a:prstTxWarp>
          </a:bodyPr>
          <a:lstStyle/>
          <a:p>
            <a:r>
              <a:rPr lang="en-US" sz="1100" b="0" i="0" kern="1200" baseline="0" dirty="0">
                <a:solidFill>
                  <a:schemeClr val="tx1"/>
                </a:solidFill>
                <a:effectLst/>
                <a:latin typeface="Calibri" panose="020F0502020204030204" pitchFamily="34" charset="0"/>
                <a:ea typeface="+mn-ea"/>
                <a:cs typeface="+mn-cs"/>
              </a:rPr>
              <a:t>Continuum of care refers to a treatment system in which clients enter treatment at a level appropriate to their needs and then step up to more intense treatment or down to less intense treatment as needed. An effective continuum of care features successful transfer of the client between levels of care, similar treatment philosophy across levels of care, and efficient transfer of client records. The American Society of Addiction Medicine (ASAM) has established four main levels in a continuum of care for substance abuse treatment.</a:t>
            </a:r>
          </a:p>
          <a:p>
            <a:endParaRPr lang="en-US" sz="1100" b="0" i="0" kern="1200" baseline="0" dirty="0">
              <a:solidFill>
                <a:schemeClr val="tx1"/>
              </a:solidFill>
              <a:effectLst/>
              <a:latin typeface="Calibri" panose="020F0502020204030204" pitchFamily="34" charset="0"/>
              <a:ea typeface="+mn-ea"/>
              <a:cs typeface="+mn-cs"/>
            </a:endParaRPr>
          </a:p>
          <a:p>
            <a:r>
              <a:rPr lang="en-US" sz="900" b="1" i="0" kern="1200" baseline="0" dirty="0">
                <a:solidFill>
                  <a:schemeClr val="tx1"/>
                </a:solidFill>
                <a:effectLst/>
                <a:latin typeface="Calibri" panose="020F0502020204030204" pitchFamily="34" charset="0"/>
                <a:ea typeface="+mn-ea"/>
                <a:cs typeface="+mn-cs"/>
              </a:rPr>
              <a:t>Citation</a:t>
            </a:r>
            <a:r>
              <a:rPr lang="en-US" sz="900" b="0" i="0" kern="1200" baseline="0" dirty="0">
                <a:solidFill>
                  <a:schemeClr val="tx1"/>
                </a:solidFill>
                <a:effectLst/>
                <a:latin typeface="Calibri" panose="020F0502020204030204" pitchFamily="34" charset="0"/>
                <a:ea typeface="+mn-ea"/>
                <a:cs typeface="+mn-cs"/>
              </a:rPr>
              <a:t>: Substance Abuse: Clinical Issues in Intensive Outpatient Treatment </a:t>
            </a:r>
            <a:r>
              <a:rPr lang="en-US" sz="900" b="0" i="0" kern="1200" baseline="0" dirty="0" err="1">
                <a:solidFill>
                  <a:schemeClr val="tx1"/>
                </a:solidFill>
                <a:effectLst/>
                <a:latin typeface="Calibri" panose="020F0502020204030204" pitchFamily="34" charset="0"/>
                <a:ea typeface="+mn-ea"/>
                <a:cs typeface="+mn-cs"/>
              </a:rPr>
              <a:t>Treatment</a:t>
            </a:r>
            <a:r>
              <a:rPr lang="en-US" sz="900" b="0" i="0" kern="1200" baseline="0" dirty="0">
                <a:solidFill>
                  <a:schemeClr val="tx1"/>
                </a:solidFill>
                <a:effectLst/>
                <a:latin typeface="Calibri" panose="020F0502020204030204" pitchFamily="34" charset="0"/>
                <a:ea typeface="+mn-ea"/>
                <a:cs typeface="+mn-cs"/>
              </a:rPr>
              <a:t> Improvement Protocol (TIP) Series, No. 47 Center for Substance Abuse Treatment. Rockville (MD): Substance Abuse and Mental Health Services Administration (US); 2006. http://www.ncbi.nlm.nih.gov/books/NBK64088/</a:t>
            </a:r>
            <a:endParaRPr lang="en-US" sz="900" dirty="0"/>
          </a:p>
        </p:txBody>
      </p:sp>
    </p:spTree>
    <p:extLst>
      <p:ext uri="{BB962C8B-B14F-4D97-AF65-F5344CB8AC3E}">
        <p14:creationId xmlns:p14="http://schemas.microsoft.com/office/powerpoint/2010/main" val="213421307"/>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159746" name="Rectangle 3"/>
          <p:cNvSpPr>
            <a:spLocks noGrp="1"/>
          </p:cNvSpPr>
          <p:nvPr>
            <p:ph type="body" idx="1"/>
          </p:nvPr>
        </p:nvSpPr>
        <p:spPr bwMode="auto">
          <a:noFill/>
        </p:spPr>
        <p:txBody>
          <a:bodyPr wrap="square" numCol="1" anchor="t" anchorCtr="0" compatLnSpc="1">
            <a:prstTxWarp prst="textNoShape">
              <a:avLst/>
            </a:prstTxWarp>
          </a:bodyPr>
          <a:lstStyle/>
          <a:p>
            <a:r>
              <a:rPr lang="en-US" sz="1100" kern="1200" dirty="0">
                <a:solidFill>
                  <a:schemeClr val="tx1"/>
                </a:solidFill>
                <a:effectLst/>
                <a:latin typeface="+mn-lt"/>
                <a:ea typeface="+mn-ea"/>
                <a:cs typeface="+mn-cs"/>
              </a:rPr>
              <a:t>Evidence</a:t>
            </a:r>
            <a:r>
              <a:rPr lang="en-US" sz="1100" kern="1200" baseline="0" dirty="0">
                <a:solidFill>
                  <a:schemeClr val="tx1"/>
                </a:solidFill>
                <a:effectLst/>
                <a:latin typeface="+mn-lt"/>
                <a:ea typeface="+mn-ea"/>
                <a:cs typeface="+mn-cs"/>
              </a:rPr>
              <a:t> available so far supports three types of specialized treatment for alcohol use disorders: counseling, medications, and support groups.</a:t>
            </a:r>
            <a:endParaRPr lang="en-US" sz="11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900" b="1" kern="1200" dirty="0">
                <a:solidFill>
                  <a:schemeClr val="tx1"/>
                </a:solidFill>
                <a:effectLst/>
                <a:latin typeface="+mn-lt"/>
                <a:ea typeface="+mn-ea"/>
                <a:cs typeface="+mn-cs"/>
              </a:rPr>
              <a:t>Citations</a:t>
            </a:r>
            <a:r>
              <a:rPr lang="en-US" sz="900" kern="1200" dirty="0">
                <a:solidFill>
                  <a:schemeClr val="tx1"/>
                </a:solidFill>
                <a:effectLst/>
                <a:latin typeface="+mn-lt"/>
                <a:ea typeface="+mn-ea"/>
                <a:cs typeface="+mn-cs"/>
              </a:rPr>
              <a:t>:</a:t>
            </a:r>
            <a:r>
              <a:rPr lang="en-US" sz="900" kern="1200" baseline="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McCrady</a:t>
            </a:r>
            <a:r>
              <a:rPr lang="en-US" sz="900" kern="1200" dirty="0">
                <a:solidFill>
                  <a:schemeClr val="tx1"/>
                </a:solidFill>
                <a:effectLst/>
                <a:latin typeface="+mn-lt"/>
                <a:ea typeface="+mn-ea"/>
                <a:cs typeface="+mn-cs"/>
              </a:rPr>
              <a:t> BS. Health-care reform provides an opportunity for evidence-based alcohol treatment in the USA: the National Institute for Health and Clinical Excellence (NICE) guideline as a model. </a:t>
            </a:r>
            <a:r>
              <a:rPr lang="en-US" sz="900" i="1" kern="1200" dirty="0">
                <a:solidFill>
                  <a:schemeClr val="tx1"/>
                </a:solidFill>
                <a:effectLst/>
                <a:latin typeface="+mn-lt"/>
                <a:ea typeface="+mn-ea"/>
                <a:cs typeface="+mn-cs"/>
              </a:rPr>
              <a:t>Addiction. </a:t>
            </a:r>
            <a:r>
              <a:rPr lang="en-US" sz="900" kern="1200" dirty="0">
                <a:solidFill>
                  <a:schemeClr val="tx1"/>
                </a:solidFill>
                <a:effectLst/>
                <a:latin typeface="+mn-lt"/>
                <a:ea typeface="+mn-ea"/>
                <a:cs typeface="+mn-cs"/>
              </a:rPr>
              <a:t>Feb 2013;108(2):231-232. http://onlinelibrary.wiley.com/doi/10.1111/j.1360-0443.2012.04052.x/pdf</a:t>
            </a:r>
          </a:p>
          <a:p>
            <a:endParaRPr lang="en-US" sz="900" b="1" u="sng" kern="1200" dirty="0">
              <a:solidFill>
                <a:schemeClr val="tx1"/>
              </a:solidFill>
              <a:effectLst/>
              <a:latin typeface="+mn-lt"/>
              <a:ea typeface="+mn-ea"/>
              <a:cs typeface="+mn-cs"/>
            </a:endParaRPr>
          </a:p>
          <a:p>
            <a:r>
              <a:rPr lang="en-US" sz="900" kern="1200" dirty="0">
                <a:solidFill>
                  <a:schemeClr val="tx1"/>
                </a:solidFill>
                <a:effectLst/>
                <a:latin typeface="+mn-lt"/>
                <a:ea typeface="+mn-ea"/>
                <a:cs typeface="+mn-cs"/>
              </a:rPr>
              <a:t>National Institute for Health and Clinical Effectiveness. </a:t>
            </a:r>
            <a:r>
              <a:rPr lang="en-US" sz="900" i="0" kern="1200" dirty="0">
                <a:solidFill>
                  <a:schemeClr val="tx1"/>
                </a:solidFill>
                <a:effectLst/>
                <a:latin typeface="+mn-lt"/>
                <a:ea typeface="+mn-ea"/>
                <a:cs typeface="+mn-cs"/>
              </a:rPr>
              <a:t>Alcohol-use disorders: diagnosis, assessment and management of harmful drinking and alcohol dependence. UK National Health Service (NHS);2011. http://www.ncbi.nlm.nih.gov/pubmed/22624177</a:t>
            </a:r>
          </a:p>
          <a:p>
            <a:endParaRPr lang="en-US" sz="900" b="1" u="sng" kern="1200" dirty="0">
              <a:solidFill>
                <a:schemeClr val="tx1"/>
              </a:solidFill>
              <a:effectLst/>
              <a:latin typeface="+mn-lt"/>
              <a:ea typeface="+mn-ea"/>
              <a:cs typeface="+mn-cs"/>
            </a:endParaRPr>
          </a:p>
          <a:p>
            <a:r>
              <a:rPr lang="en-US" sz="900" kern="1200" dirty="0">
                <a:solidFill>
                  <a:schemeClr val="tx1"/>
                </a:solidFill>
                <a:effectLst/>
                <a:latin typeface="+mn-lt"/>
                <a:ea typeface="+mn-ea"/>
                <a:cs typeface="+mn-cs"/>
              </a:rPr>
              <a:t>VA Office of Quality and Performance. VA/DoD Clinical Practice Guideline for the Management of Substance Use Disorders, Version 2.0. 2009; http://www.healthquality.va.gov/sud/sud_full_601f.pdf. Accessed Jun 10, 2013. http://www.healthquality.va.gov/guidelines/MH/sud/sud_full_601f.pdf</a:t>
            </a:r>
          </a:p>
          <a:p>
            <a:endParaRPr lang="en-US" sz="900" b="1" u="sng"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147448395"/>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159746" name="Rectangle 3"/>
          <p:cNvSpPr>
            <a:spLocks noGrp="1"/>
          </p:cNvSpPr>
          <p:nvPr>
            <p:ph type="body" idx="1"/>
          </p:nvPr>
        </p:nvSpPr>
        <p:spPr bwMode="auto">
          <a:noFill/>
        </p:spPr>
        <p:txBody>
          <a:bodyPr wrap="square" numCol="1" anchor="t" anchorCtr="0" compatLnSpc="1">
            <a:prstTxWarp prst="textNoShape">
              <a:avLst/>
            </a:prstTxWarp>
          </a:bodyPr>
          <a:lstStyle/>
          <a:p>
            <a:r>
              <a:rPr lang="en-US" sz="1100" b="0" i="0" kern="1200" baseline="0" dirty="0">
                <a:solidFill>
                  <a:schemeClr val="tx1"/>
                </a:solidFill>
                <a:effectLst/>
                <a:latin typeface="Calibri" panose="020F0502020204030204" pitchFamily="34" charset="0"/>
                <a:ea typeface="+mn-ea"/>
                <a:cs typeface="+mn-cs"/>
              </a:rPr>
              <a:t>Alcohol counseling involves working with a health professional to identify and help change the behaviors that lead to heavy drinking. Behavioral treatments share certain features, which can include developing the skills needed to stop or reduce drinking, helping to build a strong social support system, working to set reachable goals, coping with or avoiding the triggers that might cause relapse.</a:t>
            </a:r>
          </a:p>
          <a:p>
            <a:endParaRPr lang="en-US" sz="900" b="1" kern="1200" dirty="0">
              <a:solidFill>
                <a:schemeClr val="tx1"/>
              </a:solidFill>
              <a:effectLst/>
              <a:latin typeface="+mn-lt"/>
              <a:ea typeface="+mn-ea"/>
              <a:cs typeface="+mn-cs"/>
            </a:endParaRPr>
          </a:p>
          <a:p>
            <a:endParaRPr lang="en-US" sz="900" b="1" kern="1200" dirty="0">
              <a:solidFill>
                <a:schemeClr val="tx1"/>
              </a:solidFill>
              <a:effectLst/>
              <a:latin typeface="+mn-lt"/>
              <a:ea typeface="+mn-ea"/>
              <a:cs typeface="+mn-cs"/>
            </a:endParaRPr>
          </a:p>
          <a:p>
            <a:r>
              <a:rPr lang="en-US" sz="900" b="1" kern="1200" dirty="0">
                <a:solidFill>
                  <a:schemeClr val="tx1"/>
                </a:solidFill>
                <a:effectLst/>
                <a:latin typeface="+mn-lt"/>
                <a:ea typeface="+mn-ea"/>
                <a:cs typeface="+mn-cs"/>
              </a:rPr>
              <a:t>Citations</a:t>
            </a:r>
            <a:r>
              <a:rPr lang="en-US" sz="900" kern="120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McCrady</a:t>
            </a:r>
            <a:r>
              <a:rPr lang="en-US" sz="900" kern="1200" dirty="0">
                <a:solidFill>
                  <a:schemeClr val="tx1"/>
                </a:solidFill>
                <a:effectLst/>
                <a:latin typeface="+mn-lt"/>
                <a:ea typeface="+mn-ea"/>
                <a:cs typeface="+mn-cs"/>
              </a:rPr>
              <a:t> BS. Health-care reform provides an opportunity for evidence-based alcohol treatment in the USA: the National Institute for Health and Clinical Excellence (NICE) guideline as a model. </a:t>
            </a:r>
            <a:r>
              <a:rPr lang="en-US" sz="900" i="1" kern="1200" dirty="0">
                <a:solidFill>
                  <a:schemeClr val="tx1"/>
                </a:solidFill>
                <a:effectLst/>
                <a:latin typeface="+mn-lt"/>
                <a:ea typeface="+mn-ea"/>
                <a:cs typeface="+mn-cs"/>
              </a:rPr>
              <a:t>Addiction. </a:t>
            </a:r>
            <a:r>
              <a:rPr lang="en-US" sz="900" kern="1200" dirty="0">
                <a:solidFill>
                  <a:schemeClr val="tx1"/>
                </a:solidFill>
                <a:effectLst/>
                <a:latin typeface="+mn-lt"/>
                <a:ea typeface="+mn-ea"/>
                <a:cs typeface="+mn-cs"/>
              </a:rPr>
              <a:t>Feb 2013;108(2):231-232.</a:t>
            </a:r>
          </a:p>
          <a:p>
            <a:endParaRPr lang="en-US" sz="900" b="1" u="sng" kern="1200" dirty="0">
              <a:solidFill>
                <a:schemeClr val="tx1"/>
              </a:solidFill>
              <a:effectLst/>
              <a:latin typeface="+mn-lt"/>
              <a:ea typeface="+mn-ea"/>
              <a:cs typeface="+mn-cs"/>
            </a:endParaRPr>
          </a:p>
          <a:p>
            <a:r>
              <a:rPr lang="en-US" sz="900" kern="1200" dirty="0">
                <a:solidFill>
                  <a:schemeClr val="tx1"/>
                </a:solidFill>
                <a:effectLst/>
                <a:latin typeface="+mn-lt"/>
                <a:ea typeface="+mn-ea"/>
                <a:cs typeface="+mn-cs"/>
              </a:rPr>
              <a:t>National Institute for Health and Clinical Effectiveness. </a:t>
            </a:r>
            <a:r>
              <a:rPr lang="en-US" sz="900" i="1" kern="1200" dirty="0">
                <a:solidFill>
                  <a:schemeClr val="tx1"/>
                </a:solidFill>
                <a:effectLst/>
                <a:latin typeface="+mn-lt"/>
                <a:ea typeface="+mn-ea"/>
                <a:cs typeface="+mn-cs"/>
              </a:rPr>
              <a:t>Alcohol-use disorders: diagnosis, assessment and management of harmful drinking and alcohol dependence.</a:t>
            </a:r>
            <a:r>
              <a:rPr lang="en-US" sz="900" kern="1200" dirty="0">
                <a:solidFill>
                  <a:schemeClr val="tx1"/>
                </a:solidFill>
                <a:effectLst/>
                <a:latin typeface="+mn-lt"/>
                <a:ea typeface="+mn-ea"/>
                <a:cs typeface="+mn-cs"/>
              </a:rPr>
              <a:t> UK National Health Service (NHS);2011.</a:t>
            </a:r>
          </a:p>
          <a:p>
            <a:endParaRPr lang="en-US" sz="900" b="1" u="sng" kern="1200" dirty="0">
              <a:solidFill>
                <a:schemeClr val="tx1"/>
              </a:solidFill>
              <a:effectLst/>
              <a:latin typeface="+mn-lt"/>
              <a:ea typeface="+mn-ea"/>
              <a:cs typeface="+mn-cs"/>
            </a:endParaRPr>
          </a:p>
          <a:p>
            <a:r>
              <a:rPr lang="en-US" sz="900" kern="1200" dirty="0">
                <a:solidFill>
                  <a:schemeClr val="tx1"/>
                </a:solidFill>
                <a:effectLst/>
                <a:latin typeface="+mn-lt"/>
                <a:ea typeface="+mn-ea"/>
                <a:cs typeface="+mn-cs"/>
              </a:rPr>
              <a:t>VA Office of Quality and Performance. VA/</a:t>
            </a:r>
            <a:r>
              <a:rPr lang="en-US" sz="900" kern="1200" dirty="0" err="1">
                <a:solidFill>
                  <a:schemeClr val="tx1"/>
                </a:solidFill>
                <a:effectLst/>
                <a:latin typeface="+mn-lt"/>
                <a:ea typeface="+mn-ea"/>
                <a:cs typeface="+mn-cs"/>
              </a:rPr>
              <a:t>DoD</a:t>
            </a:r>
            <a:r>
              <a:rPr lang="en-US" sz="900" kern="1200" dirty="0">
                <a:solidFill>
                  <a:schemeClr val="tx1"/>
                </a:solidFill>
                <a:effectLst/>
                <a:latin typeface="+mn-lt"/>
                <a:ea typeface="+mn-ea"/>
                <a:cs typeface="+mn-cs"/>
              </a:rPr>
              <a:t> Clinical Practice Guideline for the Management of Substance Use </a:t>
            </a:r>
            <a:r>
              <a:rPr lang="en-US" sz="900" kern="1200" dirty="0" err="1">
                <a:solidFill>
                  <a:schemeClr val="tx1"/>
                </a:solidFill>
                <a:effectLst/>
                <a:latin typeface="+mn-lt"/>
                <a:ea typeface="+mn-ea"/>
                <a:cs typeface="+mn-cs"/>
              </a:rPr>
              <a:t>Disorders,Version</a:t>
            </a:r>
            <a:r>
              <a:rPr lang="en-US" sz="900" kern="1200" dirty="0">
                <a:solidFill>
                  <a:schemeClr val="tx1"/>
                </a:solidFill>
                <a:effectLst/>
                <a:latin typeface="+mn-lt"/>
                <a:ea typeface="+mn-ea"/>
                <a:cs typeface="+mn-cs"/>
              </a:rPr>
              <a:t> 2.0. 2009; http://www.healthquality.va.gov/sud/sud_full_601f.pdf. Accessed Jun 10, 2013.</a:t>
            </a:r>
          </a:p>
          <a:p>
            <a:endParaRPr lang="en-US" sz="900" kern="1200" dirty="0">
              <a:solidFill>
                <a:schemeClr val="tx1"/>
              </a:solidFill>
              <a:effectLst/>
              <a:latin typeface="+mn-lt"/>
              <a:ea typeface="+mn-ea"/>
              <a:cs typeface="+mn-cs"/>
            </a:endParaRPr>
          </a:p>
          <a:p>
            <a:r>
              <a:rPr lang="en-US" sz="900" kern="1200" dirty="0">
                <a:solidFill>
                  <a:schemeClr val="tx1"/>
                </a:solidFill>
                <a:effectLst/>
                <a:latin typeface="+mn-lt"/>
                <a:ea typeface="+mn-ea"/>
                <a:cs typeface="+mn-cs"/>
              </a:rPr>
              <a:t>Magill M, Ray LA. Cognitive-behavioral treatment with adult alcohol and illicit drug users: a meta-analysis of randomized controlled trials. </a:t>
            </a:r>
            <a:r>
              <a:rPr lang="en-US" sz="900" i="1" kern="1200" dirty="0">
                <a:solidFill>
                  <a:schemeClr val="tx1"/>
                </a:solidFill>
                <a:effectLst/>
                <a:latin typeface="+mn-lt"/>
                <a:ea typeface="+mn-ea"/>
                <a:cs typeface="+mn-cs"/>
              </a:rPr>
              <a:t>J Stud Alcohol Drugs. </a:t>
            </a:r>
            <a:r>
              <a:rPr lang="en-US" sz="900" kern="1200" dirty="0">
                <a:solidFill>
                  <a:schemeClr val="tx1"/>
                </a:solidFill>
                <a:effectLst/>
                <a:latin typeface="+mn-lt"/>
                <a:ea typeface="+mn-ea"/>
                <a:cs typeface="+mn-cs"/>
              </a:rPr>
              <a:t>Jul 2009;70(4):516-527</a:t>
            </a:r>
          </a:p>
        </p:txBody>
      </p:sp>
    </p:spTree>
    <p:extLst>
      <p:ext uri="{BB962C8B-B14F-4D97-AF65-F5344CB8AC3E}">
        <p14:creationId xmlns:p14="http://schemas.microsoft.com/office/powerpoint/2010/main" val="974207007"/>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159746" name="Rectangle 3"/>
          <p:cNvSpPr>
            <a:spLocks noGrp="1"/>
          </p:cNvSpPr>
          <p:nvPr>
            <p:ph type="body" idx="1"/>
          </p:nvPr>
        </p:nvSpPr>
        <p:spPr bwMode="auto">
          <a:noFill/>
        </p:spPr>
        <p:txBody>
          <a:bodyPr wrap="square" numCol="1" anchor="t" anchorCtr="0" compatLnSpc="1">
            <a:prstTxWarp prst="textNoShape">
              <a:avLst/>
            </a:prstTxWarp>
          </a:bodyPr>
          <a:lstStyle/>
          <a:p>
            <a:r>
              <a:rPr lang="en-US"/>
              <a:t>Kelly JF, Humphreys K, Ferri M. Alcoholics Anonymous and other 12-step programs for alcohol use disorder. Cochrane Database Syst Rev. 2020 Mar 11;3(3):CD012880. doi: 10.1002/14651858.CD012880.pub2. PMID: 32159228; PMCID: PMC7065341.</a:t>
            </a:r>
          </a:p>
        </p:txBody>
      </p:sp>
    </p:spTree>
    <p:extLst>
      <p:ext uri="{BB962C8B-B14F-4D97-AF65-F5344CB8AC3E}">
        <p14:creationId xmlns:p14="http://schemas.microsoft.com/office/powerpoint/2010/main" val="3744074726"/>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159746"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2475075183"/>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92163" name="Rectangle 3"/>
          <p:cNvSpPr>
            <a:spLocks noGrp="1"/>
          </p:cNvSpPr>
          <p:nvPr>
            <p:ph type="body" idx="1"/>
          </p:nvPr>
        </p:nvSpPr>
        <p:spPr bwMode="auto">
          <a:noFill/>
        </p:spPr>
        <p:txBody>
          <a:bodyPr wrap="square" numCol="1" anchor="t" anchorCtr="0" compatLnSpc="1">
            <a:prstTxWarp prst="textNoShape">
              <a:avLst/>
            </a:prstTxWarp>
          </a:bodyPr>
          <a:lstStyle/>
          <a:p>
            <a:r>
              <a:rPr lang="en-US" baseline="0" dirty="0"/>
              <a:t>This video features real patients explaining how their healthcare provider played a large role in becoming sober and staying sober.</a:t>
            </a:r>
          </a:p>
          <a:p>
            <a:endParaRPr lang="en-US" baseline="0" dirty="0"/>
          </a:p>
          <a:p>
            <a:r>
              <a:rPr lang="en-US" sz="900" b="1" baseline="0" dirty="0"/>
              <a:t>Video</a:t>
            </a:r>
            <a:r>
              <a:rPr lang="en-US" sz="900" baseline="0" dirty="0"/>
              <a:t>: </a:t>
            </a:r>
            <a:r>
              <a:rPr lang="en-US" sz="900" dirty="0"/>
              <a:t>https://www.youtube.com/watch?v=RWbesR8-yis</a:t>
            </a:r>
          </a:p>
          <a:p>
            <a:endParaRPr lang="en-US" sz="900" dirty="0"/>
          </a:p>
        </p:txBody>
      </p:sp>
    </p:spTree>
    <p:extLst>
      <p:ext uri="{BB962C8B-B14F-4D97-AF65-F5344CB8AC3E}">
        <p14:creationId xmlns:p14="http://schemas.microsoft.com/office/powerpoint/2010/main" val="2971950859"/>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bwMode="auto">
          <a:xfrm>
            <a:off x="719138" y="1163638"/>
            <a:ext cx="5584825" cy="3141662"/>
          </a:xfrm>
          <a:noFill/>
          <a:ln>
            <a:solidFill>
              <a:srgbClr val="000000"/>
            </a:solidFill>
            <a:miter lim="800000"/>
            <a:headEnd/>
            <a:tailEnd/>
          </a:ln>
        </p:spPr>
      </p:sp>
      <p:sp>
        <p:nvSpPr>
          <p:cNvPr id="88067" name="Rectangle 3"/>
          <p:cNvSpPr>
            <a:spLocks noGrp="1"/>
          </p:cNvSpPr>
          <p:nvPr>
            <p:ph type="body" idx="1"/>
          </p:nvPr>
        </p:nvSpPr>
        <p:spPr bwMode="auto">
          <a:noFill/>
        </p:spPr>
        <p:txBody>
          <a:bodyPr wrap="square" numCol="1" anchor="t" anchorCtr="0" compatLnSpc="1">
            <a:prstTxWarp prst="textNoShape">
              <a:avLst/>
            </a:prstTxWarp>
            <a:normAutofit/>
          </a:bodyPr>
          <a:lstStyle/>
          <a:p>
            <a:r>
              <a:rPr lang="en-US" i="0" baseline="0" dirty="0"/>
              <a:t>Image: google free images</a:t>
            </a:r>
          </a:p>
        </p:txBody>
      </p:sp>
    </p:spTree>
    <p:extLst>
      <p:ext uri="{BB962C8B-B14F-4D97-AF65-F5344CB8AC3E}">
        <p14:creationId xmlns:p14="http://schemas.microsoft.com/office/powerpoint/2010/main" val="3697899977"/>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dirty="0"/>
              <a:t>Thank you for attending this presentation.</a:t>
            </a:r>
            <a:r>
              <a:rPr lang="en-US" baseline="0" dirty="0"/>
              <a:t> </a:t>
            </a:r>
            <a:r>
              <a:rPr lang="en-US" sz="1100" baseline="0" dirty="0"/>
              <a:t>Al</a:t>
            </a:r>
            <a:r>
              <a:rPr lang="en-US" sz="1100" dirty="0"/>
              <a:t>l of the materials presented in this curriculum, including these slides, are available for download at the </a:t>
            </a:r>
            <a:r>
              <a:rPr lang="en-US" sz="1100" dirty="0">
                <a:hlinkClick r:id="rId3"/>
              </a:rPr>
              <a:t>www.sbirtoregon.org</a:t>
            </a:r>
            <a:r>
              <a:rPr lang="en-US" sz="1100" dirty="0"/>
              <a:t> website. </a:t>
            </a:r>
          </a:p>
          <a:p>
            <a:endParaRPr lang="en-US" sz="1600" dirty="0"/>
          </a:p>
          <a:p>
            <a:endParaRPr lang="en-US" dirty="0"/>
          </a:p>
        </p:txBody>
      </p:sp>
      <p:sp>
        <p:nvSpPr>
          <p:cNvPr id="4" name="Slide Number Placeholder 3"/>
          <p:cNvSpPr>
            <a:spLocks noGrp="1"/>
          </p:cNvSpPr>
          <p:nvPr>
            <p:ph type="sldNum" sz="quarter" idx="10"/>
          </p:nvPr>
        </p:nvSpPr>
        <p:spPr/>
        <p:txBody>
          <a:bodyPr/>
          <a:lstStyle/>
          <a:p>
            <a:pPr>
              <a:defRPr/>
            </a:pPr>
            <a:fld id="{9CDA913B-27E8-4C3C-ACE3-7E8980CE6266}" type="slidenum">
              <a:rPr lang="en-US" smtClean="0"/>
              <a:pPr>
                <a:defRPr/>
              </a:pPr>
              <a:t>166</a:t>
            </a:fld>
            <a:endParaRPr lang="en-US"/>
          </a:p>
        </p:txBody>
      </p:sp>
    </p:spTree>
    <p:extLst>
      <p:ext uri="{BB962C8B-B14F-4D97-AF65-F5344CB8AC3E}">
        <p14:creationId xmlns:p14="http://schemas.microsoft.com/office/powerpoint/2010/main" val="1998462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2"/>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27275" y="2430470"/>
            <a:ext cx="6260015" cy="888782"/>
          </a:xfrm>
          <a:noFill/>
        </p:spPr>
        <p:txBody>
          <a:bodyPr>
            <a:noAutofit/>
          </a:bodyPr>
          <a:lstStyle>
            <a:lvl1pPr marL="342900" indent="-342900" algn="l">
              <a:buClr>
                <a:srgbClr val="254A5D"/>
              </a:buClr>
              <a:buFont typeface="Arial" panose="020B0604020202020204" pitchFamily="34" charset="0"/>
              <a:buChar char="•"/>
              <a:defRPr sz="2800" b="1">
                <a:solidFill>
                  <a:srgbClr val="254A5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426297373"/>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B398DA5-FC23-4AED-BB00-A369309BA017}" type="datetimeFigureOut">
              <a:rPr lang="en-US" smtClean="0"/>
              <a:pPr/>
              <a:t>6/10/2026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21E06D-9A29-421B-B982-AE830BCEB6E0}" type="slidenum">
              <a:rPr lang="en-US" smtClean="0"/>
              <a:pPr/>
              <a:t>‹#›</a:t>
            </a:fld>
            <a:endParaRPr lang="en-US"/>
          </a:p>
        </p:txBody>
      </p:sp>
    </p:spTree>
    <p:extLst>
      <p:ext uri="{BB962C8B-B14F-4D97-AF65-F5344CB8AC3E}">
        <p14:creationId xmlns:p14="http://schemas.microsoft.com/office/powerpoint/2010/main" val="2525332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398DA5-FC23-4AED-BB00-A369309BA017}" type="datetimeFigureOut">
              <a:rPr lang="en-US" smtClean="0"/>
              <a:pPr/>
              <a:t>6/10/2026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21E06D-9A29-421B-B982-AE830BCEB6E0}" type="slidenum">
              <a:rPr lang="en-US" smtClean="0"/>
              <a:pPr/>
              <a:t>‹#›</a:t>
            </a:fld>
            <a:endParaRPr lang="en-US"/>
          </a:p>
        </p:txBody>
      </p:sp>
    </p:spTree>
    <p:extLst>
      <p:ext uri="{BB962C8B-B14F-4D97-AF65-F5344CB8AC3E}">
        <p14:creationId xmlns:p14="http://schemas.microsoft.com/office/powerpoint/2010/main" val="1192524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8650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7226462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6100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56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7836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27071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46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70199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6176387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51741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3459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26777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83579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0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06727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6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60763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36055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303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52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8676370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08347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96819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8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12729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rot="5400000">
            <a:off x="10158419" y="1790661"/>
            <a:ext cx="990599" cy="304879"/>
          </a:xfrm>
          <a:prstGeom prst="rect">
            <a:avLst/>
          </a:prstGeom>
        </p:spPr>
        <p:txBody>
          <a:bodyPr/>
          <a:lstStyle/>
          <a:p>
            <a:fld id="{4509A250-FF31-4206-8172-F9D3106AACB1}" type="datetimeFigureOut">
              <a:rPr lang="en-US" dirty="0"/>
              <a:t>6/10/2026</a:t>
            </a:fld>
            <a:endParaRPr lang="en-US" dirty="0"/>
          </a:p>
        </p:txBody>
      </p:sp>
      <p:sp>
        <p:nvSpPr>
          <p:cNvPr id="5" name="Footer Placeholder 4"/>
          <p:cNvSpPr>
            <a:spLocks noGrp="1"/>
          </p:cNvSpPr>
          <p:nvPr>
            <p:ph type="ftr" sz="quarter" idx="11"/>
          </p:nvPr>
        </p:nvSpPr>
        <p:spPr>
          <a:xfrm rot="5400000">
            <a:off x="8954413" y="3225261"/>
            <a:ext cx="3859795" cy="304880"/>
          </a:xfrm>
          <a:prstGeom prst="rect">
            <a:avLst/>
          </a:prstGeom>
        </p:spPr>
        <p:txBody>
          <a:bodyPr/>
          <a:lstStyle/>
          <a:p>
            <a:endParaRPr lang="en-US" dirty="0"/>
          </a:p>
        </p:txBody>
      </p:sp>
      <p:sp>
        <p:nvSpPr>
          <p:cNvPr id="6" name="Slide Number Placeholder 5"/>
          <p:cNvSpPr>
            <a:spLocks noGrp="1"/>
          </p:cNvSpPr>
          <p:nvPr>
            <p:ph type="sldNum" sz="quarter" idx="12"/>
          </p:nvPr>
        </p:nvSpPr>
        <p:spPr>
          <a:xfrm>
            <a:off x="10355242" y="295737"/>
            <a:ext cx="838417" cy="767687"/>
          </a:xfrm>
          <a:prstGeom prst="rect">
            <a:avLst/>
          </a:prstGeom>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21142922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Text,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91464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71957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58532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a:prstGeom prst="rect">
            <a:avLst/>
          </a:prstGeo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a:prstGeom prst="rect">
            <a:avLst/>
          </a:prstGeo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rot="5400000">
            <a:off x="10155639" y="1790701"/>
            <a:ext cx="990599" cy="304799"/>
          </a:xfrm>
          <a:prstGeom prst="rect">
            <a:avLst/>
          </a:prstGeom>
        </p:spPr>
        <p:txBody>
          <a:bodyPr/>
          <a:lstStyle/>
          <a:p>
            <a:fld id="{9796027F-7875-4030-9381-8BD8C4F21935}" type="datetimeFigureOut">
              <a:rPr lang="en-US" smtClean="0"/>
              <a:t>6/10/2026</a:t>
            </a:fld>
            <a:endParaRPr lang="en-US" dirty="0"/>
          </a:p>
        </p:txBody>
      </p:sp>
      <p:sp>
        <p:nvSpPr>
          <p:cNvPr id="5" name="Footer Placeholder 4"/>
          <p:cNvSpPr>
            <a:spLocks noGrp="1"/>
          </p:cNvSpPr>
          <p:nvPr>
            <p:ph type="ftr" sz="quarter" idx="11"/>
          </p:nvPr>
        </p:nvSpPr>
        <p:spPr>
          <a:xfrm rot="5400000">
            <a:off x="8951573" y="3225297"/>
            <a:ext cx="3859795" cy="304801"/>
          </a:xfrm>
          <a:prstGeom prst="rect">
            <a:avLst/>
          </a:prstGeom>
        </p:spPr>
        <p:txBody>
          <a:bodyPr/>
          <a:lstStyle/>
          <a:p>
            <a:endParaRPr lang="en-US" dirty="0"/>
          </a:p>
        </p:txBody>
      </p:sp>
      <p:sp>
        <p:nvSpPr>
          <p:cNvPr id="6" name="Slide Number Placeholder 5"/>
          <p:cNvSpPr>
            <a:spLocks noGrp="1"/>
          </p:cNvSpPr>
          <p:nvPr>
            <p:ph type="sldNum" sz="quarter" idx="12"/>
          </p:nvPr>
        </p:nvSpPr>
        <p:spPr>
          <a:xfrm>
            <a:off x="10352540" y="295729"/>
            <a:ext cx="838199" cy="767687"/>
          </a:xfrm>
          <a:prstGeom prst="rect">
            <a:avLst/>
          </a:prstGeo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6848640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400530"/>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rot="5400000">
            <a:off x="10155639" y="1790701"/>
            <a:ext cx="990599" cy="304799"/>
          </a:xfrm>
          <a:prstGeom prst="rect">
            <a:avLst/>
          </a:prstGeom>
        </p:spPr>
        <p:txBody>
          <a:bodyPr/>
          <a:lstStyle/>
          <a:p>
            <a:fld id="{9796027F-7875-4030-9381-8BD8C4F21935}" type="datetimeFigureOut">
              <a:rPr lang="en-US" smtClean="0"/>
              <a:t>6/10/2026</a:t>
            </a:fld>
            <a:endParaRPr lang="en-US" dirty="0"/>
          </a:p>
        </p:txBody>
      </p:sp>
      <p:sp>
        <p:nvSpPr>
          <p:cNvPr id="6" name="Footer Placeholder 5"/>
          <p:cNvSpPr>
            <a:spLocks noGrp="1"/>
          </p:cNvSpPr>
          <p:nvPr>
            <p:ph type="ftr" sz="quarter" idx="11"/>
          </p:nvPr>
        </p:nvSpPr>
        <p:spPr>
          <a:xfrm rot="5400000">
            <a:off x="8951573" y="3225297"/>
            <a:ext cx="3859795" cy="304801"/>
          </a:xfrm>
          <a:prstGeom prst="rect">
            <a:avLst/>
          </a:prstGeom>
        </p:spPr>
        <p:txBody>
          <a:bodyPr/>
          <a:lstStyle/>
          <a:p>
            <a:endParaRPr lang="en-US" dirty="0"/>
          </a:p>
        </p:txBody>
      </p:sp>
      <p:sp>
        <p:nvSpPr>
          <p:cNvPr id="7" name="Slide Number Placeholder 6"/>
          <p:cNvSpPr>
            <a:spLocks noGrp="1"/>
          </p:cNvSpPr>
          <p:nvPr>
            <p:ph type="sldNum" sz="quarter" idx="12"/>
          </p:nvPr>
        </p:nvSpPr>
        <p:spPr>
          <a:xfrm>
            <a:off x="10352540" y="295729"/>
            <a:ext cx="838199" cy="767687"/>
          </a:xfrm>
          <a:prstGeom prst="rect">
            <a:avLst/>
          </a:prstGeo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5922170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400530"/>
          </a:xfrm>
          <a:prstGeom prst="rect">
            <a:avLst/>
          </a:prstGeo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a:prstGeom prst="rect">
            <a:avLst/>
          </a:prstGeo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a:prstGeom prst="rect">
            <a:avLst/>
          </a:prstGeo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rot="5400000">
            <a:off x="10155639" y="1790701"/>
            <a:ext cx="990599" cy="304799"/>
          </a:xfrm>
          <a:prstGeom prst="rect">
            <a:avLst/>
          </a:prstGeom>
        </p:spPr>
        <p:txBody>
          <a:bodyPr/>
          <a:lstStyle/>
          <a:p>
            <a:fld id="{9796027F-7875-4030-9381-8BD8C4F21935}" type="datetimeFigureOut">
              <a:rPr lang="en-US" smtClean="0"/>
              <a:t>6/10/2026</a:t>
            </a:fld>
            <a:endParaRPr lang="en-US" dirty="0"/>
          </a:p>
        </p:txBody>
      </p:sp>
      <p:sp>
        <p:nvSpPr>
          <p:cNvPr id="8" name="Footer Placeholder 7"/>
          <p:cNvSpPr>
            <a:spLocks noGrp="1"/>
          </p:cNvSpPr>
          <p:nvPr>
            <p:ph type="ftr" sz="quarter" idx="11"/>
          </p:nvPr>
        </p:nvSpPr>
        <p:spPr>
          <a:xfrm rot="5400000">
            <a:off x="8951573" y="3225297"/>
            <a:ext cx="3859795" cy="304801"/>
          </a:xfrm>
          <a:prstGeom prst="rect">
            <a:avLst/>
          </a:prstGeom>
        </p:spPr>
        <p:txBody>
          <a:bodyPr/>
          <a:lstStyle/>
          <a:p>
            <a:endParaRPr lang="en-US" dirty="0"/>
          </a:p>
        </p:txBody>
      </p:sp>
      <p:sp>
        <p:nvSpPr>
          <p:cNvPr id="9" name="Slide Number Placeholder 8"/>
          <p:cNvSpPr>
            <a:spLocks noGrp="1"/>
          </p:cNvSpPr>
          <p:nvPr>
            <p:ph type="sldNum" sz="quarter" idx="12"/>
          </p:nvPr>
        </p:nvSpPr>
        <p:spPr>
          <a:xfrm>
            <a:off x="10352540" y="295729"/>
            <a:ext cx="838199" cy="767687"/>
          </a:xfrm>
          <a:prstGeom prst="rect">
            <a:avLst/>
          </a:prstGeo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6233202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400530"/>
          </a:xfrm>
          <a:prstGeom prst="rect">
            <a:avLst/>
          </a:prstGeom>
        </p:spPr>
        <p:txBody>
          <a:bodyPr/>
          <a:lstStyle/>
          <a:p>
            <a:r>
              <a:rPr lang="en-US"/>
              <a:t>Click to edit Master title style</a:t>
            </a:r>
            <a:endParaRPr lang="en-US" dirty="0"/>
          </a:p>
        </p:txBody>
      </p:sp>
      <p:sp>
        <p:nvSpPr>
          <p:cNvPr id="7" name="Date Placeholder 2"/>
          <p:cNvSpPr>
            <a:spLocks noGrp="1"/>
          </p:cNvSpPr>
          <p:nvPr>
            <p:ph type="dt" sz="half" idx="10"/>
          </p:nvPr>
        </p:nvSpPr>
        <p:spPr>
          <a:xfrm rot="5400000">
            <a:off x="10155639" y="1790701"/>
            <a:ext cx="990599" cy="304799"/>
          </a:xfrm>
          <a:prstGeom prst="rect">
            <a:avLst/>
          </a:prstGeom>
        </p:spPr>
        <p:txBody>
          <a:bodyPr/>
          <a:lstStyle/>
          <a:p>
            <a:fld id="{4509A250-FF31-4206-8172-F9D3106AACB1}" type="datetimeFigureOut">
              <a:rPr lang="en-US" smtClean="0"/>
              <a:t>6/10/2026</a:t>
            </a:fld>
            <a:endParaRPr lang="en-US" dirty="0"/>
          </a:p>
        </p:txBody>
      </p:sp>
      <p:sp>
        <p:nvSpPr>
          <p:cNvPr id="5" name="Footer Placeholder 3"/>
          <p:cNvSpPr>
            <a:spLocks noGrp="1"/>
          </p:cNvSpPr>
          <p:nvPr>
            <p:ph type="ftr" sz="quarter" idx="11"/>
          </p:nvPr>
        </p:nvSpPr>
        <p:spPr>
          <a:xfrm rot="5400000">
            <a:off x="8951573" y="3225297"/>
            <a:ext cx="3859795" cy="304801"/>
          </a:xfrm>
          <a:prstGeom prst="rect">
            <a:avLst/>
          </a:prstGeom>
        </p:spPr>
        <p:txBody>
          <a:bodyPr/>
          <a:lstStyle/>
          <a:p>
            <a:endParaRPr lang="en-US" dirty="0"/>
          </a:p>
        </p:txBody>
      </p:sp>
      <p:sp>
        <p:nvSpPr>
          <p:cNvPr id="6" name="Slide Number Placeholder 4"/>
          <p:cNvSpPr>
            <a:spLocks noGrp="1"/>
          </p:cNvSpPr>
          <p:nvPr>
            <p:ph type="sldNum" sz="quarter" idx="12"/>
          </p:nvPr>
        </p:nvSpPr>
        <p:spPr>
          <a:xfrm>
            <a:off x="10352540" y="295729"/>
            <a:ext cx="838199" cy="767687"/>
          </a:xfrm>
          <a:prstGeom prst="rect">
            <a:avLst/>
          </a:prstGeo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9587834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a:xfrm rot="5400000">
            <a:off x="10155639" y="1790701"/>
            <a:ext cx="990599" cy="304799"/>
          </a:xfrm>
          <a:prstGeom prst="rect">
            <a:avLst/>
          </a:prstGeom>
        </p:spPr>
        <p:txBody>
          <a:bodyPr/>
          <a:lstStyle/>
          <a:p>
            <a:fld id="{4509A250-FF31-4206-8172-F9D3106AACB1}" type="datetimeFigureOut">
              <a:rPr lang="en-US" smtClean="0"/>
              <a:t>6/10/2026</a:t>
            </a:fld>
            <a:endParaRPr lang="en-US" dirty="0"/>
          </a:p>
        </p:txBody>
      </p:sp>
      <p:sp>
        <p:nvSpPr>
          <p:cNvPr id="5" name="Footer Placeholder 2"/>
          <p:cNvSpPr>
            <a:spLocks noGrp="1"/>
          </p:cNvSpPr>
          <p:nvPr>
            <p:ph type="ftr" sz="quarter" idx="11"/>
          </p:nvPr>
        </p:nvSpPr>
        <p:spPr>
          <a:xfrm rot="5400000">
            <a:off x="8951573" y="3225297"/>
            <a:ext cx="3859795" cy="304801"/>
          </a:xfrm>
          <a:prstGeom prst="rect">
            <a:avLst/>
          </a:prstGeom>
        </p:spPr>
        <p:txBody>
          <a:bodyPr/>
          <a:lstStyle/>
          <a:p>
            <a:endParaRPr lang="en-US" dirty="0"/>
          </a:p>
        </p:txBody>
      </p:sp>
      <p:sp>
        <p:nvSpPr>
          <p:cNvPr id="6" name="Slide Number Placeholder 3"/>
          <p:cNvSpPr>
            <a:spLocks noGrp="1"/>
          </p:cNvSpPr>
          <p:nvPr>
            <p:ph type="sldNum" sz="quarter" idx="12"/>
          </p:nvPr>
        </p:nvSpPr>
        <p:spPr>
          <a:xfrm>
            <a:off x="10352540" y="295729"/>
            <a:ext cx="838199" cy="767687"/>
          </a:xfrm>
          <a:prstGeom prst="rect">
            <a:avLst/>
          </a:prstGeo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6061203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a:prstGeom prst="rect">
            <a:avLst/>
          </a:prstGeo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a:prstGeom prst="rect">
            <a:avLst/>
          </a:prstGeo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a:xfrm rot="5400000">
            <a:off x="10155639" y="1790701"/>
            <a:ext cx="990599" cy="304799"/>
          </a:xfrm>
          <a:prstGeom prst="rect">
            <a:avLst/>
          </a:prstGeom>
        </p:spPr>
        <p:txBody>
          <a:bodyPr/>
          <a:lstStyle/>
          <a:p>
            <a:fld id="{4509A250-FF31-4206-8172-F9D3106AACB1}" type="datetimeFigureOut">
              <a:rPr lang="en-US" smtClean="0"/>
              <a:t>6/10/2026</a:t>
            </a:fld>
            <a:endParaRPr lang="en-US" dirty="0"/>
          </a:p>
        </p:txBody>
      </p:sp>
      <p:sp>
        <p:nvSpPr>
          <p:cNvPr id="5" name="Footer Placeholder 5"/>
          <p:cNvSpPr>
            <a:spLocks noGrp="1"/>
          </p:cNvSpPr>
          <p:nvPr>
            <p:ph type="ftr" sz="quarter" idx="11"/>
          </p:nvPr>
        </p:nvSpPr>
        <p:spPr>
          <a:xfrm rot="5400000">
            <a:off x="8951573" y="3225297"/>
            <a:ext cx="3859795" cy="304801"/>
          </a:xfrm>
          <a:prstGeom prst="rect">
            <a:avLst/>
          </a:prstGeom>
        </p:spPr>
        <p:txBody>
          <a:bodyPr/>
          <a:lstStyle/>
          <a:p>
            <a:endParaRPr lang="en-US" dirty="0"/>
          </a:p>
        </p:txBody>
      </p:sp>
      <p:sp>
        <p:nvSpPr>
          <p:cNvPr id="6" name="Slide Number Placeholder 6"/>
          <p:cNvSpPr>
            <a:spLocks noGrp="1"/>
          </p:cNvSpPr>
          <p:nvPr>
            <p:ph type="sldNum" sz="quarter" idx="12"/>
          </p:nvPr>
        </p:nvSpPr>
        <p:spPr>
          <a:xfrm>
            <a:off x="10352540" y="295729"/>
            <a:ext cx="838199" cy="767687"/>
          </a:xfrm>
          <a:prstGeom prst="rect">
            <a:avLst/>
          </a:prstGeo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1725532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a:prstGeom prst="rect">
            <a:avLst/>
          </a:prstGeo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3657600"/>
            <a:ext cx="5084979" cy="1371600"/>
          </a:xfrm>
          <a:prstGeom prst="rect">
            <a:avLst/>
          </a:prstGeo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rot="5400000">
            <a:off x="10155639" y="1790701"/>
            <a:ext cx="990599" cy="304799"/>
          </a:xfrm>
          <a:prstGeom prst="rect">
            <a:avLst/>
          </a:prstGeom>
        </p:spPr>
        <p:txBody>
          <a:bodyPr/>
          <a:lstStyle/>
          <a:p>
            <a:fld id="{4509A250-FF31-4206-8172-F9D3106AACB1}" type="datetimeFigureOut">
              <a:rPr lang="en-US" smtClean="0"/>
              <a:t>6/10/2026</a:t>
            </a:fld>
            <a:endParaRPr lang="en-US" dirty="0"/>
          </a:p>
        </p:txBody>
      </p:sp>
      <p:sp>
        <p:nvSpPr>
          <p:cNvPr id="6" name="Footer Placeholder 5"/>
          <p:cNvSpPr>
            <a:spLocks noGrp="1"/>
          </p:cNvSpPr>
          <p:nvPr>
            <p:ph type="ftr" sz="quarter" idx="11"/>
          </p:nvPr>
        </p:nvSpPr>
        <p:spPr>
          <a:xfrm rot="5400000">
            <a:off x="8951573" y="3225297"/>
            <a:ext cx="3859795" cy="304801"/>
          </a:xfrm>
          <a:prstGeom prst="rect">
            <a:avLst/>
          </a:prstGeom>
        </p:spPr>
        <p:txBody>
          <a:bodyPr/>
          <a:lstStyle/>
          <a:p>
            <a:endParaRPr lang="en-US" dirty="0"/>
          </a:p>
        </p:txBody>
      </p:sp>
      <p:sp>
        <p:nvSpPr>
          <p:cNvPr id="7" name="Slide Number Placeholder 6"/>
          <p:cNvSpPr>
            <a:spLocks noGrp="1"/>
          </p:cNvSpPr>
          <p:nvPr>
            <p:ph type="sldNum" sz="quarter" idx="12"/>
          </p:nvPr>
        </p:nvSpPr>
        <p:spPr>
          <a:xfrm>
            <a:off x="10352540" y="295729"/>
            <a:ext cx="838199" cy="767687"/>
          </a:xfrm>
          <a:prstGeom prst="rect">
            <a:avLst/>
          </a:prstGeo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4178267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a:prstGeom prst="rect">
            <a:avLst/>
          </a:prstGeo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6" y="5367325"/>
            <a:ext cx="8825656" cy="493712"/>
          </a:xfrm>
          <a:prstGeom prst="rect">
            <a:avLst/>
          </a:prstGeo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rot="5400000">
            <a:off x="10155639" y="1790701"/>
            <a:ext cx="990599" cy="304799"/>
          </a:xfrm>
          <a:prstGeom prst="rect">
            <a:avLst/>
          </a:prstGeom>
        </p:spPr>
        <p:txBody>
          <a:bodyPr/>
          <a:lstStyle/>
          <a:p>
            <a:fld id="{4509A250-FF31-4206-8172-F9D3106AACB1}" type="datetimeFigureOut">
              <a:rPr lang="en-US" smtClean="0"/>
              <a:t>6/10/2026</a:t>
            </a:fld>
            <a:endParaRPr lang="en-US" dirty="0"/>
          </a:p>
        </p:txBody>
      </p:sp>
      <p:sp>
        <p:nvSpPr>
          <p:cNvPr id="6" name="Footer Placeholder 5"/>
          <p:cNvSpPr>
            <a:spLocks noGrp="1"/>
          </p:cNvSpPr>
          <p:nvPr>
            <p:ph type="ftr" sz="quarter" idx="11"/>
          </p:nvPr>
        </p:nvSpPr>
        <p:spPr>
          <a:xfrm rot="5400000">
            <a:off x="8951573" y="3225297"/>
            <a:ext cx="3859795" cy="304801"/>
          </a:xfrm>
          <a:prstGeom prst="rect">
            <a:avLst/>
          </a:prstGeom>
        </p:spPr>
        <p:txBody>
          <a:bodyPr/>
          <a:lstStyle/>
          <a:p>
            <a:endParaRPr lang="en-US" dirty="0"/>
          </a:p>
        </p:txBody>
      </p:sp>
      <p:sp>
        <p:nvSpPr>
          <p:cNvPr id="7" name="Slide Number Placeholder 6"/>
          <p:cNvSpPr>
            <a:spLocks noGrp="1"/>
          </p:cNvSpPr>
          <p:nvPr>
            <p:ph type="sldNum" sz="quarter" idx="12"/>
          </p:nvPr>
        </p:nvSpPr>
        <p:spPr>
          <a:xfrm>
            <a:off x="10352540" y="295729"/>
            <a:ext cx="838199" cy="767687"/>
          </a:xfrm>
          <a:prstGeom prst="rect">
            <a:avLst/>
          </a:prstGeo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84903896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a:prstGeom prst="rect">
            <a:avLst/>
          </a:prstGeo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a:prstGeom prst="rect">
            <a:avLst/>
          </a:prstGeo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a:xfrm rot="5400000">
            <a:off x="10155639" y="1790701"/>
            <a:ext cx="990599" cy="304799"/>
          </a:xfrm>
          <a:prstGeom prst="rect">
            <a:avLst/>
          </a:prstGeom>
        </p:spPr>
        <p:txBody>
          <a:bodyPr/>
          <a:lstStyle/>
          <a:p>
            <a:fld id="{4509A250-FF31-4206-8172-F9D3106AACB1}" type="datetimeFigureOut">
              <a:rPr lang="en-US" smtClean="0"/>
              <a:t>6/10/2026</a:t>
            </a:fld>
            <a:endParaRPr lang="en-US" dirty="0"/>
          </a:p>
        </p:txBody>
      </p:sp>
      <p:sp>
        <p:nvSpPr>
          <p:cNvPr id="5" name="Footer Placeholder 4"/>
          <p:cNvSpPr>
            <a:spLocks noGrp="1"/>
          </p:cNvSpPr>
          <p:nvPr>
            <p:ph type="ftr" sz="quarter" idx="11"/>
          </p:nvPr>
        </p:nvSpPr>
        <p:spPr>
          <a:xfrm rot="5400000">
            <a:off x="8951573" y="3225297"/>
            <a:ext cx="3859795" cy="304801"/>
          </a:xfrm>
          <a:prstGeom prst="rect">
            <a:avLst/>
          </a:prstGeom>
        </p:spPr>
        <p:txBody>
          <a:bodyPr/>
          <a:lstStyle/>
          <a:p>
            <a:endParaRPr lang="en-US" dirty="0"/>
          </a:p>
        </p:txBody>
      </p:sp>
      <p:sp>
        <p:nvSpPr>
          <p:cNvPr id="6" name="Slide Number Placeholder 5"/>
          <p:cNvSpPr>
            <a:spLocks noGrp="1"/>
          </p:cNvSpPr>
          <p:nvPr>
            <p:ph type="sldNum" sz="quarter" idx="12"/>
          </p:nvPr>
        </p:nvSpPr>
        <p:spPr>
          <a:xfrm>
            <a:off x="10352540" y="295729"/>
            <a:ext cx="838199" cy="767687"/>
          </a:xfrm>
          <a:prstGeom prst="rect">
            <a:avLst/>
          </a:prstGeo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9777930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a:prstGeom prst="rect">
            <a:avLst/>
          </a:prstGeo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385828" cy="342174"/>
          </a:xfrm>
          <a:prstGeom prst="rect">
            <a:avLst/>
          </a:prstGeo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4350657"/>
            <a:ext cx="8825659" cy="1676400"/>
          </a:xfrm>
          <a:prstGeom prst="rect">
            <a:avLst/>
          </a:prstGeo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a:xfrm rot="5400000">
            <a:off x="10155639" y="1790701"/>
            <a:ext cx="990599" cy="304799"/>
          </a:xfrm>
          <a:prstGeom prst="rect">
            <a:avLst/>
          </a:prstGeom>
        </p:spPr>
        <p:txBody>
          <a:bodyPr/>
          <a:lstStyle/>
          <a:p>
            <a:fld id="{4509A250-FF31-4206-8172-F9D3106AACB1}" type="datetimeFigureOut">
              <a:rPr lang="en-US" smtClean="0"/>
              <a:t>6/10/2026</a:t>
            </a:fld>
            <a:endParaRPr lang="en-US" dirty="0"/>
          </a:p>
        </p:txBody>
      </p:sp>
      <p:sp>
        <p:nvSpPr>
          <p:cNvPr id="5" name="Footer Placeholder 4"/>
          <p:cNvSpPr>
            <a:spLocks noGrp="1"/>
          </p:cNvSpPr>
          <p:nvPr>
            <p:ph type="ftr" sz="quarter" idx="11"/>
          </p:nvPr>
        </p:nvSpPr>
        <p:spPr>
          <a:xfrm rot="5400000">
            <a:off x="8951573" y="3225297"/>
            <a:ext cx="3859795" cy="304801"/>
          </a:xfrm>
          <a:prstGeom prst="rect">
            <a:avLst/>
          </a:prstGeom>
        </p:spPr>
        <p:txBody>
          <a:bodyPr/>
          <a:lstStyle/>
          <a:p>
            <a:endParaRPr lang="en-US" dirty="0"/>
          </a:p>
        </p:txBody>
      </p:sp>
      <p:sp>
        <p:nvSpPr>
          <p:cNvPr id="6" name="Slide Number Placeholder 5"/>
          <p:cNvSpPr>
            <a:spLocks noGrp="1"/>
          </p:cNvSpPr>
          <p:nvPr>
            <p:ph type="sldNum" sz="quarter" idx="12"/>
          </p:nvPr>
        </p:nvSpPr>
        <p:spPr>
          <a:xfrm>
            <a:off x="10352540" y="295729"/>
            <a:ext cx="838199" cy="767687"/>
          </a:xfrm>
          <a:prstGeom prst="rect">
            <a:avLst/>
          </a:prstGeom>
        </p:spPr>
        <p:txBody>
          <a:bodyPr/>
          <a:lstStyle/>
          <a:p>
            <a:fld id="{D57F1E4F-1CFF-5643-939E-02111984F565}" type="slidenum">
              <a:rPr lang="en-US" smtClean="0"/>
              <a:t>‹#›</a:t>
            </a:fld>
            <a:endParaRPr lang="en-US" dirty="0"/>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6134802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a:prstGeom prst="rect">
            <a:avLst/>
          </a:prstGeo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a:prstGeom prst="rect">
            <a:avLst/>
          </a:prstGeo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rot="5400000">
            <a:off x="10155639" y="1790701"/>
            <a:ext cx="990599" cy="304799"/>
          </a:xfrm>
          <a:prstGeom prst="rect">
            <a:avLst/>
          </a:prstGeom>
        </p:spPr>
        <p:txBody>
          <a:bodyPr/>
          <a:lstStyle/>
          <a:p>
            <a:fld id="{4509A250-FF31-4206-8172-F9D3106AACB1}" type="datetimeFigureOut">
              <a:rPr lang="en-US" smtClean="0"/>
              <a:t>6/10/2026</a:t>
            </a:fld>
            <a:endParaRPr lang="en-US" dirty="0"/>
          </a:p>
        </p:txBody>
      </p:sp>
      <p:sp>
        <p:nvSpPr>
          <p:cNvPr id="5" name="Footer Placeholder 4"/>
          <p:cNvSpPr>
            <a:spLocks noGrp="1"/>
          </p:cNvSpPr>
          <p:nvPr>
            <p:ph type="ftr" sz="quarter" idx="11"/>
          </p:nvPr>
        </p:nvSpPr>
        <p:spPr>
          <a:xfrm rot="5400000">
            <a:off x="8951573" y="3225297"/>
            <a:ext cx="3859795" cy="304801"/>
          </a:xfrm>
          <a:prstGeom prst="rect">
            <a:avLst/>
          </a:prstGeom>
        </p:spPr>
        <p:txBody>
          <a:bodyPr/>
          <a:lstStyle/>
          <a:p>
            <a:endParaRPr lang="en-US" dirty="0"/>
          </a:p>
        </p:txBody>
      </p:sp>
      <p:sp>
        <p:nvSpPr>
          <p:cNvPr id="6" name="Slide Number Placeholder 5"/>
          <p:cNvSpPr>
            <a:spLocks noGrp="1"/>
          </p:cNvSpPr>
          <p:nvPr>
            <p:ph type="sldNum" sz="quarter" idx="12"/>
          </p:nvPr>
        </p:nvSpPr>
        <p:spPr>
          <a:xfrm>
            <a:off x="10352540" y="295729"/>
            <a:ext cx="838199" cy="767687"/>
          </a:xfrm>
          <a:prstGeom prst="rect">
            <a:avLst/>
          </a:prstGeo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0418985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400530"/>
          </a:xfrm>
          <a:prstGeom prst="rect">
            <a:avLst/>
          </a:prstGeom>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a:prstGeom prst="rect">
            <a:avLst/>
          </a:prstGeo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a:prstGeom prst="rect">
            <a:avLst/>
          </a:prstGeo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a:prstGeom prst="rect">
            <a:avLst/>
          </a:prstGeo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a:prstGeom prst="rect">
            <a:avLst/>
          </a:prstGeo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a:prstGeom prst="rect">
            <a:avLst/>
          </a:prstGeo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a:prstGeom prst="rect">
            <a:avLst/>
          </a:prstGeo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a:xfrm rot="5400000">
            <a:off x="10155639" y="1790701"/>
            <a:ext cx="990599" cy="304799"/>
          </a:xfrm>
          <a:prstGeom prst="rect">
            <a:avLst/>
          </a:prstGeom>
        </p:spPr>
        <p:txBody>
          <a:bodyPr/>
          <a:lstStyle/>
          <a:p>
            <a:fld id="{4509A250-FF31-4206-8172-F9D3106AACB1}" type="datetimeFigureOut">
              <a:rPr lang="en-US" smtClean="0"/>
              <a:t>6/10/2026</a:t>
            </a:fld>
            <a:endParaRPr lang="en-US" dirty="0"/>
          </a:p>
        </p:txBody>
      </p:sp>
      <p:sp>
        <p:nvSpPr>
          <p:cNvPr id="4" name="Footer Placeholder 4"/>
          <p:cNvSpPr>
            <a:spLocks noGrp="1"/>
          </p:cNvSpPr>
          <p:nvPr>
            <p:ph type="ftr" sz="quarter" idx="11"/>
          </p:nvPr>
        </p:nvSpPr>
        <p:spPr>
          <a:xfrm rot="5400000">
            <a:off x="8951573" y="3225297"/>
            <a:ext cx="3859795" cy="304801"/>
          </a:xfrm>
          <a:prstGeom prst="rect">
            <a:avLst/>
          </a:prstGeom>
        </p:spPr>
        <p:txBody>
          <a:bodyPr/>
          <a:lstStyle/>
          <a:p>
            <a:endParaRPr lang="en-US" dirty="0"/>
          </a:p>
        </p:txBody>
      </p:sp>
      <p:sp>
        <p:nvSpPr>
          <p:cNvPr id="6" name="Slide Number Placeholder 5"/>
          <p:cNvSpPr>
            <a:spLocks noGrp="1"/>
          </p:cNvSpPr>
          <p:nvPr>
            <p:ph type="sldNum" sz="quarter" idx="12"/>
          </p:nvPr>
        </p:nvSpPr>
        <p:spPr>
          <a:xfrm>
            <a:off x="10352540" y="295729"/>
            <a:ext cx="838199" cy="767687"/>
          </a:xfrm>
          <a:prstGeom prst="rect">
            <a:avLst/>
          </a:prstGeo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67518325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400530"/>
          </a:xfrm>
          <a:prstGeom prst="rect">
            <a:avLst/>
          </a:prstGeom>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a:prstGeom prst="rect">
            <a:avLst/>
          </a:prstGeo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652463" y="4827211"/>
            <a:ext cx="2940050" cy="659189"/>
          </a:xfrm>
          <a:prstGeom prst="rect">
            <a:avLst/>
          </a:prstGeo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a:prstGeom prst="rect">
            <a:avLst/>
          </a:prstGeo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3888022" y="4827210"/>
            <a:ext cx="2934406" cy="659189"/>
          </a:xfrm>
          <a:prstGeom prst="rect">
            <a:avLst/>
          </a:prstGeo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a:prstGeom prst="rect">
            <a:avLst/>
          </a:prstGeo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124575" y="4827208"/>
            <a:ext cx="2935997" cy="659189"/>
          </a:xfrm>
          <a:prstGeom prst="rect">
            <a:avLst/>
          </a:prstGeo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a:xfrm rot="5400000">
            <a:off x="10155639" y="1790701"/>
            <a:ext cx="990599" cy="304799"/>
          </a:xfrm>
          <a:prstGeom prst="rect">
            <a:avLst/>
          </a:prstGeom>
        </p:spPr>
        <p:txBody>
          <a:bodyPr/>
          <a:lstStyle/>
          <a:p>
            <a:fld id="{4509A250-FF31-4206-8172-F9D3106AACB1}" type="datetimeFigureOut">
              <a:rPr lang="en-US" smtClean="0"/>
              <a:t>6/10/2026</a:t>
            </a:fld>
            <a:endParaRPr lang="en-US" dirty="0"/>
          </a:p>
        </p:txBody>
      </p:sp>
      <p:sp>
        <p:nvSpPr>
          <p:cNvPr id="4" name="Footer Placeholder 4"/>
          <p:cNvSpPr>
            <a:spLocks noGrp="1"/>
          </p:cNvSpPr>
          <p:nvPr>
            <p:ph type="ftr" sz="quarter" idx="11"/>
          </p:nvPr>
        </p:nvSpPr>
        <p:spPr>
          <a:xfrm rot="5400000">
            <a:off x="8951573" y="3225297"/>
            <a:ext cx="3859795" cy="304801"/>
          </a:xfrm>
          <a:prstGeom prst="rect">
            <a:avLst/>
          </a:prstGeom>
        </p:spPr>
        <p:txBody>
          <a:bodyPr/>
          <a:lstStyle/>
          <a:p>
            <a:endParaRPr lang="en-US" dirty="0"/>
          </a:p>
        </p:txBody>
      </p:sp>
      <p:sp>
        <p:nvSpPr>
          <p:cNvPr id="6" name="Slide Number Placeholder 5"/>
          <p:cNvSpPr>
            <a:spLocks noGrp="1"/>
          </p:cNvSpPr>
          <p:nvPr>
            <p:ph type="sldNum" sz="quarter" idx="12"/>
          </p:nvPr>
        </p:nvSpPr>
        <p:spPr>
          <a:xfrm>
            <a:off x="10352540" y="295729"/>
            <a:ext cx="838199" cy="767687"/>
          </a:xfrm>
          <a:prstGeom prst="rect">
            <a:avLst/>
          </a:prstGeo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8666235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400530"/>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03312" y="2052918"/>
            <a:ext cx="8946541" cy="4195481"/>
          </a:xfrm>
          <a:prstGeom prst="rect">
            <a:avLst/>
          </a:prstGeo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rot="5400000">
            <a:off x="10155639" y="1790701"/>
            <a:ext cx="990599" cy="304799"/>
          </a:xfrm>
          <a:prstGeom prst="rect">
            <a:avLst/>
          </a:prstGeom>
        </p:spPr>
        <p:txBody>
          <a:bodyPr/>
          <a:lstStyle/>
          <a:p>
            <a:fld id="{4509A250-FF31-4206-8172-F9D3106AACB1}" type="datetimeFigureOut">
              <a:rPr lang="en-US" smtClean="0"/>
              <a:t>6/10/2026</a:t>
            </a:fld>
            <a:endParaRPr lang="en-US" dirty="0"/>
          </a:p>
        </p:txBody>
      </p:sp>
      <p:sp>
        <p:nvSpPr>
          <p:cNvPr id="5" name="Footer Placeholder 4"/>
          <p:cNvSpPr>
            <a:spLocks noGrp="1"/>
          </p:cNvSpPr>
          <p:nvPr>
            <p:ph type="ftr" sz="quarter" idx="11"/>
          </p:nvPr>
        </p:nvSpPr>
        <p:spPr>
          <a:xfrm rot="5400000">
            <a:off x="8951573" y="3225297"/>
            <a:ext cx="3859795" cy="304801"/>
          </a:xfrm>
          <a:prstGeom prst="rect">
            <a:avLst/>
          </a:prstGeom>
        </p:spPr>
        <p:txBody>
          <a:bodyPr/>
          <a:lstStyle/>
          <a:p>
            <a:endParaRPr lang="en-US" dirty="0"/>
          </a:p>
        </p:txBody>
      </p:sp>
      <p:sp>
        <p:nvSpPr>
          <p:cNvPr id="6" name="Slide Number Placeholder 5"/>
          <p:cNvSpPr>
            <a:spLocks noGrp="1"/>
          </p:cNvSpPr>
          <p:nvPr>
            <p:ph type="sldNum" sz="quarter" idx="12"/>
          </p:nvPr>
        </p:nvSpPr>
        <p:spPr>
          <a:xfrm>
            <a:off x="10352540" y="295729"/>
            <a:ext cx="838199" cy="767687"/>
          </a:xfrm>
          <a:prstGeom prst="rect">
            <a:avLst/>
          </a:prstGeo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796395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a:prstGeom prst="rect">
            <a:avLst/>
          </a:prstGeo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rot="5400000">
            <a:off x="10155639" y="1790701"/>
            <a:ext cx="990599" cy="304799"/>
          </a:xfrm>
          <a:prstGeom prst="rect">
            <a:avLst/>
          </a:prstGeom>
        </p:spPr>
        <p:txBody>
          <a:bodyPr/>
          <a:lstStyle/>
          <a:p>
            <a:fld id="{4509A250-FF31-4206-8172-F9D3106AACB1}" type="datetimeFigureOut">
              <a:rPr lang="en-US" smtClean="0"/>
              <a:t>6/10/2026</a:t>
            </a:fld>
            <a:endParaRPr lang="en-US" dirty="0"/>
          </a:p>
        </p:txBody>
      </p:sp>
      <p:sp>
        <p:nvSpPr>
          <p:cNvPr id="5" name="Footer Placeholder 4"/>
          <p:cNvSpPr>
            <a:spLocks noGrp="1"/>
          </p:cNvSpPr>
          <p:nvPr>
            <p:ph type="ftr" sz="quarter" idx="11"/>
          </p:nvPr>
        </p:nvSpPr>
        <p:spPr>
          <a:xfrm rot="5400000">
            <a:off x="8951573" y="3225297"/>
            <a:ext cx="3859795" cy="304801"/>
          </a:xfrm>
          <a:prstGeom prst="rect">
            <a:avLst/>
          </a:prstGeom>
        </p:spPr>
        <p:txBody>
          <a:bodyPr/>
          <a:lstStyle/>
          <a:p>
            <a:endParaRPr lang="en-US" dirty="0"/>
          </a:p>
        </p:txBody>
      </p:sp>
      <p:sp>
        <p:nvSpPr>
          <p:cNvPr id="6" name="Slide Number Placeholder 5"/>
          <p:cNvSpPr>
            <a:spLocks noGrp="1"/>
          </p:cNvSpPr>
          <p:nvPr>
            <p:ph type="sldNum" sz="quarter" idx="12"/>
          </p:nvPr>
        </p:nvSpPr>
        <p:spPr>
          <a:xfrm>
            <a:off x="10352540" y="295729"/>
            <a:ext cx="838199" cy="767687"/>
          </a:xfrm>
          <a:prstGeom prst="rect">
            <a:avLst/>
          </a:prstGeo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6441794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7579671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318462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1600200"/>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0"/>
            <a:ext cx="2844800" cy="365125"/>
          </a:xfrm>
          <a:prstGeom prst="rect">
            <a:avLst/>
          </a:prstGeom>
        </p:spPr>
        <p:txBody>
          <a:bodyPr/>
          <a:lstStyle/>
          <a:p>
            <a:fld id="{08866B15-7A71-3442-8AB5-32D252BBEEA0}" type="datetimeFigureOut">
              <a:rPr lang="en-US" smtClean="0"/>
              <a:t>6/10/2026</a:t>
            </a:fld>
            <a:endParaRPr lang="en-US" dirty="0"/>
          </a:p>
        </p:txBody>
      </p:sp>
      <p:sp>
        <p:nvSpPr>
          <p:cNvPr id="5" name="Footer Placeholder 4"/>
          <p:cNvSpPr>
            <a:spLocks noGrp="1"/>
          </p:cNvSpPr>
          <p:nvPr>
            <p:ph type="ftr" sz="quarter" idx="11"/>
          </p:nvPr>
        </p:nvSpPr>
        <p:spPr>
          <a:xfrm>
            <a:off x="4165600" y="6356350"/>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0"/>
            <a:ext cx="2844800" cy="365125"/>
          </a:xfrm>
          <a:prstGeom prst="rect">
            <a:avLst/>
          </a:prstGeom>
        </p:spPr>
        <p:txBody>
          <a:bodyPr/>
          <a:lstStyle/>
          <a:p>
            <a:fld id="{300CCC1C-1323-3243-81D7-3E2AAED70731}" type="slidenum">
              <a:rPr lang="en-US" smtClean="0"/>
              <a:t>‹#›</a:t>
            </a:fld>
            <a:endParaRPr lang="en-US" dirty="0"/>
          </a:p>
        </p:txBody>
      </p:sp>
    </p:spTree>
    <p:extLst>
      <p:ext uri="{BB962C8B-B14F-4D97-AF65-F5344CB8AC3E}">
        <p14:creationId xmlns:p14="http://schemas.microsoft.com/office/powerpoint/2010/main" val="32247569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4034136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_Title Slide">
    <p:bg>
      <p:bgPr>
        <a:solidFill>
          <a:schemeClr val="accent2"/>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27275" y="2430470"/>
            <a:ext cx="6260015" cy="888782"/>
          </a:xfrm>
          <a:noFill/>
        </p:spPr>
        <p:txBody>
          <a:bodyPr>
            <a:noAutofit/>
          </a:bodyPr>
          <a:lstStyle>
            <a:lvl1pPr marL="342900" indent="-342900" algn="l">
              <a:buClr>
                <a:srgbClr val="254A5D"/>
              </a:buClr>
              <a:buFont typeface="Arial" panose="020B0604020202020204" pitchFamily="34" charset="0"/>
              <a:buChar char="•"/>
              <a:defRPr sz="2800" b="1">
                <a:solidFill>
                  <a:srgbClr val="254A5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162961256"/>
      </p:ext>
    </p:extLst>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2"/>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27275" y="2430470"/>
            <a:ext cx="6260015" cy="888782"/>
          </a:xfrm>
          <a:noFill/>
        </p:spPr>
        <p:txBody>
          <a:bodyPr>
            <a:noAutofit/>
          </a:bodyPr>
          <a:lstStyle>
            <a:lvl1pPr marL="342900" indent="-342900" algn="l">
              <a:buClr>
                <a:srgbClr val="254A5D"/>
              </a:buClr>
              <a:buFont typeface="Arial" panose="020B0604020202020204" pitchFamily="34" charset="0"/>
              <a:buChar char="•"/>
              <a:defRPr sz="2800" b="1">
                <a:solidFill>
                  <a:srgbClr val="254A5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331754258"/>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B398DA5-FC23-4AED-BB00-A369309BA017}" type="datetimeFigureOut">
              <a:rPr lang="en-US" smtClean="0"/>
              <a:pPr/>
              <a:t>6/10/2026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21E06D-9A29-421B-B982-AE830BCEB6E0}" type="slidenum">
              <a:rPr lang="en-US" smtClean="0"/>
              <a:pPr/>
              <a:t>‹#›</a:t>
            </a:fld>
            <a:endParaRPr lang="en-US"/>
          </a:p>
        </p:txBody>
      </p:sp>
    </p:spTree>
    <p:extLst>
      <p:ext uri="{BB962C8B-B14F-4D97-AF65-F5344CB8AC3E}">
        <p14:creationId xmlns:p14="http://schemas.microsoft.com/office/powerpoint/2010/main" val="256639830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398DA5-FC23-4AED-BB00-A369309BA017}" type="datetimeFigureOut">
              <a:rPr lang="en-US" smtClean="0"/>
              <a:pPr/>
              <a:t>6/10/2026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21E06D-9A29-421B-B982-AE830BCEB6E0}" type="slidenum">
              <a:rPr lang="en-US" smtClean="0"/>
              <a:pPr/>
              <a:t>‹#›</a:t>
            </a:fld>
            <a:endParaRPr lang="en-US"/>
          </a:p>
        </p:txBody>
      </p:sp>
    </p:spTree>
    <p:extLst>
      <p:ext uri="{BB962C8B-B14F-4D97-AF65-F5344CB8AC3E}">
        <p14:creationId xmlns:p14="http://schemas.microsoft.com/office/powerpoint/2010/main" val="215515136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240560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Text,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595864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3080747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3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905857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56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090404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730011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127584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53871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308881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56482456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30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529816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26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76813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157717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3484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52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63173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588039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9808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3" Type="http://schemas.openxmlformats.org/officeDocument/2006/relationships/slideLayout" Target="../slideLayouts/slideLayout28.xml"/><Relationship Id="rId21" Type="http://schemas.openxmlformats.org/officeDocument/2006/relationships/slideLayout" Target="../slideLayouts/slideLayout46.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theme" Target="../theme/theme2.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18" Type="http://schemas.openxmlformats.org/officeDocument/2006/relationships/slideLayout" Target="../slideLayouts/slideLayout65.xml"/><Relationship Id="rId3" Type="http://schemas.openxmlformats.org/officeDocument/2006/relationships/slideLayout" Target="../slideLayouts/slideLayout50.xml"/><Relationship Id="rId21" Type="http://schemas.openxmlformats.org/officeDocument/2006/relationships/theme" Target="../theme/theme3.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slideLayout" Target="../slideLayouts/slideLayout67.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6/10/2026</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
        <p:nvSpPr>
          <p:cNvPr id="7" name="Rectangle 6">
            <a:extLst>
              <a:ext uri="{FF2B5EF4-FFF2-40B4-BE49-F238E27FC236}">
                <a16:creationId xmlns:a16="http://schemas.microsoft.com/office/drawing/2014/main" id="{8DA1630F-2AF5-412D-9A49-116F375477FA}"/>
              </a:ext>
            </a:extLst>
          </p:cNvPr>
          <p:cNvSpPr/>
          <p:nvPr userDrawn="1"/>
        </p:nvSpPr>
        <p:spPr>
          <a:xfrm>
            <a:off x="0" y="3"/>
            <a:ext cx="12192000" cy="6857487"/>
          </a:xfrm>
          <a:prstGeom prst="rect">
            <a:avLst/>
          </a:prstGeom>
          <a:solidFill>
            <a:srgbClr val="B9C7C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9" name="F9FAF066-2E15-4A91-A0AD-F48A13AEB9C2">
            <a:extLst>
              <a:ext uri="{FF2B5EF4-FFF2-40B4-BE49-F238E27FC236}">
                <a16:creationId xmlns:a16="http://schemas.microsoft.com/office/drawing/2014/main" id="{42C1F3A9-E5DD-43CE-9AFC-575CEABF5DBC}"/>
              </a:ext>
            </a:extLst>
          </p:cNvPr>
          <p:cNvPicPr>
            <a:picLocks noChangeAspect="1" noChangeArrowheads="1"/>
          </p:cNvPicPr>
          <p:nvPr userDrawn="1"/>
        </p:nvPicPr>
        <p:blipFill rotWithShape="1">
          <a:blip r:embed="rId27" cstate="print">
            <a:extLst>
              <a:ext uri="{28A0092B-C50C-407E-A947-70E740481C1C}">
                <a14:useLocalDpi xmlns:a14="http://schemas.microsoft.com/office/drawing/2010/main" val="0"/>
              </a:ext>
            </a:extLst>
          </a:blip>
          <a:srcRect b="-7485"/>
          <a:stretch/>
        </p:blipFill>
        <p:spPr bwMode="auto">
          <a:xfrm>
            <a:off x="104820" y="87766"/>
            <a:ext cx="770853" cy="614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6119712"/>
      </p:ext>
    </p:extLst>
  </p:cSld>
  <p:clrMap bg1="lt1" tx1="dk1" bg2="lt2" tx2="dk2" accent1="accent1" accent2="accent2" accent3="accent3" accent4="accent4" accent5="accent5" accent6="accent6" hlink="hlink" folHlink="folHlink"/>
  <p:sldLayoutIdLst>
    <p:sldLayoutId id="2147483854" r:id="rId1"/>
    <p:sldLayoutId id="2147483855" r:id="rId2"/>
    <p:sldLayoutId id="2147483860" r:id="rId3"/>
    <p:sldLayoutId id="2147483865" r:id="rId4"/>
    <p:sldLayoutId id="2147483866" r:id="rId5"/>
    <p:sldLayoutId id="2147483661" r:id="rId6"/>
    <p:sldLayoutId id="2147483667" r:id="rId7"/>
    <p:sldLayoutId id="2147483669" r:id="rId8"/>
    <p:sldLayoutId id="2147483670" r:id="rId9"/>
    <p:sldLayoutId id="2147483672" r:id="rId10"/>
    <p:sldLayoutId id="2147483684" r:id="rId11"/>
    <p:sldLayoutId id="2147483748" r:id="rId12"/>
    <p:sldLayoutId id="2147483749" r:id="rId13"/>
    <p:sldLayoutId id="2147483750" r:id="rId14"/>
    <p:sldLayoutId id="2147483751" r:id="rId15"/>
    <p:sldLayoutId id="2147483815" r:id="rId16"/>
    <p:sldLayoutId id="2147483717" r:id="rId17"/>
    <p:sldLayoutId id="2147483721" r:id="rId18"/>
    <p:sldLayoutId id="2147483722" r:id="rId19"/>
    <p:sldLayoutId id="2147483733" r:id="rId20"/>
    <p:sldLayoutId id="2147483735" r:id="rId21"/>
    <p:sldLayoutId id="2147483736" r:id="rId22"/>
    <p:sldLayoutId id="2147483816" r:id="rId23"/>
    <p:sldLayoutId id="2147483935" r:id="rId24"/>
    <p:sldLayoutId id="2147483936" r:id="rId25"/>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369C2ED-13C7-46EE-96C0-DD307928B99A}"/>
              </a:ext>
            </a:extLst>
          </p:cNvPr>
          <p:cNvSpPr/>
          <p:nvPr userDrawn="1"/>
        </p:nvSpPr>
        <p:spPr>
          <a:xfrm>
            <a:off x="0" y="3"/>
            <a:ext cx="12192000" cy="6857487"/>
          </a:xfrm>
          <a:prstGeom prst="rect">
            <a:avLst/>
          </a:prstGeom>
          <a:solidFill>
            <a:srgbClr val="B9C7C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Tree>
    <p:extLst>
      <p:ext uri="{BB962C8B-B14F-4D97-AF65-F5344CB8AC3E}">
        <p14:creationId xmlns:p14="http://schemas.microsoft.com/office/powerpoint/2010/main" val="3097411150"/>
      </p:ext>
    </p:extLst>
  </p:cSld>
  <p:clrMap bg1="dk1" tx1="lt1" bg2="dk2" tx2="lt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 id="2147483880" r:id="rId12"/>
    <p:sldLayoutId id="2147483881" r:id="rId13"/>
    <p:sldLayoutId id="2147483882" r:id="rId14"/>
    <p:sldLayoutId id="2147483883" r:id="rId15"/>
    <p:sldLayoutId id="2147483884" r:id="rId16"/>
    <p:sldLayoutId id="2147483885" r:id="rId17"/>
    <p:sldLayoutId id="2147483886" r:id="rId18"/>
    <p:sldLayoutId id="2147483887" r:id="rId19"/>
    <p:sldLayoutId id="2147483888" r:id="rId20"/>
    <p:sldLayoutId id="2147483889" r:id="rId21"/>
    <p:sldLayoutId id="2147483912" r:id="rId22"/>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6/10/2026</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
        <p:nvSpPr>
          <p:cNvPr id="7" name="Rectangle 6">
            <a:extLst>
              <a:ext uri="{FF2B5EF4-FFF2-40B4-BE49-F238E27FC236}">
                <a16:creationId xmlns:a16="http://schemas.microsoft.com/office/drawing/2014/main" id="{8DA1630F-2AF5-412D-9A49-116F375477FA}"/>
              </a:ext>
            </a:extLst>
          </p:cNvPr>
          <p:cNvSpPr/>
          <p:nvPr userDrawn="1"/>
        </p:nvSpPr>
        <p:spPr>
          <a:xfrm>
            <a:off x="0" y="3"/>
            <a:ext cx="12192000" cy="6857487"/>
          </a:xfrm>
          <a:prstGeom prst="rect">
            <a:avLst/>
          </a:prstGeom>
          <a:solidFill>
            <a:srgbClr val="B9C7C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Tree>
    <p:extLst>
      <p:ext uri="{BB962C8B-B14F-4D97-AF65-F5344CB8AC3E}">
        <p14:creationId xmlns:p14="http://schemas.microsoft.com/office/powerpoint/2010/main" val="3452396886"/>
      </p:ext>
    </p:extLst>
  </p:cSld>
  <p:clrMap bg1="lt1" tx1="dk1" bg2="lt2" tx2="dk2" accent1="accent1" accent2="accent2" accent3="accent3" accent4="accent4" accent5="accent5" accent6="accent6" hlink="hlink" folHlink="folHlink"/>
  <p:sldLayoutIdLst>
    <p:sldLayoutId id="2147483891" r:id="rId1"/>
    <p:sldLayoutId id="2147483892" r:id="rId2"/>
    <p:sldLayoutId id="2147483893" r:id="rId3"/>
    <p:sldLayoutId id="2147483894" r:id="rId4"/>
    <p:sldLayoutId id="2147483896" r:id="rId5"/>
    <p:sldLayoutId id="2147483897" r:id="rId6"/>
    <p:sldLayoutId id="2147483898" r:id="rId7"/>
    <p:sldLayoutId id="2147483899" r:id="rId8"/>
    <p:sldLayoutId id="2147483900" r:id="rId9"/>
    <p:sldLayoutId id="2147483901" r:id="rId10"/>
    <p:sldLayoutId id="2147483902" r:id="rId11"/>
    <p:sldLayoutId id="2147483903" r:id="rId12"/>
    <p:sldLayoutId id="2147483904" r:id="rId13"/>
    <p:sldLayoutId id="2147483905" r:id="rId14"/>
    <p:sldLayoutId id="2147483906" r:id="rId15"/>
    <p:sldLayoutId id="2147483907" r:id="rId16"/>
    <p:sldLayoutId id="2147483908" r:id="rId17"/>
    <p:sldLayoutId id="2147483909" r:id="rId18"/>
    <p:sldLayoutId id="2147483910" r:id="rId19"/>
    <p:sldLayoutId id="2147483911" r:id="rId20"/>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5.jfif"/><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51.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hyperlink" Target="https://pxhere.com/ko/photo/1203833"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hyperlink" Target="https://commons.wikimedia.org/wiki/File:Okayama_Red_Cross_Hospital.jpg"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hyperlink" Target="https://pxhere.com/en/photo/1333035"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47.xml"/><Relationship Id="rId4" Type="http://schemas.openxmlformats.org/officeDocument/2006/relationships/image" Target="../media/image29.jpeg"/></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27.xml"/><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2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1.xml"/><Relationship Id="rId1" Type="http://schemas.openxmlformats.org/officeDocument/2006/relationships/slideLayout" Target="../slideLayouts/slideLayout27.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27.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2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jpeg"/></Relationships>
</file>

<file path=ppt/slides/_rels/slide3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8.xml"/><Relationship Id="rId1" Type="http://schemas.openxmlformats.org/officeDocument/2006/relationships/slideLayout" Target="../slideLayouts/slideLayout4.xml"/><Relationship Id="rId5" Type="http://schemas.openxmlformats.org/officeDocument/2006/relationships/image" Target="../media/image40.png"/><Relationship Id="rId4" Type="http://schemas.openxmlformats.org/officeDocument/2006/relationships/image" Target="../media/image39.png"/></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2.xml"/><Relationship Id="rId1" Type="http://schemas.openxmlformats.org/officeDocument/2006/relationships/slideLayout" Target="../slideLayouts/slideLayout4.xml"/><Relationship Id="rId4" Type="http://schemas.openxmlformats.org/officeDocument/2006/relationships/image" Target="../media/image45.png"/></Relationships>
</file>

<file path=ppt/slides/_rels/slide4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7.xml"/><Relationship Id="rId1" Type="http://schemas.openxmlformats.org/officeDocument/2006/relationships/slideLayout" Target="../slideLayouts/slideLayout4.xml"/><Relationship Id="rId5" Type="http://schemas.openxmlformats.org/officeDocument/2006/relationships/image" Target="../media/image50.png"/><Relationship Id="rId4" Type="http://schemas.openxmlformats.org/officeDocument/2006/relationships/image" Target="../media/image49.png"/></Relationships>
</file>

<file path=ppt/slides/_rels/slide4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0.xml"/><Relationship Id="rId1" Type="http://schemas.openxmlformats.org/officeDocument/2006/relationships/slideLayout" Target="../slideLayouts/slideLayout4.xml"/><Relationship Id="rId4" Type="http://schemas.openxmlformats.org/officeDocument/2006/relationships/image" Target="../media/image54.png"/></Relationships>
</file>

<file path=ppt/slides/_rels/slide5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2.xml"/><Relationship Id="rId1" Type="http://schemas.openxmlformats.org/officeDocument/2006/relationships/slideLayout" Target="../slideLayouts/slideLayout4.xml"/><Relationship Id="rId5" Type="http://schemas.openxmlformats.org/officeDocument/2006/relationships/image" Target="../media/image50.png"/><Relationship Id="rId4" Type="http://schemas.openxmlformats.org/officeDocument/2006/relationships/image" Target="../media/image55.png"/></Relationships>
</file>

<file path=ppt/slides/_rels/slide5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6.xml"/><Relationship Id="rId1" Type="http://schemas.openxmlformats.org/officeDocument/2006/relationships/slideLayout" Target="../slideLayouts/slideLayout4.xml"/><Relationship Id="rId5" Type="http://schemas.openxmlformats.org/officeDocument/2006/relationships/image" Target="../media/image58.png"/><Relationship Id="rId4" Type="http://schemas.openxmlformats.org/officeDocument/2006/relationships/image" Target="../media/image50.png"/></Relationships>
</file>

<file path=ppt/slides/_rels/slide5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3.xml"/><Relationship Id="rId1" Type="http://schemas.openxmlformats.org/officeDocument/2006/relationships/slideLayout" Target="../slideLayouts/slideLayout4.xml"/><Relationship Id="rId4" Type="http://schemas.openxmlformats.org/officeDocument/2006/relationships/image" Target="../media/image58.png"/></Relationships>
</file>

<file path=ppt/slides/_rels/slide6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4.xml"/><Relationship Id="rId1" Type="http://schemas.openxmlformats.org/officeDocument/2006/relationships/slideLayout" Target="../slideLayouts/slideLayout4.xml"/><Relationship Id="rId4" Type="http://schemas.openxmlformats.org/officeDocument/2006/relationships/image" Target="../media/image50.png"/></Relationships>
</file>

<file path=ppt/slides/_rels/slide6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6.xml"/><Relationship Id="rId1" Type="http://schemas.openxmlformats.org/officeDocument/2006/relationships/slideLayout" Target="../slideLayouts/slideLayout5.xml"/><Relationship Id="rId4" Type="http://schemas.microsoft.com/office/2007/relationships/hdphoto" Target="../media/hdphoto1.wdp"/></Relationships>
</file>

<file path=ppt/slides/_rels/slide6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7.xml"/><Relationship Id="rId1" Type="http://schemas.openxmlformats.org/officeDocument/2006/relationships/slideLayout" Target="../slideLayouts/slideLayout5.xml"/><Relationship Id="rId4" Type="http://schemas.openxmlformats.org/officeDocument/2006/relationships/image" Target="../media/image65.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71.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72.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74.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3" Type="http://schemas.openxmlformats.org/officeDocument/2006/relationships/hyperlink" Target="http://www.youtube.com/watch?v=2fdfzUS1qDc&amp;feature=related" TargetMode="External"/><Relationship Id="rId2" Type="http://schemas.openxmlformats.org/officeDocument/2006/relationships/notesSlide" Target="../notesSlides/notesSlide78.xml"/><Relationship Id="rId1" Type="http://schemas.openxmlformats.org/officeDocument/2006/relationships/slideLayout" Target="../slideLayouts/slideLayout3.xml"/><Relationship Id="rId4" Type="http://schemas.openxmlformats.org/officeDocument/2006/relationships/image" Target="../media/image69.png"/></Relationships>
</file>

<file path=ppt/slides/_rels/slide7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2.xml"/><Relationship Id="rId1" Type="http://schemas.openxmlformats.org/officeDocument/2006/relationships/slideLayout" Target="../slideLayouts/slideLayout27.xml"/></Relationships>
</file>

<file path=ppt/slides/_rels/slide8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4.xml"/></Relationships>
</file>

<file path=ppt/slides/_rels/slide8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86.xml"/><Relationship Id="rId1" Type="http://schemas.openxmlformats.org/officeDocument/2006/relationships/slideLayout" Target="../slideLayouts/slideLayout24.xml"/></Relationships>
</file>

<file path=ppt/slides/_rels/slide8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87.xml"/><Relationship Id="rId1" Type="http://schemas.openxmlformats.org/officeDocument/2006/relationships/slideLayout" Target="../slideLayouts/slideLayout24.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49.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7.xml"/></Relationships>
</file>

<file path=ppt/slides/_rels/slide9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93.xml"/><Relationship Id="rId1" Type="http://schemas.openxmlformats.org/officeDocument/2006/relationships/slideLayout" Target="../slideLayouts/slideLayout2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46.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46.xml"/></Relationships>
</file>

<file path=ppt/slides/_rels/slide9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97.xml"/><Relationship Id="rId1" Type="http://schemas.openxmlformats.org/officeDocument/2006/relationships/slideLayout" Target="../slideLayouts/slideLayout27.xml"/></Relationships>
</file>

<file path=ppt/slides/_rels/slide9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98.xml"/><Relationship Id="rId1" Type="http://schemas.openxmlformats.org/officeDocument/2006/relationships/slideLayout" Target="../slideLayouts/slideLayout27.xml"/></Relationships>
</file>

<file path=ppt/slides/_rels/slide9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9.xml"/><Relationship Id="rId1" Type="http://schemas.openxmlformats.org/officeDocument/2006/relationships/slideLayout" Target="../slideLayouts/slideLayout2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100.xml"/><Relationship Id="rId1" Type="http://schemas.openxmlformats.org/officeDocument/2006/relationships/slideLayout" Target="../slideLayouts/slideLayout27.xml"/></Relationships>
</file>

<file path=ppt/slides/_rels/slide10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101.xml"/><Relationship Id="rId1" Type="http://schemas.openxmlformats.org/officeDocument/2006/relationships/slideLayout" Target="../slideLayouts/slideLayout2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46.xml"/></Relationships>
</file>

<file path=ppt/slides/_rels/slide103.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103.xml"/><Relationship Id="rId1" Type="http://schemas.openxmlformats.org/officeDocument/2006/relationships/slideLayout" Target="../slideLayouts/slideLayout46.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32.xml"/></Relationships>
</file>

<file path=ppt/slides/_rels/slide10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105.xml"/><Relationship Id="rId1" Type="http://schemas.openxmlformats.org/officeDocument/2006/relationships/slideLayout" Target="../slideLayouts/slideLayout2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32.xml"/></Relationships>
</file>

<file path=ppt/slides/_rels/slide10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8.xml"/><Relationship Id="rId1" Type="http://schemas.openxmlformats.org/officeDocument/2006/relationships/slideLayout" Target="../slideLayouts/slideLayout4.xml"/><Relationship Id="rId4" Type="http://schemas.openxmlformats.org/officeDocument/2006/relationships/image" Target="../media/image84.png"/></Relationships>
</file>

<file path=ppt/slides/_rels/slide10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9.xml"/><Relationship Id="rId1" Type="http://schemas.openxmlformats.org/officeDocument/2006/relationships/slideLayout" Target="../slideLayouts/slideLayout4.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110.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110.xml"/><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1.xml"/><Relationship Id="rId1" Type="http://schemas.openxmlformats.org/officeDocument/2006/relationships/slideLayout" Target="../slideLayouts/slideLayout25.xml"/></Relationships>
</file>

<file path=ppt/slides/_rels/slide11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2.xml"/><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3.xml"/><Relationship Id="rId1" Type="http://schemas.openxmlformats.org/officeDocument/2006/relationships/slideLayout" Target="../slideLayouts/slideLayout3.xml"/><Relationship Id="rId5" Type="http://schemas.openxmlformats.org/officeDocument/2006/relationships/image" Target="../media/image94.wmf"/><Relationship Id="rId4" Type="http://schemas.openxmlformats.org/officeDocument/2006/relationships/image" Target="../media/image93.png"/></Relationships>
</file>

<file path=ppt/slides/_rels/slide11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14.xml"/><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15.xml"/><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6.xml"/><Relationship Id="rId1" Type="http://schemas.openxmlformats.org/officeDocument/2006/relationships/slideLayout" Target="../slideLayouts/slideLayout3.xml"/><Relationship Id="rId5" Type="http://schemas.openxmlformats.org/officeDocument/2006/relationships/image" Target="../media/image94.wmf"/><Relationship Id="rId4" Type="http://schemas.openxmlformats.org/officeDocument/2006/relationships/image" Target="../media/image93.png"/></Relationships>
</file>

<file path=ppt/slides/_rels/slide11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17.xml"/><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18.xml"/><Relationship Id="rId1" Type="http://schemas.openxmlformats.org/officeDocument/2006/relationships/slideLayout" Target="../slideLayouts/slideLayout1.xml"/><Relationship Id="rId4" Type="http://schemas.openxmlformats.org/officeDocument/2006/relationships/image" Target="../media/image98.png"/></Relationships>
</file>

<file path=ppt/slides/_rels/slide11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24.xml"/><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26.xml"/><Relationship Id="rId1" Type="http://schemas.openxmlformats.org/officeDocument/2006/relationships/slideLayout" Target="../slideLayouts/slideLayout5.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5.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5.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4.xml"/></Relationships>
</file>

<file path=ppt/slides/_rels/slide13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30.xml"/><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31.xml"/><Relationship Id="rId1" Type="http://schemas.openxmlformats.org/officeDocument/2006/relationships/slideLayout" Target="../slideLayouts/slideLayout5.xml"/></Relationships>
</file>

<file path=ppt/slides/_rels/slide1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2.xml"/><Relationship Id="rId1" Type="http://schemas.openxmlformats.org/officeDocument/2006/relationships/slideLayout" Target="../slideLayouts/slideLayout27.xml"/></Relationships>
</file>

<file path=ppt/slides/_rels/slide13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33.xml"/><Relationship Id="rId1" Type="http://schemas.openxmlformats.org/officeDocument/2006/relationships/slideLayout" Target="../slideLayouts/slideLayout27.xml"/><Relationship Id="rId4" Type="http://schemas.openxmlformats.org/officeDocument/2006/relationships/image" Target="../media/image28.png"/></Relationships>
</file>

<file path=ppt/slides/_rels/slide134.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34.xml"/><Relationship Id="rId1" Type="http://schemas.openxmlformats.org/officeDocument/2006/relationships/slideLayout" Target="../slideLayouts/slideLayout27.xml"/><Relationship Id="rId4" Type="http://schemas.openxmlformats.org/officeDocument/2006/relationships/image" Target="../media/image28.png"/></Relationships>
</file>

<file path=ppt/slides/_rels/slide13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35.xml"/><Relationship Id="rId1" Type="http://schemas.openxmlformats.org/officeDocument/2006/relationships/slideLayout" Target="../slideLayouts/slideLayout27.xml"/></Relationships>
</file>

<file path=ppt/slides/_rels/slide1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6.xml"/><Relationship Id="rId1" Type="http://schemas.openxmlformats.org/officeDocument/2006/relationships/slideLayout" Target="../slideLayouts/slideLayout27.xml"/><Relationship Id="rId4" Type="http://schemas.openxmlformats.org/officeDocument/2006/relationships/image" Target="../media/image109.gif"/></Relationships>
</file>

<file path=ppt/slides/_rels/slide1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7.xml"/><Relationship Id="rId1" Type="http://schemas.openxmlformats.org/officeDocument/2006/relationships/slideLayout" Target="../slideLayouts/slideLayout2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38.xml"/><Relationship Id="rId1" Type="http://schemas.openxmlformats.org/officeDocument/2006/relationships/slideLayout" Target="../slideLayouts/slideLayout27.xml"/><Relationship Id="rId4" Type="http://schemas.openxmlformats.org/officeDocument/2006/relationships/image" Target="../media/image28.png"/></Relationships>
</file>

<file path=ppt/slides/_rels/slide139.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139.xml"/><Relationship Id="rId1" Type="http://schemas.openxmlformats.org/officeDocument/2006/relationships/slideLayout" Target="../slideLayouts/slideLayout27.xml"/></Relationships>
</file>

<file path=ppt/slides/_rels/slide140.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40.xml"/><Relationship Id="rId1" Type="http://schemas.openxmlformats.org/officeDocument/2006/relationships/slideLayout" Target="../slideLayouts/slideLayout27.xml"/></Relationships>
</file>

<file path=ppt/slides/_rels/slide141.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41.xml"/><Relationship Id="rId1" Type="http://schemas.openxmlformats.org/officeDocument/2006/relationships/slideLayout" Target="../slideLayouts/slideLayout27.xml"/><Relationship Id="rId4" Type="http://schemas.openxmlformats.org/officeDocument/2006/relationships/image" Target="../media/image28.png"/></Relationships>
</file>

<file path=ppt/slides/_rels/slide142.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42.xml"/><Relationship Id="rId1" Type="http://schemas.openxmlformats.org/officeDocument/2006/relationships/slideLayout" Target="../slideLayouts/slideLayout27.xml"/><Relationship Id="rId4" Type="http://schemas.openxmlformats.org/officeDocument/2006/relationships/image" Target="../media/image28.png"/></Relationships>
</file>

<file path=ppt/slides/_rels/slide14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43.xml"/><Relationship Id="rId1" Type="http://schemas.openxmlformats.org/officeDocument/2006/relationships/slideLayout" Target="../slideLayouts/slideLayout27.xml"/><Relationship Id="rId4" Type="http://schemas.openxmlformats.org/officeDocument/2006/relationships/image" Target="../media/image28.png"/></Relationships>
</file>

<file path=ppt/slides/_rels/slide144.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44.xml"/><Relationship Id="rId1" Type="http://schemas.openxmlformats.org/officeDocument/2006/relationships/slideLayout" Target="../slideLayouts/slideLayout27.xml"/></Relationships>
</file>

<file path=ppt/slides/_rels/slide145.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145.xml"/><Relationship Id="rId1" Type="http://schemas.openxmlformats.org/officeDocument/2006/relationships/slideLayout" Target="../slideLayouts/slideLayout27.xml"/></Relationships>
</file>

<file path=ppt/slides/_rels/slide14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6.xml"/><Relationship Id="rId1" Type="http://schemas.openxmlformats.org/officeDocument/2006/relationships/slideLayout" Target="../slideLayouts/slideLayout27.xml"/></Relationships>
</file>

<file path=ppt/slides/_rels/slide1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7.xml"/><Relationship Id="rId1" Type="http://schemas.openxmlformats.org/officeDocument/2006/relationships/slideLayout" Target="../slideLayouts/slideLayout27.xml"/></Relationships>
</file>

<file path=ppt/slides/_rels/slide148.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8.xml"/><Relationship Id="rId1" Type="http://schemas.openxmlformats.org/officeDocument/2006/relationships/slideLayout" Target="../slideLayouts/slideLayout27.xml"/><Relationship Id="rId4" Type="http://schemas.openxmlformats.org/officeDocument/2006/relationships/image" Target="../media/image28.png"/></Relationships>
</file>

<file path=ppt/slides/_rels/slide14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9.xml"/><Relationship Id="rId1" Type="http://schemas.openxmlformats.org/officeDocument/2006/relationships/slideLayout" Target="../slideLayouts/slideLayout27.xml"/><Relationship Id="rId4" Type="http://schemas.openxmlformats.org/officeDocument/2006/relationships/image" Target="../media/image120.png"/></Relationships>
</file>

<file path=ppt/slides/_rels/slide15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0.xml"/><Relationship Id="rId1" Type="http://schemas.openxmlformats.org/officeDocument/2006/relationships/slideLayout" Target="../slideLayouts/slideLayout27.xml"/></Relationships>
</file>

<file path=ppt/slides/_rels/slide15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1.xml"/><Relationship Id="rId1" Type="http://schemas.openxmlformats.org/officeDocument/2006/relationships/slideLayout" Target="../slideLayouts/slideLayout27.xml"/></Relationships>
</file>

<file path=ppt/slides/_rels/slide15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2.xml"/><Relationship Id="rId1" Type="http://schemas.openxmlformats.org/officeDocument/2006/relationships/slideLayout" Target="../slideLayouts/slideLayout27.xml"/></Relationships>
</file>

<file path=ppt/slides/_rels/slide153.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59.xml"/><Relationship Id="rId1" Type="http://schemas.openxmlformats.org/officeDocument/2006/relationships/slideLayout" Target="../slideLayouts/slideLayout2.xml"/><Relationship Id="rId5" Type="http://schemas.openxmlformats.org/officeDocument/2006/relationships/image" Target="../media/image128.jpeg"/><Relationship Id="rId4" Type="http://schemas.openxmlformats.org/officeDocument/2006/relationships/image" Target="../media/image127.jpeg"/></Relationships>
</file>

<file path=ppt/slides/_rels/slide160.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65.xml"/><Relationship Id="rId1" Type="http://schemas.openxmlformats.org/officeDocument/2006/relationships/slideLayout" Target="../slideLayouts/slideLayout27.xml"/><Relationship Id="rId4" Type="http://schemas.openxmlformats.org/officeDocument/2006/relationships/image" Target="../media/image28.png"/></Relationships>
</file>

<file path=ppt/slides/_rels/slide166.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ubtitle 2"/>
          <p:cNvSpPr txBox="1">
            <a:spLocks/>
          </p:cNvSpPr>
          <p:nvPr/>
        </p:nvSpPr>
        <p:spPr>
          <a:xfrm>
            <a:off x="647687" y="5851107"/>
            <a:ext cx="3033995" cy="517059"/>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bg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bg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bg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bg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bg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indent="0">
              <a:buClr>
                <a:srgbClr val="F5A408"/>
              </a:buClr>
              <a:buNone/>
              <a:defRPr/>
            </a:pPr>
            <a:r>
              <a:rPr lang="en-US" sz="2800" dirty="0">
                <a:solidFill>
                  <a:schemeClr val="tx1"/>
                </a:solidFill>
                <a:latin typeface="Century Gothic" panose="020B0502020202020204" pitchFamily="34" charset="0"/>
                <a:cs typeface="Aharoni" panose="020B0604020202020204" pitchFamily="2" charset="-79"/>
              </a:rPr>
              <a:t>Jim Winkle, MPH</a:t>
            </a:r>
          </a:p>
        </p:txBody>
      </p:sp>
      <p:sp>
        <p:nvSpPr>
          <p:cNvPr id="3" name="Rectangle 2">
            <a:extLst>
              <a:ext uri="{FF2B5EF4-FFF2-40B4-BE49-F238E27FC236}">
                <a16:creationId xmlns:a16="http://schemas.microsoft.com/office/drawing/2014/main" id="{418215E7-B5C7-4147-ADC5-5D3A0498499D}"/>
              </a:ext>
            </a:extLst>
          </p:cNvPr>
          <p:cNvSpPr/>
          <p:nvPr/>
        </p:nvSpPr>
        <p:spPr>
          <a:xfrm>
            <a:off x="0" y="0"/>
            <a:ext cx="1295375" cy="1316725"/>
          </a:xfrm>
          <a:prstGeom prst="rect">
            <a:avLst/>
          </a:prstGeom>
          <a:solidFill>
            <a:srgbClr val="B9C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p:cNvSpPr txBox="1">
            <a:spLocks/>
          </p:cNvSpPr>
          <p:nvPr/>
        </p:nvSpPr>
        <p:spPr>
          <a:xfrm>
            <a:off x="449693" y="204695"/>
            <a:ext cx="11432542" cy="1476252"/>
          </a:xfrm>
          <a:prstGeom prst="rect">
            <a:avLst/>
          </a:prstGeom>
        </p:spPr>
        <p:txBody>
          <a:bodyPr vert="horz" lIns="91440" tIns="45720" rIns="91440" bIns="45720" rtlCol="0" anchor="t">
            <a:noAutofit/>
          </a:bodyPr>
          <a:lstStyle>
            <a:lvl1pPr algn="l" defTabSz="457200" rtl="0" eaLnBrk="1" latinLnBrk="0" hangingPunct="1">
              <a:spcBef>
                <a:spcPct val="0"/>
              </a:spcBef>
              <a:buNone/>
              <a:defRPr lang="en-US" sz="3200" b="0" i="0" kern="1200" dirty="0">
                <a:solidFill>
                  <a:srgbClr val="FFC00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en-US" sz="8000" dirty="0">
                <a:solidFill>
                  <a:schemeClr val="tx1"/>
                </a:solidFill>
                <a:latin typeface="Century Gothic" panose="020B0502020202020204"/>
                <a:ea typeface="+mn-ea"/>
                <a:cs typeface="+mn-cs"/>
              </a:rPr>
              <a:t>SBIRT</a:t>
            </a:r>
            <a:r>
              <a:rPr lang="en-US" sz="4400" dirty="0">
                <a:solidFill>
                  <a:schemeClr val="tx1"/>
                </a:solidFill>
                <a:latin typeface="Century Gothic" panose="020B0502020202020204"/>
                <a:ea typeface="+mn-ea"/>
                <a:cs typeface="+mn-cs"/>
              </a:rPr>
              <a:t> </a:t>
            </a:r>
          </a:p>
          <a:p>
            <a:pPr algn="ctr">
              <a:defRPr/>
            </a:pPr>
            <a:r>
              <a:rPr lang="en-US" sz="4400">
                <a:solidFill>
                  <a:schemeClr val="tx1"/>
                </a:solidFill>
                <a:latin typeface="Century Gothic" panose="020B0502020202020204"/>
                <a:ea typeface="+mn-ea"/>
                <a:cs typeface="+mn-cs"/>
              </a:rPr>
              <a:t>with adult patients</a:t>
            </a:r>
            <a:endParaRPr lang="en-US" sz="4400" dirty="0">
              <a:solidFill>
                <a:schemeClr val="tx1"/>
              </a:solidFill>
              <a:latin typeface="Century Gothic" panose="020B0502020202020204"/>
              <a:ea typeface="+mn-ea"/>
              <a:cs typeface="+mn-cs"/>
            </a:endParaRPr>
          </a:p>
        </p:txBody>
      </p:sp>
      <p:sp>
        <p:nvSpPr>
          <p:cNvPr id="4" name="Rectangle 3">
            <a:extLst>
              <a:ext uri="{FF2B5EF4-FFF2-40B4-BE49-F238E27FC236}">
                <a16:creationId xmlns:a16="http://schemas.microsoft.com/office/drawing/2014/main" id="{FB62C5D8-753E-493F-B116-1EF1FCAF96A9}"/>
              </a:ext>
            </a:extLst>
          </p:cNvPr>
          <p:cNvSpPr/>
          <p:nvPr/>
        </p:nvSpPr>
        <p:spPr>
          <a:xfrm>
            <a:off x="176578" y="126170"/>
            <a:ext cx="11861564" cy="6567255"/>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DFBDFF6B-396C-43B6-BA42-366C0BFFA7E5}"/>
              </a:ext>
            </a:extLst>
          </p:cNvPr>
          <p:cNvGrpSpPr/>
          <p:nvPr/>
        </p:nvGrpSpPr>
        <p:grpSpPr>
          <a:xfrm>
            <a:off x="1756235" y="2710792"/>
            <a:ext cx="9067200" cy="2030677"/>
            <a:chOff x="1770184" y="2819308"/>
            <a:chExt cx="9067200" cy="2030677"/>
          </a:xfrm>
        </p:grpSpPr>
        <p:pic>
          <p:nvPicPr>
            <p:cNvPr id="11" name="Picture 10"/>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1770184" y="2846899"/>
              <a:ext cx="2551732" cy="2003086"/>
            </a:xfrm>
            <a:prstGeom prst="rect">
              <a:avLst/>
            </a:prstGeom>
            <a:effectLst/>
          </p:spPr>
        </p:pic>
        <p:pic>
          <p:nvPicPr>
            <p:cNvPr id="12" name="Picture 11"/>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552066" y="2819308"/>
              <a:ext cx="3004626" cy="2003086"/>
            </a:xfrm>
            <a:prstGeom prst="rect">
              <a:avLst/>
            </a:prstGeom>
            <a:effectLst/>
          </p:spPr>
        </p:pic>
        <p:pic>
          <p:nvPicPr>
            <p:cNvPr id="6" name="Picture 5" descr="A picture containing man, holding, computer, table&#10;&#10;Description automatically generated">
              <a:extLst>
                <a:ext uri="{FF2B5EF4-FFF2-40B4-BE49-F238E27FC236}">
                  <a16:creationId xmlns:a16="http://schemas.microsoft.com/office/drawing/2014/main" id="{26691934-2036-459F-842C-FF25F7DA0B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85820" y="2819308"/>
              <a:ext cx="3051564" cy="2030677"/>
            </a:xfrm>
            <a:prstGeom prst="rect">
              <a:avLst/>
            </a:prstGeom>
          </p:spPr>
        </p:pic>
      </p:grpSp>
      <p:sp>
        <p:nvSpPr>
          <p:cNvPr id="20" name="TextBox 19">
            <a:extLst>
              <a:ext uri="{FF2B5EF4-FFF2-40B4-BE49-F238E27FC236}">
                <a16:creationId xmlns:a16="http://schemas.microsoft.com/office/drawing/2014/main" id="{9F633323-0890-40A0-8742-3909AD160488}"/>
              </a:ext>
            </a:extLst>
          </p:cNvPr>
          <p:cNvSpPr txBox="1"/>
          <p:nvPr/>
        </p:nvSpPr>
        <p:spPr>
          <a:xfrm>
            <a:off x="8699816" y="5998834"/>
            <a:ext cx="3182419" cy="369332"/>
          </a:xfrm>
          <a:prstGeom prst="rect">
            <a:avLst/>
          </a:prstGeom>
          <a:noFill/>
        </p:spPr>
        <p:txBody>
          <a:bodyPr wrap="square">
            <a:spAutoFit/>
          </a:bodyPr>
          <a:lstStyle/>
          <a:p>
            <a:pPr marL="0" indent="0" algn="r">
              <a:buClr>
                <a:srgbClr val="F5A408"/>
              </a:buClr>
              <a:buNone/>
              <a:defRPr/>
            </a:pPr>
            <a:r>
              <a:rPr lang="en-US">
                <a:latin typeface="Century Gothic" panose="020B0502020202020204" pitchFamily="34" charset="0"/>
                <a:cs typeface="Aharoni" panose="020B0604020202020204" pitchFamily="2" charset="-79"/>
              </a:rPr>
              <a:t>U</a:t>
            </a:r>
            <a:r>
              <a:rPr lang="en-US" sz="1800">
                <a:solidFill>
                  <a:schemeClr val="tx1"/>
                </a:solidFill>
                <a:latin typeface="Century Gothic" panose="020B0502020202020204" pitchFamily="34" charset="0"/>
                <a:cs typeface="Aharoni" panose="020B0604020202020204" pitchFamily="2" charset="-79"/>
              </a:rPr>
              <a:t>pdated </a:t>
            </a:r>
            <a:r>
              <a:rPr lang="en-US">
                <a:latin typeface="Century Gothic" panose="020B0502020202020204" pitchFamily="34" charset="0"/>
                <a:cs typeface="Aharoni" panose="020B0604020202020204" pitchFamily="2" charset="-79"/>
              </a:rPr>
              <a:t>June, 2026</a:t>
            </a:r>
            <a:endParaRPr lang="en-US" sz="1800" dirty="0">
              <a:solidFill>
                <a:schemeClr val="tx1"/>
              </a:solidFill>
              <a:latin typeface="Century Gothic" panose="020B0502020202020204" pitchFamily="34" charset="0"/>
              <a:cs typeface="Aharoni" panose="020B0604020202020204" pitchFamily="2" charset="-79"/>
            </a:endParaRPr>
          </a:p>
        </p:txBody>
      </p:sp>
      <p:pic>
        <p:nvPicPr>
          <p:cNvPr id="1026" name="F9FAF066-2E15-4A91-A0AD-F48A13AEB9C2">
            <a:extLst>
              <a:ext uri="{FF2B5EF4-FFF2-40B4-BE49-F238E27FC236}">
                <a16:creationId xmlns:a16="http://schemas.microsoft.com/office/drawing/2014/main" id="{9A17A777-379F-45A8-BF21-0465741C11A0}"/>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4914883" y="5557354"/>
            <a:ext cx="2551732" cy="882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37065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963320" y="202980"/>
            <a:ext cx="2265364" cy="923330"/>
          </a:xfrm>
          <a:prstGeom prst="rect">
            <a:avLst/>
          </a:prstGeom>
        </p:spPr>
        <p:txBody>
          <a:bodyPr wrap="none">
            <a:sp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5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Outline</a:t>
            </a:r>
            <a:endParaRPr kumimoji="0" lang="en-US" sz="4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 name="Content Placeholder 2"/>
          <p:cNvSpPr txBox="1">
            <a:spLocks/>
          </p:cNvSpPr>
          <p:nvPr/>
        </p:nvSpPr>
        <p:spPr>
          <a:xfrm>
            <a:off x="949730" y="1777585"/>
            <a:ext cx="4800625" cy="4608600"/>
          </a:xfrm>
          <a:prstGeom prst="rect">
            <a:avLst/>
          </a:prstGeom>
        </p:spPr>
        <p:txBody>
          <a:bodyPr/>
          <a:lstStyle/>
          <a:p>
            <a:pPr marL="0" marR="0" lvl="2" indent="0" algn="l" defTabSz="457200" rtl="0" eaLnBrk="1" fontAlgn="auto" latinLnBrk="0" hangingPunct="1">
              <a:lnSpc>
                <a:spcPct val="100000"/>
              </a:lnSpc>
              <a:spcBef>
                <a:spcPts val="0"/>
              </a:spcBef>
              <a:spcAft>
                <a:spcPts val="1200"/>
              </a:spcAft>
              <a:buClr>
                <a:prstClr val="black"/>
              </a:buClr>
              <a:buSzPct val="80000"/>
              <a:buFontTx/>
              <a:buNone/>
              <a:tabLst/>
              <a:defRPr/>
            </a:pPr>
            <a:r>
              <a:rPr kumimoji="0" lang="en-US" sz="2600" b="0" i="0" u="none" strike="noStrike" kern="1200" cap="none" spc="0" normalizeH="0" baseline="0" noProof="0" dirty="0">
                <a:ln>
                  <a:noFill/>
                </a:ln>
                <a:solidFill>
                  <a:prstClr val="black"/>
                </a:solidFill>
                <a:effectLst/>
                <a:uLnTx/>
                <a:uFillTx/>
                <a:latin typeface="Century Gothic" panose="020B0502020202020204"/>
                <a:ea typeface="+mn-ea"/>
                <a:cs typeface="+mn-cs"/>
              </a:rPr>
              <a:t>Why SBIRT?</a:t>
            </a:r>
            <a:endParaRPr kumimoji="0" lang="en-US" sz="20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800100" lvl="3" indent="-342900">
              <a:spcAft>
                <a:spcPts val="600"/>
              </a:spcAft>
              <a:buClr>
                <a:prstClr val="black"/>
              </a:buClr>
              <a:buSzPct val="80000"/>
              <a:buFont typeface="Arial" panose="020B0604020202020204" pitchFamily="34" charset="0"/>
              <a:buChar char="•"/>
              <a:defRPr/>
            </a:pPr>
            <a:r>
              <a:rPr lang="en-US" sz="2000" dirty="0">
                <a:solidFill>
                  <a:prstClr val="black"/>
                </a:solidFill>
                <a:latin typeface="Century Gothic" panose="020B0502020202020204"/>
              </a:rPr>
              <a:t>Relevance to medical care</a:t>
            </a:r>
          </a:p>
          <a:p>
            <a:pPr marL="800100" marR="0" lvl="3" indent="-342900" algn="l" defTabSz="457200" rtl="0" eaLnBrk="1" fontAlgn="auto" latinLnBrk="0" hangingPunct="1">
              <a:lnSpc>
                <a:spcPct val="100000"/>
              </a:lnSpc>
              <a:spcBef>
                <a:spcPts val="0"/>
              </a:spcBef>
              <a:spcAft>
                <a:spcPts val="600"/>
              </a:spcAft>
              <a:buClr>
                <a:prstClr val="black"/>
              </a:buClr>
              <a:buSzPct val="80000"/>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entury Gothic" panose="020B0502020202020204"/>
                <a:ea typeface="+mn-ea"/>
                <a:cs typeface="+mn-cs"/>
              </a:rPr>
              <a:t>Categories of use </a:t>
            </a:r>
          </a:p>
          <a:p>
            <a:pPr marL="800100" marR="0" lvl="3" indent="-342900" algn="l" defTabSz="457200" rtl="0" eaLnBrk="1" fontAlgn="auto" latinLnBrk="0" hangingPunct="1">
              <a:lnSpc>
                <a:spcPct val="100000"/>
              </a:lnSpc>
              <a:spcBef>
                <a:spcPts val="0"/>
              </a:spcBef>
              <a:spcAft>
                <a:spcPts val="600"/>
              </a:spcAft>
              <a:buClr>
                <a:prstClr val="black"/>
              </a:buClr>
              <a:buSzPct val="80000"/>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entury Gothic" panose="020B0502020202020204"/>
                <a:ea typeface="+mn-ea"/>
                <a:cs typeface="+mn-cs"/>
              </a:rPr>
              <a:t>Prevalence and morbidity</a:t>
            </a:r>
          </a:p>
          <a:p>
            <a:pPr marL="800100" marR="0" lvl="3" indent="-342900" algn="l" defTabSz="457200" rtl="0" eaLnBrk="1" fontAlgn="auto" latinLnBrk="0" hangingPunct="1">
              <a:lnSpc>
                <a:spcPct val="100000"/>
              </a:lnSpc>
              <a:spcBef>
                <a:spcPts val="0"/>
              </a:spcBef>
              <a:spcAft>
                <a:spcPts val="600"/>
              </a:spcAft>
              <a:buClr>
                <a:prstClr val="black"/>
              </a:buClr>
              <a:buSzPct val="80000"/>
              <a:buFont typeface="Arial" panose="020B0604020202020204" pitchFamily="34" charset="0"/>
              <a:buChar char="•"/>
              <a:tabLst/>
              <a:defRPr/>
            </a:pPr>
            <a:r>
              <a:rPr lang="en-US" sz="2000" dirty="0">
                <a:solidFill>
                  <a:prstClr val="black"/>
                </a:solidFill>
                <a:latin typeface="Century Gothic" panose="020B0502020202020204"/>
              </a:rPr>
              <a:t>Implementation</a:t>
            </a:r>
            <a:endParaRPr kumimoji="0" lang="en-US" sz="20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800100" marR="0" lvl="3" indent="-342900" algn="l" defTabSz="457200" rtl="0" eaLnBrk="1" fontAlgn="auto" latinLnBrk="0" hangingPunct="1">
              <a:lnSpc>
                <a:spcPct val="100000"/>
              </a:lnSpc>
              <a:spcBef>
                <a:spcPts val="0"/>
              </a:spcBef>
              <a:spcAft>
                <a:spcPts val="600"/>
              </a:spcAft>
              <a:buClr>
                <a:prstClr val="black"/>
              </a:buClr>
              <a:buSzPct val="80000"/>
              <a:buFontTx/>
              <a:buChar char="-"/>
              <a:tabLst/>
              <a:defRPr/>
            </a:pPr>
            <a:endParaRPr kumimoji="0" lang="en-US" sz="2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0" marR="0" lvl="2" indent="0" algn="l" defTabSz="457200" rtl="0" eaLnBrk="1" fontAlgn="auto" latinLnBrk="0" hangingPunct="1">
              <a:lnSpc>
                <a:spcPct val="100000"/>
              </a:lnSpc>
              <a:spcBef>
                <a:spcPts val="0"/>
              </a:spcBef>
              <a:spcAft>
                <a:spcPts val="1200"/>
              </a:spcAft>
              <a:buClr>
                <a:prstClr val="black"/>
              </a:buClr>
              <a:buSzPct val="80000"/>
              <a:buFontTx/>
              <a:buNone/>
              <a:tabLst/>
              <a:defRPr/>
            </a:pPr>
            <a:r>
              <a:rPr kumimoji="0" lang="en-US" sz="2600" b="0" i="0" u="none" strike="noStrike" kern="1200" cap="none" spc="0" normalizeH="0" baseline="0" noProof="0" dirty="0">
                <a:ln>
                  <a:noFill/>
                </a:ln>
                <a:solidFill>
                  <a:prstClr val="black"/>
                </a:solidFill>
                <a:effectLst/>
                <a:uLnTx/>
                <a:uFillTx/>
                <a:latin typeface="Century Gothic" panose="020B0502020202020204"/>
                <a:ea typeface="+mn-ea"/>
                <a:cs typeface="+mn-cs"/>
              </a:rPr>
              <a:t>Screening</a:t>
            </a:r>
          </a:p>
          <a:p>
            <a:pPr marL="800100" lvl="3" indent="-342900">
              <a:spcAft>
                <a:spcPts val="600"/>
              </a:spcAft>
              <a:buClr>
                <a:prstClr val="black"/>
              </a:buClr>
              <a:buSzPct val="80000"/>
              <a:buFont typeface="Arial" panose="020B0604020202020204" pitchFamily="34" charset="0"/>
              <a:buChar char="•"/>
              <a:defRPr/>
            </a:pPr>
            <a:r>
              <a:rPr lang="en-US" sz="2000" dirty="0">
                <a:solidFill>
                  <a:prstClr val="black"/>
                </a:solidFill>
                <a:latin typeface="Century Gothic" panose="020B0502020202020204"/>
              </a:rPr>
              <a:t>Brief screen</a:t>
            </a:r>
          </a:p>
          <a:p>
            <a:pPr marL="800100" lvl="3" indent="-342900">
              <a:spcAft>
                <a:spcPts val="600"/>
              </a:spcAft>
              <a:buClr>
                <a:prstClr val="black"/>
              </a:buClr>
              <a:buSzPct val="80000"/>
              <a:buFont typeface="Arial" panose="020B0604020202020204" pitchFamily="34" charset="0"/>
              <a:buChar char="•"/>
              <a:defRPr/>
            </a:pPr>
            <a:r>
              <a:rPr lang="en-US" sz="2000">
                <a:solidFill>
                  <a:prstClr val="black"/>
                </a:solidFill>
                <a:latin typeface="Century Gothic" panose="020B0502020202020204"/>
              </a:rPr>
              <a:t>AUDIT</a:t>
            </a:r>
          </a:p>
          <a:p>
            <a:pPr marL="800100" lvl="3" indent="-342900">
              <a:spcAft>
                <a:spcPts val="600"/>
              </a:spcAft>
              <a:buClr>
                <a:prstClr val="black"/>
              </a:buClr>
              <a:buSzPct val="80000"/>
              <a:buFont typeface="Arial" panose="020B0604020202020204" pitchFamily="34" charset="0"/>
              <a:buChar char="•"/>
              <a:defRPr/>
            </a:pPr>
            <a:r>
              <a:rPr lang="en-US" sz="2000">
                <a:solidFill>
                  <a:prstClr val="black"/>
                </a:solidFill>
                <a:latin typeface="Century Gothic" panose="020B0502020202020204"/>
              </a:rPr>
              <a:t>DAST</a:t>
            </a:r>
            <a:endParaRPr lang="en-US" sz="2000" dirty="0">
              <a:solidFill>
                <a:prstClr val="black"/>
              </a:solidFill>
              <a:latin typeface="Century Gothic" panose="020B0502020202020204"/>
            </a:endParaRPr>
          </a:p>
          <a:p>
            <a:pPr marL="0" marR="0" lvl="2" indent="0" algn="l" defTabSz="457200" rtl="0" eaLnBrk="1" fontAlgn="auto" latinLnBrk="0" hangingPunct="1">
              <a:lnSpc>
                <a:spcPct val="100000"/>
              </a:lnSpc>
              <a:spcBef>
                <a:spcPct val="20000"/>
              </a:spcBef>
              <a:spcAft>
                <a:spcPts val="600"/>
              </a:spcAft>
              <a:buClr>
                <a:prstClr val="black"/>
              </a:buClr>
              <a:buSzPct val="80000"/>
              <a:buFontTx/>
              <a:buNone/>
              <a:tabLst/>
              <a:defRPr/>
            </a:pPr>
            <a:endParaRPr kumimoji="0" lang="en-US" sz="20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Content Placeholder 2">
            <a:extLst>
              <a:ext uri="{FF2B5EF4-FFF2-40B4-BE49-F238E27FC236}">
                <a16:creationId xmlns:a16="http://schemas.microsoft.com/office/drawing/2014/main" id="{B11BB048-6891-4E8A-8403-15321B3366B3}"/>
              </a:ext>
            </a:extLst>
          </p:cNvPr>
          <p:cNvSpPr txBox="1">
            <a:spLocks/>
          </p:cNvSpPr>
          <p:nvPr/>
        </p:nvSpPr>
        <p:spPr>
          <a:xfrm>
            <a:off x="6441647" y="1623965"/>
            <a:ext cx="5223080" cy="3880959"/>
          </a:xfrm>
          <a:prstGeom prst="rect">
            <a:avLst/>
          </a:prstGeom>
        </p:spPr>
        <p:txBody>
          <a:bodyPr/>
          <a:lstStyle/>
          <a:p>
            <a:pPr marL="0" lvl="2">
              <a:spcAft>
                <a:spcPts val="1200"/>
              </a:spcAft>
              <a:buClr>
                <a:prstClr val="black"/>
              </a:buClr>
              <a:buSzPct val="80000"/>
              <a:defRPr/>
            </a:pPr>
            <a:r>
              <a:rPr lang="en-US" sz="2600" dirty="0">
                <a:solidFill>
                  <a:prstClr val="black"/>
                </a:solidFill>
                <a:latin typeface="Century Gothic" panose="020B0502020202020204"/>
              </a:rPr>
              <a:t>Reimbursement and EHR tools</a:t>
            </a:r>
            <a:endParaRPr kumimoji="0" lang="en-US" sz="26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0" marR="0" lvl="2" indent="0" algn="l" defTabSz="457200" rtl="0" eaLnBrk="1" fontAlgn="auto" latinLnBrk="0" hangingPunct="1">
              <a:lnSpc>
                <a:spcPct val="100000"/>
              </a:lnSpc>
              <a:spcBef>
                <a:spcPts val="0"/>
              </a:spcBef>
              <a:spcAft>
                <a:spcPts val="1200"/>
              </a:spcAft>
              <a:buClr>
                <a:prstClr val="black"/>
              </a:buClr>
              <a:buSzPct val="80000"/>
              <a:buFontTx/>
              <a:buNone/>
              <a:tabLst/>
              <a:defRPr/>
            </a:pPr>
            <a:endParaRPr kumimoji="0" lang="en-US" sz="11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0" marR="0" lvl="2" indent="0" algn="l" defTabSz="457200" rtl="0" eaLnBrk="1" fontAlgn="auto" latinLnBrk="0" hangingPunct="1">
              <a:lnSpc>
                <a:spcPct val="100000"/>
              </a:lnSpc>
              <a:spcBef>
                <a:spcPts val="0"/>
              </a:spcBef>
              <a:spcAft>
                <a:spcPts val="1200"/>
              </a:spcAft>
              <a:buClr>
                <a:prstClr val="black"/>
              </a:buClr>
              <a:buSzPct val="80000"/>
              <a:buFontTx/>
              <a:buNone/>
              <a:tabLst/>
              <a:defRPr/>
            </a:pPr>
            <a:r>
              <a:rPr kumimoji="0" lang="en-US" sz="2600" b="0" i="0" u="none" strike="noStrike" kern="1200" cap="none" spc="0" normalizeH="0" baseline="0" noProof="0" dirty="0">
                <a:ln>
                  <a:noFill/>
                </a:ln>
                <a:solidFill>
                  <a:prstClr val="black"/>
                </a:solidFill>
                <a:effectLst/>
                <a:uLnTx/>
                <a:uFillTx/>
                <a:latin typeface="Century Gothic" panose="020B0502020202020204"/>
                <a:ea typeface="+mn-ea"/>
                <a:cs typeface="+mn-cs"/>
              </a:rPr>
              <a:t>Brief intervention</a:t>
            </a:r>
          </a:p>
          <a:p>
            <a:pPr marL="800100" marR="0" lvl="3" indent="-342900" fontAlgn="auto">
              <a:lnSpc>
                <a:spcPct val="100000"/>
              </a:lnSpc>
              <a:spcBef>
                <a:spcPts val="0"/>
              </a:spcBef>
              <a:spcAft>
                <a:spcPts val="600"/>
              </a:spcAft>
              <a:buClr>
                <a:prstClr val="black"/>
              </a:buClr>
              <a:buSzPct val="80000"/>
              <a:buFont typeface="Arial" panose="020B0604020202020204" pitchFamily="34" charset="0"/>
              <a:buChar char="•"/>
              <a:tabLst/>
              <a:defRPr/>
            </a:pPr>
            <a:r>
              <a:rPr lang="en-US" sz="2000" dirty="0">
                <a:solidFill>
                  <a:prstClr val="black"/>
                </a:solidFill>
                <a:latin typeface="Century Gothic" panose="020B0502020202020204"/>
              </a:rPr>
              <a:t>Styles of communication</a:t>
            </a:r>
          </a:p>
          <a:p>
            <a:pPr marL="800100" marR="0" lvl="3" indent="-342900" fontAlgn="auto">
              <a:lnSpc>
                <a:spcPct val="100000"/>
              </a:lnSpc>
              <a:spcBef>
                <a:spcPts val="0"/>
              </a:spcBef>
              <a:spcAft>
                <a:spcPts val="600"/>
              </a:spcAft>
              <a:buClr>
                <a:prstClr val="black"/>
              </a:buClr>
              <a:buSzPct val="80000"/>
              <a:buFont typeface="Arial" panose="020B0604020202020204" pitchFamily="34" charset="0"/>
              <a:buChar char="•"/>
              <a:tabLst/>
              <a:defRPr/>
            </a:pPr>
            <a:r>
              <a:rPr lang="en-US" sz="2000" dirty="0">
                <a:solidFill>
                  <a:prstClr val="black"/>
                </a:solidFill>
                <a:latin typeface="Century Gothic" panose="020B0502020202020204"/>
              </a:rPr>
              <a:t>Brief intervention model</a:t>
            </a:r>
          </a:p>
          <a:p>
            <a:pPr marL="800100" marR="0" lvl="3" indent="-342900" fontAlgn="auto">
              <a:lnSpc>
                <a:spcPct val="100000"/>
              </a:lnSpc>
              <a:spcBef>
                <a:spcPts val="0"/>
              </a:spcBef>
              <a:spcAft>
                <a:spcPts val="600"/>
              </a:spcAft>
              <a:buClr>
                <a:prstClr val="black"/>
              </a:buClr>
              <a:buSzPct val="80000"/>
              <a:buFont typeface="Arial" panose="020B0604020202020204" pitchFamily="34" charset="0"/>
              <a:buChar char="•"/>
              <a:tabLst/>
              <a:defRPr/>
            </a:pPr>
            <a:r>
              <a:rPr lang="en-US" sz="2000" dirty="0">
                <a:solidFill>
                  <a:prstClr val="black"/>
                </a:solidFill>
                <a:latin typeface="Century Gothic" panose="020B0502020202020204"/>
              </a:rPr>
              <a:t>Role play practice</a:t>
            </a:r>
          </a:p>
          <a:p>
            <a:pPr marL="0" marR="0" lvl="2" indent="0" algn="l" defTabSz="457200" rtl="0" eaLnBrk="1" fontAlgn="auto" latinLnBrk="0" hangingPunct="1">
              <a:lnSpc>
                <a:spcPct val="100000"/>
              </a:lnSpc>
              <a:spcBef>
                <a:spcPts val="0"/>
              </a:spcBef>
              <a:spcAft>
                <a:spcPts val="1200"/>
              </a:spcAft>
              <a:buClr>
                <a:prstClr val="black"/>
              </a:buClr>
              <a:buSzPct val="80000"/>
              <a:buFontTx/>
              <a:buNone/>
              <a:tabLst/>
              <a:defRPr/>
            </a:pPr>
            <a:endParaRPr lang="en-US" sz="2600" dirty="0">
              <a:solidFill>
                <a:prstClr val="black"/>
              </a:solidFill>
              <a:latin typeface="Century Gothic" panose="020B0502020202020204"/>
            </a:endParaRPr>
          </a:p>
          <a:p>
            <a:pPr marL="0" marR="0" lvl="2" indent="0" algn="l" defTabSz="457200" rtl="0" eaLnBrk="1" fontAlgn="auto" latinLnBrk="0" hangingPunct="1">
              <a:lnSpc>
                <a:spcPct val="100000"/>
              </a:lnSpc>
              <a:spcBef>
                <a:spcPts val="0"/>
              </a:spcBef>
              <a:spcAft>
                <a:spcPts val="1200"/>
              </a:spcAft>
              <a:buClr>
                <a:prstClr val="black"/>
              </a:buClr>
              <a:buSzPct val="80000"/>
              <a:buFontTx/>
              <a:buNone/>
              <a:tabLst/>
              <a:defRPr/>
            </a:pPr>
            <a:r>
              <a:rPr kumimoji="0" lang="en-US" sz="2600" b="0" i="0" u="none" strike="noStrike" kern="1200" cap="none" spc="0" normalizeH="0" baseline="0" noProof="0" dirty="0">
                <a:ln>
                  <a:noFill/>
                </a:ln>
                <a:solidFill>
                  <a:prstClr val="black"/>
                </a:solidFill>
                <a:effectLst/>
                <a:uLnTx/>
                <a:uFillTx/>
                <a:latin typeface="Century Gothic" panose="020B0502020202020204"/>
                <a:ea typeface="+mn-ea"/>
                <a:cs typeface="+mn-cs"/>
              </a:rPr>
              <a:t>Referral to treatment</a:t>
            </a:r>
          </a:p>
          <a:p>
            <a:pPr marL="800100" lvl="3" indent="-342900">
              <a:spcAft>
                <a:spcPts val="600"/>
              </a:spcAft>
              <a:buClr>
                <a:prstClr val="black"/>
              </a:buClr>
              <a:buSzPct val="80000"/>
              <a:buFont typeface="Arial" panose="020B0604020202020204" pitchFamily="34" charset="0"/>
              <a:buChar char="•"/>
              <a:defRPr/>
            </a:pPr>
            <a:r>
              <a:rPr lang="en-US" sz="2000" dirty="0">
                <a:solidFill>
                  <a:prstClr val="black"/>
                </a:solidFill>
                <a:latin typeface="Century Gothic" panose="020B0502020202020204"/>
              </a:rPr>
              <a:t>Harm Reduction</a:t>
            </a:r>
          </a:p>
          <a:p>
            <a:pPr marL="800100" lvl="3" indent="-342900">
              <a:spcAft>
                <a:spcPts val="600"/>
              </a:spcAft>
              <a:buClr>
                <a:prstClr val="black"/>
              </a:buClr>
              <a:buSzPct val="80000"/>
              <a:buFont typeface="Arial" panose="020B0604020202020204" pitchFamily="34" charset="0"/>
              <a:buChar char="•"/>
              <a:defRPr/>
            </a:pPr>
            <a:r>
              <a:rPr lang="en-US" sz="2000" dirty="0">
                <a:solidFill>
                  <a:prstClr val="black"/>
                </a:solidFill>
                <a:latin typeface="Century Gothic" panose="020B0502020202020204"/>
              </a:rPr>
              <a:t>Treatment</a:t>
            </a:r>
          </a:p>
        </p:txBody>
      </p:sp>
    </p:spTree>
    <p:extLst>
      <p:ext uri="{BB962C8B-B14F-4D97-AF65-F5344CB8AC3E}">
        <p14:creationId xmlns:p14="http://schemas.microsoft.com/office/powerpoint/2010/main" val="1436454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83407" y="2020668"/>
            <a:ext cx="5257772" cy="3647152"/>
          </a:xfrm>
          <a:prstGeom prst="rect">
            <a:avLst/>
          </a:prstGeom>
        </p:spPr>
        <p:txBody>
          <a:bodyPr wrap="square">
            <a:spAutoFit/>
          </a:bodyPr>
          <a:lstStyle/>
          <a:p>
            <a:pPr marL="346075" lvl="2" indent="-346075">
              <a:spcAft>
                <a:spcPts val="1800"/>
              </a:spcAft>
              <a:buClr>
                <a:prstClr val="black"/>
              </a:buClr>
              <a:buSzPct val="80000"/>
              <a:buFont typeface="Arial" panose="020B0604020202020204" pitchFamily="34" charset="0"/>
              <a:buChar char="•"/>
              <a:defRPr/>
            </a:pPr>
            <a:r>
              <a:rPr lang="en-US" sz="2600" dirty="0">
                <a:solidFill>
                  <a:prstClr val="black"/>
                </a:solidFill>
                <a:latin typeface="Century Gothic" panose="020B0502020202020204"/>
                <a:ea typeface="+mj-ea"/>
                <a:cs typeface="+mj-cs"/>
              </a:rPr>
              <a:t>Demonstration videos</a:t>
            </a:r>
          </a:p>
          <a:p>
            <a:pPr marL="346075" lvl="2" indent="-346075">
              <a:spcAft>
                <a:spcPts val="1800"/>
              </a:spcAft>
              <a:buClr>
                <a:prstClr val="black"/>
              </a:buClr>
              <a:buSzPct val="80000"/>
              <a:buFont typeface="Arial" panose="020B0604020202020204" pitchFamily="34" charset="0"/>
              <a:buChar char="•"/>
              <a:defRPr/>
            </a:pPr>
            <a:r>
              <a:rPr lang="en-US" sz="2600" dirty="0">
                <a:solidFill>
                  <a:prstClr val="black"/>
                </a:solidFill>
                <a:latin typeface="Century Gothic" panose="020B0502020202020204"/>
                <a:ea typeface="+mj-ea"/>
                <a:cs typeface="+mj-cs"/>
              </a:rPr>
              <a:t>Screening forms </a:t>
            </a:r>
          </a:p>
          <a:p>
            <a:pPr marL="346075" lvl="2" indent="-346075">
              <a:spcAft>
                <a:spcPts val="1800"/>
              </a:spcAft>
              <a:buClr>
                <a:prstClr val="black"/>
              </a:buClr>
              <a:buSzPct val="80000"/>
              <a:buFont typeface="Arial" panose="020B0604020202020204" pitchFamily="34" charset="0"/>
              <a:buChar char="•"/>
              <a:defRPr/>
            </a:pPr>
            <a:r>
              <a:rPr lang="en-US" sz="2600" dirty="0">
                <a:solidFill>
                  <a:prstClr val="black"/>
                </a:solidFill>
                <a:latin typeface="Century Gothic" panose="020B0502020202020204"/>
                <a:ea typeface="+mj-ea"/>
                <a:cs typeface="+mj-cs"/>
              </a:rPr>
              <a:t>Reimbursement information</a:t>
            </a:r>
          </a:p>
          <a:p>
            <a:pPr marL="346075" lvl="2" indent="-346075">
              <a:spcAft>
                <a:spcPts val="1800"/>
              </a:spcAft>
              <a:buClr>
                <a:prstClr val="black"/>
              </a:buClr>
              <a:buSzPct val="80000"/>
              <a:buFont typeface="Arial" panose="020B0604020202020204" pitchFamily="34" charset="0"/>
              <a:buChar char="•"/>
              <a:defRPr/>
            </a:pPr>
            <a:r>
              <a:rPr lang="en-US" sz="2600" dirty="0">
                <a:solidFill>
                  <a:prstClr val="black"/>
                </a:solidFill>
                <a:latin typeface="Century Gothic" panose="020B0502020202020204"/>
                <a:ea typeface="+mj-ea"/>
                <a:cs typeface="+mj-cs"/>
              </a:rPr>
              <a:t>Pocket cards and tools</a:t>
            </a:r>
          </a:p>
          <a:p>
            <a:pPr marL="346075" lvl="2" indent="-346075">
              <a:spcAft>
                <a:spcPts val="1800"/>
              </a:spcAft>
              <a:buClr>
                <a:prstClr val="black"/>
              </a:buClr>
              <a:buSzPct val="80000"/>
              <a:buFont typeface="Arial" panose="020B0604020202020204" pitchFamily="34" charset="0"/>
              <a:buChar char="•"/>
              <a:defRPr/>
            </a:pPr>
            <a:r>
              <a:rPr lang="en-US" sz="2600" dirty="0">
                <a:solidFill>
                  <a:prstClr val="black"/>
                </a:solidFill>
                <a:latin typeface="Century Gothic" panose="020B0502020202020204"/>
                <a:ea typeface="+mj-ea"/>
                <a:cs typeface="+mj-cs"/>
              </a:rPr>
              <a:t>Training curriculum</a:t>
            </a:r>
          </a:p>
          <a:p>
            <a:pPr marL="346075" lvl="2" indent="-346075">
              <a:spcAft>
                <a:spcPts val="1800"/>
              </a:spcAft>
              <a:buClr>
                <a:prstClr val="black"/>
              </a:buClr>
              <a:buSzPct val="80000"/>
              <a:buFont typeface="Arial" panose="020B0604020202020204" pitchFamily="34" charset="0"/>
              <a:buChar char="•"/>
              <a:defRPr/>
            </a:pPr>
            <a:r>
              <a:rPr lang="en-US" sz="2600" dirty="0">
                <a:solidFill>
                  <a:prstClr val="black"/>
                </a:solidFill>
                <a:latin typeface="Century Gothic" panose="020B0502020202020204"/>
                <a:ea typeface="+mj-ea"/>
                <a:cs typeface="+mj-cs"/>
              </a:rPr>
              <a:t>Screening app</a:t>
            </a:r>
          </a:p>
        </p:txBody>
      </p:sp>
      <p:sp>
        <p:nvSpPr>
          <p:cNvPr id="3" name="Rectangle 2">
            <a:extLst>
              <a:ext uri="{FF2B5EF4-FFF2-40B4-BE49-F238E27FC236}">
                <a16:creationId xmlns:a16="http://schemas.microsoft.com/office/drawing/2014/main" id="{B584AA1A-E735-41D5-B37C-6C9797F39E2C}"/>
              </a:ext>
            </a:extLst>
          </p:cNvPr>
          <p:cNvSpPr/>
          <p:nvPr/>
        </p:nvSpPr>
        <p:spPr>
          <a:xfrm>
            <a:off x="3215625" y="398407"/>
            <a:ext cx="5883855" cy="769441"/>
          </a:xfrm>
          <a:prstGeom prst="rect">
            <a:avLst/>
          </a:prstGeom>
          <a:ln>
            <a:noFill/>
          </a:ln>
        </p:spPr>
        <p:txBody>
          <a:bodyPr wrap="none">
            <a:spAutoFit/>
          </a:bodyPr>
          <a:lstStyle/>
          <a:p>
            <a:r>
              <a:rPr lang="en-US" sz="4400" dirty="0">
                <a:latin typeface="Calibri" panose="020F0502020204030204" pitchFamily="34" charset="0"/>
                <a:cs typeface="Calibri" panose="020F0502020204030204" pitchFamily="34" charset="0"/>
              </a:rPr>
              <a:t>Website: sbirtoregon.org</a:t>
            </a:r>
          </a:p>
        </p:txBody>
      </p:sp>
      <p:grpSp>
        <p:nvGrpSpPr>
          <p:cNvPr id="8" name="Group 7">
            <a:extLst>
              <a:ext uri="{FF2B5EF4-FFF2-40B4-BE49-F238E27FC236}">
                <a16:creationId xmlns:a16="http://schemas.microsoft.com/office/drawing/2014/main" id="{B68F340D-28B5-40DC-A774-67DB2261DB14}"/>
              </a:ext>
            </a:extLst>
          </p:cNvPr>
          <p:cNvGrpSpPr/>
          <p:nvPr/>
        </p:nvGrpSpPr>
        <p:grpSpPr>
          <a:xfrm>
            <a:off x="6159070" y="2123230"/>
            <a:ext cx="5549523" cy="3544590"/>
            <a:chOff x="5481520" y="1715507"/>
            <a:chExt cx="6556930" cy="4144338"/>
          </a:xfrm>
        </p:grpSpPr>
        <p:pic>
          <p:nvPicPr>
            <p:cNvPr id="2" name="Picture 1">
              <a:extLst>
                <a:ext uri="{FF2B5EF4-FFF2-40B4-BE49-F238E27FC236}">
                  <a16:creationId xmlns:a16="http://schemas.microsoft.com/office/drawing/2014/main" id="{935EAC7D-4C9A-42A7-A1D8-BF4EAA66659B}"/>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5481520" y="1715507"/>
              <a:ext cx="6556930" cy="4144338"/>
            </a:xfrm>
            <a:prstGeom prst="rect">
              <a:avLst/>
            </a:prstGeom>
          </p:spPr>
        </p:pic>
        <p:pic>
          <p:nvPicPr>
            <p:cNvPr id="7" name="Picture 6">
              <a:extLst>
                <a:ext uri="{FF2B5EF4-FFF2-40B4-BE49-F238E27FC236}">
                  <a16:creationId xmlns:a16="http://schemas.microsoft.com/office/drawing/2014/main" id="{C0E57298-82BB-4C6A-8994-69223D38F757}"/>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a:off x="8592325" y="1732526"/>
              <a:ext cx="3041140" cy="537670"/>
            </a:xfrm>
            <a:prstGeom prst="rect">
              <a:avLst/>
            </a:prstGeom>
          </p:spPr>
        </p:pic>
      </p:grpSp>
    </p:spTree>
    <p:extLst>
      <p:ext uri="{BB962C8B-B14F-4D97-AF65-F5344CB8AC3E}">
        <p14:creationId xmlns:p14="http://schemas.microsoft.com/office/powerpoint/2010/main" val="768171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878114" y="510220"/>
            <a:ext cx="4128537" cy="1569660"/>
          </a:xfrm>
          <a:prstGeom prst="rect">
            <a:avLst/>
          </a:prstGeom>
          <a:noFill/>
        </p:spPr>
        <p:txBody>
          <a:bodyPr wrap="square" rtlCol="0">
            <a:spAutoFit/>
          </a:bodyPr>
          <a:lstStyle/>
          <a:p>
            <a:pPr algn="ctr"/>
            <a:r>
              <a:rPr lang="en-US" sz="9600" dirty="0">
                <a:latin typeface="Calibri" panose="020F0502020204030204" pitchFamily="34" charset="0"/>
                <a:cs typeface="Calibri" panose="020F0502020204030204" pitchFamily="34" charset="0"/>
              </a:rPr>
              <a:t>SBIRT</a:t>
            </a:r>
          </a:p>
        </p:txBody>
      </p:sp>
      <p:sp>
        <p:nvSpPr>
          <p:cNvPr id="3" name="Rounded Rectangle 2"/>
          <p:cNvSpPr/>
          <p:nvPr/>
        </p:nvSpPr>
        <p:spPr>
          <a:xfrm>
            <a:off x="1986665" y="2699306"/>
            <a:ext cx="2304300" cy="1305770"/>
          </a:xfrm>
          <a:prstGeom prst="roundRect">
            <a:avLst/>
          </a:prstGeom>
          <a:solidFill>
            <a:srgbClr val="32647E"/>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C000"/>
                </a:solidFill>
                <a:ea typeface="+mj-ea"/>
                <a:cs typeface="+mj-cs"/>
              </a:rPr>
              <a:t>Screening</a:t>
            </a:r>
          </a:p>
        </p:txBody>
      </p:sp>
      <p:sp>
        <p:nvSpPr>
          <p:cNvPr id="9" name="Rounded Rectangle 8"/>
          <p:cNvSpPr/>
          <p:nvPr/>
        </p:nvSpPr>
        <p:spPr>
          <a:xfrm>
            <a:off x="7632200" y="2697710"/>
            <a:ext cx="2611540" cy="1307366"/>
          </a:xfrm>
          <a:prstGeom prst="roundRect">
            <a:avLst/>
          </a:prstGeom>
          <a:solidFill>
            <a:srgbClr val="32647E"/>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C000"/>
                </a:solidFill>
                <a:ea typeface="+mj-ea"/>
                <a:cs typeface="+mj-cs"/>
              </a:rPr>
              <a:t>Referral to Treatment</a:t>
            </a:r>
          </a:p>
        </p:txBody>
      </p:sp>
      <p:sp>
        <p:nvSpPr>
          <p:cNvPr id="10" name="Rounded Rectangle 9"/>
          <p:cNvSpPr/>
          <p:nvPr/>
        </p:nvSpPr>
        <p:spPr>
          <a:xfrm>
            <a:off x="4559800" y="2699306"/>
            <a:ext cx="2765160" cy="1305770"/>
          </a:xfrm>
          <a:prstGeom prst="roundRect">
            <a:avLst/>
          </a:prstGeom>
          <a:solidFill>
            <a:srgbClr val="32647E"/>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C000"/>
                </a:solidFill>
                <a:ea typeface="+mj-ea"/>
                <a:cs typeface="+mj-cs"/>
              </a:rPr>
              <a:t>Brief Intervention</a:t>
            </a:r>
          </a:p>
        </p:txBody>
      </p:sp>
      <p:sp>
        <p:nvSpPr>
          <p:cNvPr id="12" name="Content Placeholder 2"/>
          <p:cNvSpPr txBox="1">
            <a:spLocks/>
          </p:cNvSpPr>
          <p:nvPr/>
        </p:nvSpPr>
        <p:spPr>
          <a:xfrm>
            <a:off x="949730" y="4492856"/>
            <a:ext cx="10292540" cy="1849068"/>
          </a:xfrm>
          <a:prstGeom prst="rect">
            <a:avLst/>
          </a:prstGeom>
        </p:spPr>
        <p:txBody>
          <a:bodyPr/>
          <a:lstStyle/>
          <a:p>
            <a:pPr marL="0" lvl="2" algn="ctr">
              <a:spcBef>
                <a:spcPct val="20000"/>
              </a:spcBef>
              <a:spcAft>
                <a:spcPts val="1800"/>
              </a:spcAft>
              <a:buClr>
                <a:srgbClr val="254A5D"/>
              </a:buClr>
              <a:buSzPct val="80000"/>
              <a:defRPr/>
            </a:pPr>
            <a:r>
              <a:rPr lang="en-US" sz="2800" dirty="0">
                <a:latin typeface="Arial Nova" panose="020B0504020202020204" pitchFamily="34" charset="0"/>
                <a:ea typeface="+mj-ea"/>
                <a:cs typeface="Aharoni" panose="020B0604020202020204" pitchFamily="2" charset="-79"/>
              </a:rPr>
              <a:t>“</a:t>
            </a:r>
            <a:r>
              <a:rPr lang="en-US" sz="2600" dirty="0">
                <a:solidFill>
                  <a:prstClr val="black"/>
                </a:solidFill>
                <a:latin typeface="Century Gothic" panose="020B0502020202020204"/>
                <a:ea typeface="+mj-ea"/>
                <a:cs typeface="+mj-cs"/>
              </a:rPr>
              <a:t>A public health approach to the delivery of early intervention and treatment services for people </a:t>
            </a:r>
            <a:r>
              <a:rPr lang="en-US" sz="2600" b="1" dirty="0">
                <a:solidFill>
                  <a:prstClr val="black"/>
                </a:solidFill>
                <a:latin typeface="Century Gothic" panose="020B0502020202020204"/>
                <a:ea typeface="+mj-ea"/>
                <a:cs typeface="+mj-cs"/>
              </a:rPr>
              <a:t>with</a:t>
            </a:r>
            <a:r>
              <a:rPr lang="en-US" sz="2600" dirty="0">
                <a:solidFill>
                  <a:prstClr val="black"/>
                </a:solidFill>
                <a:latin typeface="Century Gothic" panose="020B0502020202020204"/>
                <a:ea typeface="+mj-ea"/>
                <a:cs typeface="+mj-cs"/>
              </a:rPr>
              <a:t> substance use disorders and those </a:t>
            </a:r>
            <a:r>
              <a:rPr lang="en-US" sz="2600" b="1" dirty="0">
                <a:solidFill>
                  <a:prstClr val="black"/>
                </a:solidFill>
                <a:latin typeface="Century Gothic" panose="020B0502020202020204"/>
                <a:ea typeface="+mj-ea"/>
                <a:cs typeface="+mj-cs"/>
              </a:rPr>
              <a:t>at risk </a:t>
            </a:r>
            <a:r>
              <a:rPr lang="en-US" sz="2600" dirty="0">
                <a:solidFill>
                  <a:prstClr val="black"/>
                </a:solidFill>
                <a:latin typeface="Century Gothic" panose="020B0502020202020204"/>
                <a:ea typeface="+mj-ea"/>
                <a:cs typeface="+mj-cs"/>
              </a:rPr>
              <a:t>of developing these disorders.”</a:t>
            </a:r>
          </a:p>
        </p:txBody>
      </p:sp>
      <p:sp>
        <p:nvSpPr>
          <p:cNvPr id="7" name="Rectangle 6"/>
          <p:cNvSpPr/>
          <p:nvPr/>
        </p:nvSpPr>
        <p:spPr>
          <a:xfrm>
            <a:off x="11050245" y="6452757"/>
            <a:ext cx="1051891" cy="369332"/>
          </a:xfrm>
          <a:prstGeom prst="rect">
            <a:avLst/>
          </a:prstGeom>
        </p:spPr>
        <p:txBody>
          <a:bodyPr wrap="none">
            <a:spAutoFit/>
          </a:bodyPr>
          <a:lstStyle/>
          <a:p>
            <a:r>
              <a:rPr lang="en-US" dirty="0"/>
              <a:t>SAMHSA</a:t>
            </a:r>
          </a:p>
        </p:txBody>
      </p:sp>
    </p:spTree>
    <p:extLst>
      <p:ext uri="{BB962C8B-B14F-4D97-AF65-F5344CB8AC3E}">
        <p14:creationId xmlns:p14="http://schemas.microsoft.com/office/powerpoint/2010/main" val="2070811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5360652" y="754736"/>
            <a:ext cx="2783652" cy="910894"/>
          </a:xfrm>
          <a:prstGeom prst="roundRect">
            <a:avLst/>
          </a:prstGeom>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latin typeface="Century Gothic" panose="020B0502020202020204" pitchFamily="34" charset="0"/>
              </a:rPr>
              <a:t>SBIRT</a:t>
            </a:r>
          </a:p>
        </p:txBody>
      </p:sp>
      <p:sp>
        <p:nvSpPr>
          <p:cNvPr id="15" name="Rounded Rectangle 14"/>
          <p:cNvSpPr/>
          <p:nvPr/>
        </p:nvSpPr>
        <p:spPr>
          <a:xfrm>
            <a:off x="1636995" y="2423175"/>
            <a:ext cx="2451531" cy="862575"/>
          </a:xfrm>
          <a:prstGeom prst="roundRect">
            <a:avLst/>
          </a:prstGeom>
          <a:solidFill>
            <a:schemeClr val="bg2">
              <a:lumMod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Century Gothic" panose="020B0502020202020204" pitchFamily="34" charset="0"/>
              </a:rPr>
              <a:t>Adults</a:t>
            </a:r>
          </a:p>
        </p:txBody>
      </p:sp>
      <p:sp>
        <p:nvSpPr>
          <p:cNvPr id="17" name="Rounded Rectangle 16"/>
          <p:cNvSpPr/>
          <p:nvPr/>
        </p:nvSpPr>
        <p:spPr>
          <a:xfrm>
            <a:off x="5579032" y="2423175"/>
            <a:ext cx="2451531" cy="862575"/>
          </a:xfrm>
          <a:prstGeom prst="roundRect">
            <a:avLst/>
          </a:prstGeom>
          <a:solidFill>
            <a:schemeClr val="bg2">
              <a:lumMod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Century Gothic" panose="020B0502020202020204" pitchFamily="34" charset="0"/>
              </a:rPr>
              <a:t>Adolescents</a:t>
            </a:r>
          </a:p>
        </p:txBody>
      </p:sp>
      <p:sp>
        <p:nvSpPr>
          <p:cNvPr id="20" name="Rounded Rectangle 19"/>
          <p:cNvSpPr/>
          <p:nvPr/>
        </p:nvSpPr>
        <p:spPr>
          <a:xfrm>
            <a:off x="8800574" y="2423175"/>
            <a:ext cx="2451531" cy="862575"/>
          </a:xfrm>
          <a:prstGeom prst="roundRect">
            <a:avLst/>
          </a:prstGeom>
          <a:solidFill>
            <a:schemeClr val="bg2">
              <a:lumMod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Century Gothic" panose="020B0502020202020204" pitchFamily="34" charset="0"/>
              </a:rPr>
              <a:t>Pregnancy</a:t>
            </a:r>
          </a:p>
        </p:txBody>
      </p:sp>
      <p:sp>
        <p:nvSpPr>
          <p:cNvPr id="21" name="Rounded Rectangle 20"/>
          <p:cNvSpPr/>
          <p:nvPr/>
        </p:nvSpPr>
        <p:spPr>
          <a:xfrm>
            <a:off x="2319242" y="3736240"/>
            <a:ext cx="1369975" cy="964055"/>
          </a:xfrm>
          <a:prstGeom prst="roundRect">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Century Gothic" panose="020B0502020202020204" pitchFamily="34" charset="0"/>
              </a:rPr>
              <a:t>AUDIT</a:t>
            </a:r>
          </a:p>
        </p:txBody>
      </p:sp>
      <p:sp>
        <p:nvSpPr>
          <p:cNvPr id="22" name="Rounded Rectangle 21"/>
          <p:cNvSpPr/>
          <p:nvPr/>
        </p:nvSpPr>
        <p:spPr>
          <a:xfrm>
            <a:off x="4094542" y="3736240"/>
            <a:ext cx="1266110" cy="964055"/>
          </a:xfrm>
          <a:prstGeom prst="roundRect">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Century Gothic" panose="020B0502020202020204" pitchFamily="34" charset="0"/>
              </a:rPr>
              <a:t>DAST</a:t>
            </a:r>
          </a:p>
        </p:txBody>
      </p:sp>
      <p:sp>
        <p:nvSpPr>
          <p:cNvPr id="24" name="Rounded Rectangle 23"/>
          <p:cNvSpPr/>
          <p:nvPr/>
        </p:nvSpPr>
        <p:spPr>
          <a:xfrm>
            <a:off x="6106061" y="3736240"/>
            <a:ext cx="1425237" cy="964055"/>
          </a:xfrm>
          <a:prstGeom prst="roundRect">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Century Gothic" panose="020B0502020202020204" pitchFamily="34" charset="0"/>
              </a:rPr>
              <a:t>CRAFFT</a:t>
            </a:r>
          </a:p>
        </p:txBody>
      </p:sp>
      <p:cxnSp>
        <p:nvCxnSpPr>
          <p:cNvPr id="13" name="Straight Connector 12"/>
          <p:cNvCxnSpPr>
            <a:cxnSpLocks/>
            <a:stCxn id="15" idx="0"/>
            <a:endCxn id="2" idx="2"/>
          </p:cNvCxnSpPr>
          <p:nvPr/>
        </p:nvCxnSpPr>
        <p:spPr>
          <a:xfrm flipV="1">
            <a:off x="2862761" y="1665630"/>
            <a:ext cx="3889717" cy="75754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cxnSpLocks/>
            <a:stCxn id="17" idx="0"/>
            <a:endCxn id="2" idx="2"/>
          </p:cNvCxnSpPr>
          <p:nvPr/>
        </p:nvCxnSpPr>
        <p:spPr>
          <a:xfrm flipH="1" flipV="1">
            <a:off x="6752478" y="1665630"/>
            <a:ext cx="52320" cy="75754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cxnSpLocks/>
            <a:stCxn id="20" idx="0"/>
            <a:endCxn id="2" idx="2"/>
          </p:cNvCxnSpPr>
          <p:nvPr/>
        </p:nvCxnSpPr>
        <p:spPr>
          <a:xfrm flipH="1" flipV="1">
            <a:off x="6752478" y="1665630"/>
            <a:ext cx="3273862" cy="75754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21" idx="0"/>
            <a:endCxn id="15" idx="2"/>
          </p:cNvCxnSpPr>
          <p:nvPr/>
        </p:nvCxnSpPr>
        <p:spPr>
          <a:xfrm flipH="1" flipV="1">
            <a:off x="2862761" y="3285750"/>
            <a:ext cx="141469" cy="45049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a:stCxn id="22" idx="0"/>
            <a:endCxn id="15" idx="2"/>
          </p:cNvCxnSpPr>
          <p:nvPr/>
        </p:nvCxnSpPr>
        <p:spPr>
          <a:xfrm flipH="1" flipV="1">
            <a:off x="2862761" y="3285750"/>
            <a:ext cx="1864836" cy="45049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stCxn id="24" idx="0"/>
            <a:endCxn id="17" idx="2"/>
          </p:cNvCxnSpPr>
          <p:nvPr/>
        </p:nvCxnSpPr>
        <p:spPr>
          <a:xfrm flipH="1" flipV="1">
            <a:off x="6804798" y="3285750"/>
            <a:ext cx="13882" cy="45049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75" idx="0"/>
            <a:endCxn id="20" idx="2"/>
          </p:cNvCxnSpPr>
          <p:nvPr/>
        </p:nvCxnSpPr>
        <p:spPr>
          <a:xfrm flipV="1">
            <a:off x="10026339" y="3285750"/>
            <a:ext cx="1" cy="53756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53" name="Rounded Rectangle 52"/>
          <p:cNvSpPr/>
          <p:nvPr/>
        </p:nvSpPr>
        <p:spPr>
          <a:xfrm>
            <a:off x="604085" y="3736240"/>
            <a:ext cx="1369975" cy="964055"/>
          </a:xfrm>
          <a:prstGeom prst="roundRect">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800"/>
              </a:lnSpc>
            </a:pPr>
            <a:r>
              <a:rPr lang="en-US" sz="2000" b="1" dirty="0">
                <a:solidFill>
                  <a:schemeClr val="tx1"/>
                </a:solidFill>
                <a:latin typeface="Century Gothic" panose="020B0502020202020204" pitchFamily="34" charset="0"/>
              </a:rPr>
              <a:t>Brief screen</a:t>
            </a:r>
          </a:p>
        </p:txBody>
      </p:sp>
      <p:cxnSp>
        <p:nvCxnSpPr>
          <p:cNvPr id="57" name="Straight Connector 56"/>
          <p:cNvCxnSpPr>
            <a:stCxn id="53" idx="0"/>
            <a:endCxn id="15" idx="2"/>
          </p:cNvCxnSpPr>
          <p:nvPr/>
        </p:nvCxnSpPr>
        <p:spPr>
          <a:xfrm flipV="1">
            <a:off x="1289073" y="3285750"/>
            <a:ext cx="1573688" cy="450490"/>
          </a:xfrm>
          <a:prstGeom prst="line">
            <a:avLst/>
          </a:prstGeom>
          <a:ln w="38100">
            <a:noFill/>
          </a:ln>
        </p:spPr>
        <p:style>
          <a:lnRef idx="1">
            <a:schemeClr val="accent1"/>
          </a:lnRef>
          <a:fillRef idx="0">
            <a:schemeClr val="accent1"/>
          </a:fillRef>
          <a:effectRef idx="0">
            <a:schemeClr val="accent1"/>
          </a:effectRef>
          <a:fontRef idx="minor">
            <a:schemeClr val="tx1"/>
          </a:fontRef>
        </p:style>
      </p:cxnSp>
      <p:sp>
        <p:nvSpPr>
          <p:cNvPr id="75" name="Rounded Rectangle 74"/>
          <p:cNvSpPr/>
          <p:nvPr/>
        </p:nvSpPr>
        <p:spPr>
          <a:xfrm>
            <a:off x="9313720" y="3823313"/>
            <a:ext cx="1425237" cy="964055"/>
          </a:xfrm>
          <a:prstGeom prst="roundRect">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Century Gothic" panose="020B0502020202020204" pitchFamily="34" charset="0"/>
              </a:rPr>
              <a:t>5Ps</a:t>
            </a:r>
          </a:p>
        </p:txBody>
      </p:sp>
      <p:sp>
        <p:nvSpPr>
          <p:cNvPr id="3" name="Rectangle 2"/>
          <p:cNvSpPr/>
          <p:nvPr/>
        </p:nvSpPr>
        <p:spPr>
          <a:xfrm>
            <a:off x="2374531" y="6117354"/>
            <a:ext cx="443877" cy="2292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latin typeface="Century Gothic" panose="020B0502020202020204" pitchFamily="34" charset="0"/>
            </a:endParaRPr>
          </a:p>
        </p:txBody>
      </p:sp>
      <p:sp>
        <p:nvSpPr>
          <p:cNvPr id="4" name="TextBox 3"/>
          <p:cNvSpPr txBox="1"/>
          <p:nvPr/>
        </p:nvSpPr>
        <p:spPr>
          <a:xfrm>
            <a:off x="2758585" y="6078945"/>
            <a:ext cx="1230164" cy="400110"/>
          </a:xfrm>
          <a:prstGeom prst="rect">
            <a:avLst/>
          </a:prstGeom>
          <a:noFill/>
          <a:ln>
            <a:noFill/>
          </a:ln>
        </p:spPr>
        <p:txBody>
          <a:bodyPr wrap="square" rtlCol="0">
            <a:spAutoFit/>
          </a:bodyPr>
          <a:lstStyle/>
          <a:p>
            <a:r>
              <a:rPr lang="en-US" sz="2000" dirty="0">
                <a:latin typeface="Century Gothic" panose="020B0502020202020204" pitchFamily="34" charset="0"/>
              </a:rPr>
              <a:t>Method</a:t>
            </a:r>
            <a:endParaRPr lang="en-US" sz="1400" dirty="0">
              <a:latin typeface="Century Gothic" panose="020B0502020202020204" pitchFamily="34" charset="0"/>
            </a:endParaRPr>
          </a:p>
        </p:txBody>
      </p:sp>
      <p:sp>
        <p:nvSpPr>
          <p:cNvPr id="23" name="Rectangle 22"/>
          <p:cNvSpPr/>
          <p:nvPr/>
        </p:nvSpPr>
        <p:spPr>
          <a:xfrm>
            <a:off x="4636609" y="6117354"/>
            <a:ext cx="443877" cy="229287"/>
          </a:xfrm>
          <a:prstGeom prst="rect">
            <a:avLst/>
          </a:prstGeom>
          <a:solidFill>
            <a:srgbClr val="958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latin typeface="Century Gothic" panose="020B0502020202020204" pitchFamily="34" charset="0"/>
            </a:endParaRPr>
          </a:p>
        </p:txBody>
      </p:sp>
      <p:sp>
        <p:nvSpPr>
          <p:cNvPr id="25" name="TextBox 24"/>
          <p:cNvSpPr txBox="1"/>
          <p:nvPr/>
        </p:nvSpPr>
        <p:spPr>
          <a:xfrm>
            <a:off x="5024004" y="6078945"/>
            <a:ext cx="1816026" cy="400110"/>
          </a:xfrm>
          <a:prstGeom prst="rect">
            <a:avLst/>
          </a:prstGeom>
          <a:noFill/>
          <a:ln>
            <a:noFill/>
          </a:ln>
        </p:spPr>
        <p:txBody>
          <a:bodyPr wrap="square" rtlCol="0">
            <a:spAutoFit/>
          </a:bodyPr>
          <a:lstStyle/>
          <a:p>
            <a:r>
              <a:rPr lang="en-US" sz="2000" dirty="0">
                <a:latin typeface="Century Gothic" panose="020B0502020202020204" pitchFamily="34" charset="0"/>
              </a:rPr>
              <a:t>Populations</a:t>
            </a:r>
            <a:endParaRPr lang="en-US" sz="1400" dirty="0">
              <a:latin typeface="Century Gothic" panose="020B0502020202020204" pitchFamily="34" charset="0"/>
            </a:endParaRPr>
          </a:p>
        </p:txBody>
      </p:sp>
      <p:sp>
        <p:nvSpPr>
          <p:cNvPr id="26" name="Rectangle 25"/>
          <p:cNvSpPr/>
          <p:nvPr/>
        </p:nvSpPr>
        <p:spPr>
          <a:xfrm>
            <a:off x="6902504" y="6117354"/>
            <a:ext cx="443877" cy="229287"/>
          </a:xfrm>
          <a:prstGeom prst="rect">
            <a:avLst/>
          </a:prstGeom>
          <a:solidFill>
            <a:srgbClr val="C96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latin typeface="Century Gothic" panose="020B0502020202020204" pitchFamily="34" charset="0"/>
            </a:endParaRPr>
          </a:p>
        </p:txBody>
      </p:sp>
      <p:sp>
        <p:nvSpPr>
          <p:cNvPr id="27" name="TextBox 26"/>
          <p:cNvSpPr txBox="1"/>
          <p:nvPr/>
        </p:nvSpPr>
        <p:spPr>
          <a:xfrm>
            <a:off x="7286558" y="6078945"/>
            <a:ext cx="3840497" cy="400110"/>
          </a:xfrm>
          <a:prstGeom prst="rect">
            <a:avLst/>
          </a:prstGeom>
          <a:noFill/>
        </p:spPr>
        <p:txBody>
          <a:bodyPr wrap="square" rtlCol="0">
            <a:spAutoFit/>
          </a:bodyPr>
          <a:lstStyle/>
          <a:p>
            <a:r>
              <a:rPr lang="en-US" sz="2000" dirty="0">
                <a:latin typeface="Century Gothic" panose="020B0502020202020204" pitchFamily="34" charset="0"/>
              </a:rPr>
              <a:t>Common screening tools</a:t>
            </a:r>
            <a:endParaRPr lang="en-US" sz="1400" dirty="0">
              <a:latin typeface="Century Gothic" panose="020B0502020202020204" pitchFamily="34" charset="0"/>
            </a:endParaRPr>
          </a:p>
        </p:txBody>
      </p:sp>
      <p:cxnSp>
        <p:nvCxnSpPr>
          <p:cNvPr id="29" name="Straight Connector 28"/>
          <p:cNvCxnSpPr>
            <a:stCxn id="53" idx="0"/>
            <a:endCxn id="15" idx="2"/>
          </p:cNvCxnSpPr>
          <p:nvPr/>
        </p:nvCxnSpPr>
        <p:spPr>
          <a:xfrm flipV="1">
            <a:off x="1289073" y="3285750"/>
            <a:ext cx="1573688" cy="45049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32839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4234673" y="2604403"/>
            <a:ext cx="3889847" cy="1015663"/>
          </a:xfrm>
          <a:prstGeom prst="rect">
            <a:avLst/>
          </a:prstGeom>
        </p:spPr>
        <p:txBody>
          <a:bodyPr wrap="none">
            <a:spAutoFit/>
          </a:bodyPr>
          <a:lstStyle/>
          <a:p>
            <a:pPr algn="ctr">
              <a:spcBef>
                <a:spcPct val="0"/>
              </a:spcBef>
              <a:defRPr/>
            </a:pPr>
            <a:r>
              <a:rPr lang="en-US" sz="6000" dirty="0">
                <a:latin typeface="Calibri" panose="020F0502020204030204" pitchFamily="34" charset="0"/>
                <a:cs typeface="Calibri" panose="020F0502020204030204" pitchFamily="34" charset="0"/>
              </a:rPr>
              <a:t>Why SBIRT?</a:t>
            </a:r>
          </a:p>
        </p:txBody>
      </p:sp>
    </p:spTree>
    <p:extLst>
      <p:ext uri="{BB962C8B-B14F-4D97-AF65-F5344CB8AC3E}">
        <p14:creationId xmlns:p14="http://schemas.microsoft.com/office/powerpoint/2010/main" val="391713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40285" y="255548"/>
            <a:ext cx="9255602" cy="830997"/>
          </a:xfrm>
          <a:prstGeom prst="rect">
            <a:avLst/>
          </a:prstGeom>
          <a:noFill/>
        </p:spPr>
        <p:txBody>
          <a:bodyPr wrap="square" rtlCol="0">
            <a:spAutoFit/>
          </a:bodyPr>
          <a:lstStyle/>
          <a:p>
            <a:pPr algn="ctr">
              <a:spcBef>
                <a:spcPct val="0"/>
              </a:spcBef>
              <a:defRPr/>
            </a:pPr>
            <a:r>
              <a:rPr lang="en-US" sz="4800" dirty="0">
                <a:latin typeface="Calibri" panose="020F0502020204030204" pitchFamily="34" charset="0"/>
                <a:cs typeface="Calibri" panose="020F0502020204030204" pitchFamily="34" charset="0"/>
              </a:rPr>
              <a:t>Relevance to medical settings</a:t>
            </a:r>
          </a:p>
        </p:txBody>
      </p:sp>
      <p:sp>
        <p:nvSpPr>
          <p:cNvPr id="7" name="Rectangle 6"/>
          <p:cNvSpPr/>
          <p:nvPr/>
        </p:nvSpPr>
        <p:spPr>
          <a:xfrm>
            <a:off x="220032" y="1950056"/>
            <a:ext cx="6797685" cy="3825663"/>
          </a:xfrm>
          <a:prstGeom prst="rect">
            <a:avLst/>
          </a:prstGeom>
        </p:spPr>
        <p:txBody>
          <a:bodyPr wrap="square">
            <a:spAutoFit/>
          </a:bodyPr>
          <a:lstStyle/>
          <a:p>
            <a:pPr marL="346075" lvl="2" indent="-346075">
              <a:spcBef>
                <a:spcPct val="20000"/>
              </a:spcBef>
              <a:spcAft>
                <a:spcPts val="1800"/>
              </a:spcAft>
              <a:buClr>
                <a:prstClr val="black"/>
              </a:buClr>
              <a:buSzPct val="80000"/>
              <a:buFont typeface="Arial" panose="020B0604020202020204" pitchFamily="34" charset="0"/>
              <a:buChar char="•"/>
              <a:defRPr/>
            </a:pPr>
            <a:r>
              <a:rPr lang="en-US" sz="2600" dirty="0">
                <a:solidFill>
                  <a:prstClr val="black"/>
                </a:solidFill>
                <a:latin typeface="Century Gothic" panose="020B0502020202020204"/>
                <a:ea typeface="+mj-ea"/>
                <a:cs typeface="+mj-cs"/>
              </a:rPr>
              <a:t>Significant prevalence of unhealthy substance use among pts</a:t>
            </a:r>
          </a:p>
          <a:p>
            <a:pPr marL="346075" lvl="2" indent="-346075">
              <a:spcBef>
                <a:spcPct val="20000"/>
              </a:spcBef>
              <a:spcAft>
                <a:spcPts val="1800"/>
              </a:spcAft>
              <a:buClr>
                <a:prstClr val="black"/>
              </a:buClr>
              <a:buSzPct val="80000"/>
              <a:buFont typeface="Arial" panose="020B0604020202020204" pitchFamily="34" charset="0"/>
              <a:buChar char="•"/>
              <a:defRPr/>
            </a:pPr>
            <a:r>
              <a:rPr lang="en-US" sz="2600" dirty="0">
                <a:solidFill>
                  <a:prstClr val="black"/>
                </a:solidFill>
                <a:latin typeface="Century Gothic" panose="020B0502020202020204"/>
                <a:ea typeface="+mj-ea"/>
                <a:cs typeface="+mj-cs"/>
              </a:rPr>
              <a:t>Substantial associated morbidity, mortality, and health care cost</a:t>
            </a:r>
          </a:p>
          <a:p>
            <a:pPr marL="346075" lvl="2" indent="-346075">
              <a:spcBef>
                <a:spcPct val="20000"/>
              </a:spcBef>
              <a:spcAft>
                <a:spcPts val="1800"/>
              </a:spcAft>
              <a:buClr>
                <a:prstClr val="black"/>
              </a:buClr>
              <a:buSzPct val="80000"/>
              <a:buFont typeface="Arial" panose="020B0604020202020204" pitchFamily="34" charset="0"/>
              <a:buChar char="•"/>
              <a:defRPr/>
            </a:pPr>
            <a:r>
              <a:rPr lang="en-US" sz="2600" dirty="0">
                <a:solidFill>
                  <a:prstClr val="black"/>
                </a:solidFill>
                <a:latin typeface="Century Gothic" panose="020B0502020202020204"/>
                <a:ea typeface="+mj-ea"/>
                <a:cs typeface="+mj-cs"/>
              </a:rPr>
              <a:t>Valid screening instruments</a:t>
            </a:r>
          </a:p>
          <a:p>
            <a:pPr marL="346075" lvl="2" indent="-346075">
              <a:spcBef>
                <a:spcPct val="20000"/>
              </a:spcBef>
              <a:spcAft>
                <a:spcPts val="1800"/>
              </a:spcAft>
              <a:buClr>
                <a:prstClr val="black"/>
              </a:buClr>
              <a:buSzPct val="80000"/>
              <a:buFont typeface="Arial" panose="020B0604020202020204" pitchFamily="34" charset="0"/>
              <a:buChar char="•"/>
              <a:defRPr/>
            </a:pPr>
            <a:r>
              <a:rPr lang="en-US" sz="2600" dirty="0">
                <a:solidFill>
                  <a:prstClr val="black"/>
                </a:solidFill>
                <a:latin typeface="Century Gothic" panose="020B0502020202020204"/>
                <a:ea typeface="+mj-ea"/>
                <a:cs typeface="+mj-cs"/>
              </a:rPr>
              <a:t>Interventions are effective, inexpensive, and feasible</a:t>
            </a:r>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171340" y="2315255"/>
            <a:ext cx="4647002" cy="3095264"/>
          </a:xfrm>
          <a:prstGeom prst="rect">
            <a:avLst/>
          </a:prstGeom>
        </p:spPr>
      </p:pic>
    </p:spTree>
    <p:extLst>
      <p:ext uri="{BB962C8B-B14F-4D97-AF65-F5344CB8AC3E}">
        <p14:creationId xmlns:p14="http://schemas.microsoft.com/office/powerpoint/2010/main" val="5475425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293565" y="338695"/>
            <a:ext cx="7757810" cy="769441"/>
          </a:xfrm>
          <a:prstGeom prst="rect">
            <a:avLst/>
          </a:prstGeom>
          <a:noFill/>
        </p:spPr>
        <p:txBody>
          <a:bodyPr wrap="square" rtlCol="0">
            <a:spAutoFit/>
          </a:bodyPr>
          <a:lstStyle/>
          <a:p>
            <a:pPr algn="ctr">
              <a:spcBef>
                <a:spcPct val="0"/>
              </a:spcBef>
              <a:defRPr/>
            </a:pPr>
            <a:r>
              <a:rPr lang="en-US" sz="4400" dirty="0">
                <a:latin typeface="Century Gothic" panose="020B0502020202020204"/>
              </a:rPr>
              <a:t>SBIRT vs. business as usual</a:t>
            </a:r>
          </a:p>
        </p:txBody>
      </p:sp>
      <p:graphicFrame>
        <p:nvGraphicFramePr>
          <p:cNvPr id="17" name="Table 16">
            <a:extLst>
              <a:ext uri="{FF2B5EF4-FFF2-40B4-BE49-F238E27FC236}">
                <a16:creationId xmlns:a16="http://schemas.microsoft.com/office/drawing/2014/main" id="{FA0BC9CF-94EB-48CD-90B9-46C06ACC3FA7}"/>
              </a:ext>
            </a:extLst>
          </p:cNvPr>
          <p:cNvGraphicFramePr>
            <a:graphicFrameLocks noGrp="1"/>
          </p:cNvGraphicFramePr>
          <p:nvPr>
            <p:extLst>
              <p:ext uri="{D42A27DB-BD31-4B8C-83A1-F6EECF244321}">
                <p14:modId xmlns:p14="http://schemas.microsoft.com/office/powerpoint/2010/main" val="165060259"/>
              </p:ext>
            </p:extLst>
          </p:nvPr>
        </p:nvGraphicFramePr>
        <p:xfrm>
          <a:off x="765658" y="1650379"/>
          <a:ext cx="10813624" cy="4852481"/>
        </p:xfrm>
        <a:graphic>
          <a:graphicData uri="http://schemas.openxmlformats.org/drawingml/2006/table">
            <a:tbl>
              <a:tblPr/>
              <a:tblGrid>
                <a:gridCol w="5406812">
                  <a:extLst>
                    <a:ext uri="{9D8B030D-6E8A-4147-A177-3AD203B41FA5}">
                      <a16:colId xmlns:a16="http://schemas.microsoft.com/office/drawing/2014/main" val="20001"/>
                    </a:ext>
                  </a:extLst>
                </a:gridCol>
                <a:gridCol w="5406812">
                  <a:extLst>
                    <a:ext uri="{9D8B030D-6E8A-4147-A177-3AD203B41FA5}">
                      <a16:colId xmlns:a16="http://schemas.microsoft.com/office/drawing/2014/main" val="20002"/>
                    </a:ext>
                  </a:extLst>
                </a:gridCol>
              </a:tblGrid>
              <a:tr h="737681">
                <a:tc>
                  <a:txBody>
                    <a:bodyPr/>
                    <a:lstStyle/>
                    <a:p>
                      <a:pPr marL="0" marR="0" algn="ctr">
                        <a:spcBef>
                          <a:spcPts val="0"/>
                        </a:spcBef>
                        <a:spcAft>
                          <a:spcPts val="0"/>
                        </a:spcAft>
                      </a:pPr>
                      <a:r>
                        <a:rPr lang="en-US" sz="2800" b="1" dirty="0">
                          <a:solidFill>
                            <a:schemeClr val="tx1"/>
                          </a:solidFill>
                          <a:latin typeface="Century Gothic" panose="020B0502020202020204" pitchFamily="34" charset="0"/>
                        </a:rPr>
                        <a:t>SBIRT implemented</a:t>
                      </a:r>
                      <a:endParaRPr lang="en-US" sz="2800" b="1" dirty="0">
                        <a:solidFill>
                          <a:schemeClr val="tx1"/>
                        </a:solidFill>
                        <a:latin typeface="Century Gothic" panose="020B0502020202020204" pitchFamily="34" charset="0"/>
                        <a:ea typeface="Times New Roman"/>
                      </a:endParaRPr>
                    </a:p>
                  </a:txBody>
                  <a:tcPr marL="68580" marR="68580" marT="0" marB="0" anchor="ctr">
                    <a:lnB w="12700" cap="flat" cmpd="sng" algn="ctr">
                      <a:solidFill>
                        <a:schemeClr val="tx1"/>
                      </a:solidFill>
                      <a:prstDash val="solid"/>
                      <a:round/>
                      <a:headEnd type="none" w="med" len="med"/>
                      <a:tailEnd type="none" w="med" len="med"/>
                    </a:lnB>
                    <a:solidFill>
                      <a:srgbClr val="EEB500"/>
                    </a:solidFill>
                  </a:tcPr>
                </a:tc>
                <a:tc>
                  <a:txBody>
                    <a:bodyPr/>
                    <a:lstStyle/>
                    <a:p>
                      <a:pPr marL="0" marR="0" algn="ctr">
                        <a:spcBef>
                          <a:spcPts val="0"/>
                        </a:spcBef>
                        <a:spcAft>
                          <a:spcPts val="0"/>
                        </a:spcAft>
                      </a:pPr>
                      <a:r>
                        <a:rPr lang="en-US" sz="2800" b="1" dirty="0">
                          <a:solidFill>
                            <a:schemeClr val="tx1"/>
                          </a:solidFill>
                          <a:latin typeface="Century Gothic" panose="020B0502020202020204" pitchFamily="34" charset="0"/>
                        </a:rPr>
                        <a:t>No SBIRT</a:t>
                      </a:r>
                      <a:endParaRPr lang="en-US" sz="2800" b="1" dirty="0">
                        <a:solidFill>
                          <a:schemeClr val="tx1"/>
                        </a:solidFill>
                        <a:latin typeface="Century Gothic" panose="020B0502020202020204" pitchFamily="34" charset="0"/>
                        <a:ea typeface="Times New Roman"/>
                      </a:endParaRPr>
                    </a:p>
                  </a:txBody>
                  <a:tcPr marL="68580" marR="68580" marT="0" marB="0" anchor="ctr">
                    <a:lnB w="12700" cap="flat" cmpd="sng" algn="ctr">
                      <a:solidFill>
                        <a:schemeClr val="tx1"/>
                      </a:solidFill>
                      <a:prstDash val="solid"/>
                      <a:round/>
                      <a:headEnd type="none" w="med" len="med"/>
                      <a:tailEnd type="none" w="med" len="med"/>
                    </a:lnB>
                    <a:solidFill>
                      <a:srgbClr val="EEB500"/>
                    </a:solidFill>
                  </a:tcPr>
                </a:tc>
                <a:extLst>
                  <a:ext uri="{0D108BD9-81ED-4DB2-BD59-A6C34878D82A}">
                    <a16:rowId xmlns:a16="http://schemas.microsoft.com/office/drawing/2014/main" val="10000"/>
                  </a:ext>
                </a:extLst>
              </a:tr>
              <a:tr h="822960">
                <a:tc>
                  <a:txBody>
                    <a:bodyPr/>
                    <a:lstStyle/>
                    <a:p>
                      <a:pPr marL="0" marR="0" algn="l">
                        <a:spcBef>
                          <a:spcPts val="0"/>
                        </a:spcBef>
                        <a:spcAft>
                          <a:spcPts val="0"/>
                        </a:spcAft>
                      </a:pPr>
                      <a:r>
                        <a:rPr lang="en-US" sz="2000" kern="1200" dirty="0">
                          <a:solidFill>
                            <a:schemeClr val="tx1"/>
                          </a:solidFill>
                          <a:latin typeface="Century Gothic" panose="020B0502020202020204" pitchFamily="34" charset="0"/>
                          <a:ea typeface="+mn-ea"/>
                          <a:cs typeface="+mn-cs"/>
                        </a:rPr>
                        <a:t>Routine and universal screening, regardless of medical complaint</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tc>
                  <a:txBody>
                    <a:bodyPr/>
                    <a:lstStyle/>
                    <a:p>
                      <a:pPr marL="0" marR="0" algn="l" defTabSz="914400" rtl="0" eaLnBrk="1" latinLnBrk="0" hangingPunct="1">
                        <a:spcBef>
                          <a:spcPts val="0"/>
                        </a:spcBef>
                        <a:spcAft>
                          <a:spcPts val="0"/>
                        </a:spcAft>
                      </a:pPr>
                      <a:r>
                        <a:rPr lang="en-US" sz="2000" kern="1200" dirty="0">
                          <a:solidFill>
                            <a:schemeClr val="tx1"/>
                          </a:solidFill>
                          <a:latin typeface="Century Gothic" panose="020B0502020202020204" pitchFamily="34" charset="0"/>
                          <a:ea typeface="+mn-ea"/>
                          <a:cs typeface="+mn-cs"/>
                        </a:rPr>
                        <a:t>Inconsistent, selective screening</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extLst>
                  <a:ext uri="{0D108BD9-81ED-4DB2-BD59-A6C34878D82A}">
                    <a16:rowId xmlns:a16="http://schemas.microsoft.com/office/drawing/2014/main" val="2497030425"/>
                  </a:ext>
                </a:extLst>
              </a:tr>
              <a:tr h="822960">
                <a:tc>
                  <a:txBody>
                    <a:bodyPr/>
                    <a:lstStyle/>
                    <a:p>
                      <a:pPr marL="0" marR="0" algn="l">
                        <a:spcBef>
                          <a:spcPts val="0"/>
                        </a:spcBef>
                        <a:spcAft>
                          <a:spcPts val="0"/>
                        </a:spcAft>
                      </a:pPr>
                      <a:r>
                        <a:rPr lang="en-US" sz="2000" kern="1200" dirty="0">
                          <a:solidFill>
                            <a:schemeClr val="tx1"/>
                          </a:solidFill>
                          <a:latin typeface="Century Gothic" panose="020B0502020202020204" pitchFamily="34" charset="0"/>
                          <a:ea typeface="+mn-ea"/>
                          <a:cs typeface="+mn-cs"/>
                        </a:rPr>
                        <a:t>Validated screening tools</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tc>
                  <a:txBody>
                    <a:bodyPr/>
                    <a:lstStyle/>
                    <a:p>
                      <a:pPr marL="0" marR="0" algn="l" defTabSz="914400" rtl="0" eaLnBrk="1" latinLnBrk="0" hangingPunct="1">
                        <a:spcBef>
                          <a:spcPts val="0"/>
                        </a:spcBef>
                        <a:spcAft>
                          <a:spcPts val="0"/>
                        </a:spcAft>
                      </a:pPr>
                      <a:r>
                        <a:rPr lang="en-US" sz="2000" kern="1200" dirty="0">
                          <a:solidFill>
                            <a:schemeClr val="tx1"/>
                          </a:solidFill>
                          <a:latin typeface="Century Gothic" panose="020B0502020202020204" pitchFamily="34" charset="0"/>
                          <a:ea typeface="+mn-ea"/>
                          <a:cs typeface="+mn-cs"/>
                        </a:rPr>
                        <a:t>Non-systemized narrative questions</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extLst>
                  <a:ext uri="{0D108BD9-81ED-4DB2-BD59-A6C34878D82A}">
                    <a16:rowId xmlns:a16="http://schemas.microsoft.com/office/drawing/2014/main" val="3858342346"/>
                  </a:ext>
                </a:extLst>
              </a:tr>
              <a:tr h="822960">
                <a:tc>
                  <a:txBody>
                    <a:bodyPr/>
                    <a:lstStyle/>
                    <a:p>
                      <a:pPr marL="0" marR="0" algn="l" defTabSz="914400" rtl="0" eaLnBrk="1" latinLnBrk="0" hangingPunct="1">
                        <a:spcBef>
                          <a:spcPts val="0"/>
                        </a:spcBef>
                        <a:spcAft>
                          <a:spcPts val="0"/>
                        </a:spcAft>
                      </a:pPr>
                      <a:r>
                        <a:rPr lang="en-US" sz="2000" kern="1200" dirty="0">
                          <a:solidFill>
                            <a:schemeClr val="tx1"/>
                          </a:solidFill>
                          <a:latin typeface="Century Gothic" panose="020B0502020202020204" pitchFamily="34" charset="0"/>
                          <a:ea typeface="+mn-ea"/>
                          <a:cs typeface="+mn-cs"/>
                        </a:rPr>
                        <a:t>Substance use defined as a continuum</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tc>
                  <a:txBody>
                    <a:bodyPr/>
                    <a:lstStyle/>
                    <a:p>
                      <a:pPr marL="0" marR="0" algn="l" defTabSz="914400" rtl="0" eaLnBrk="1" latinLnBrk="0" hangingPunct="1">
                        <a:spcBef>
                          <a:spcPts val="0"/>
                        </a:spcBef>
                        <a:spcAft>
                          <a:spcPts val="0"/>
                        </a:spcAft>
                      </a:pPr>
                      <a:r>
                        <a:rPr lang="en-US" sz="2000" kern="1200" dirty="0">
                          <a:solidFill>
                            <a:schemeClr val="tx1"/>
                          </a:solidFill>
                          <a:latin typeface="Century Gothic" panose="020B0502020202020204" pitchFamily="34" charset="0"/>
                          <a:ea typeface="+mn-ea"/>
                          <a:cs typeface="+mn-cs"/>
                        </a:rPr>
                        <a:t>Substance use defined as dichotomous</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extLst>
                  <a:ext uri="{0D108BD9-81ED-4DB2-BD59-A6C34878D82A}">
                    <a16:rowId xmlns:a16="http://schemas.microsoft.com/office/drawing/2014/main" val="10005"/>
                  </a:ext>
                </a:extLst>
              </a:tr>
              <a:tr h="822960">
                <a:tc>
                  <a:txBody>
                    <a:bodyPr/>
                    <a:lstStyle/>
                    <a:p>
                      <a:pPr marL="0" marR="0" algn="l" defTabSz="914400" rtl="0" eaLnBrk="1" latinLnBrk="0" hangingPunct="1">
                        <a:spcBef>
                          <a:spcPts val="0"/>
                        </a:spcBef>
                        <a:spcAft>
                          <a:spcPts val="0"/>
                        </a:spcAft>
                      </a:pPr>
                      <a:r>
                        <a:rPr lang="en-US" sz="2000" kern="1200" dirty="0">
                          <a:solidFill>
                            <a:schemeClr val="tx1"/>
                          </a:solidFill>
                          <a:latin typeface="Century Gothic" panose="020B0502020202020204" pitchFamily="34" charset="0"/>
                          <a:ea typeface="+mn-ea"/>
                          <a:cs typeface="+mn-cs"/>
                        </a:rPr>
                        <a:t>Interventions: evidence-based, patient-driven discussion</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tc>
                  <a:txBody>
                    <a:bodyPr/>
                    <a:lstStyle/>
                    <a:p>
                      <a:pPr marL="0" marR="0" algn="l" defTabSz="914400" rtl="0" eaLnBrk="1" latinLnBrk="0" hangingPunct="1">
                        <a:spcBef>
                          <a:spcPts val="0"/>
                        </a:spcBef>
                        <a:spcAft>
                          <a:spcPts val="0"/>
                        </a:spcAft>
                      </a:pPr>
                      <a:r>
                        <a:rPr lang="en-US" sz="2000" kern="1200" dirty="0">
                          <a:solidFill>
                            <a:schemeClr val="tx1"/>
                          </a:solidFill>
                          <a:latin typeface="Century Gothic" panose="020B0502020202020204" pitchFamily="34" charset="0"/>
                          <a:ea typeface="+mn-ea"/>
                          <a:cs typeface="+mn-cs"/>
                        </a:rPr>
                        <a:t>Ineffective, directive, or no discussion</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extLst>
                  <a:ext uri="{0D108BD9-81ED-4DB2-BD59-A6C34878D82A}">
                    <a16:rowId xmlns:a16="http://schemas.microsoft.com/office/drawing/2014/main" val="726742278"/>
                  </a:ext>
                </a:extLst>
              </a:tr>
              <a:tr h="822960">
                <a:tc>
                  <a:txBody>
                    <a:bodyPr/>
                    <a:lstStyle/>
                    <a:p>
                      <a:pPr marL="0" marR="0" algn="l" defTabSz="914400" rtl="0" eaLnBrk="1" latinLnBrk="0" hangingPunct="1">
                        <a:spcBef>
                          <a:spcPts val="0"/>
                        </a:spcBef>
                        <a:spcAft>
                          <a:spcPts val="0"/>
                        </a:spcAft>
                      </a:pPr>
                      <a:r>
                        <a:rPr lang="en-US" sz="2000" kern="1200" dirty="0">
                          <a:solidFill>
                            <a:schemeClr val="tx1"/>
                          </a:solidFill>
                          <a:latin typeface="Century Gothic" panose="020B0502020202020204" pitchFamily="34" charset="0"/>
                          <a:ea typeface="+mn-ea"/>
                          <a:cs typeface="+mn-cs"/>
                        </a:rPr>
                        <a:t>Recognizes patient is more than their substance use</a:t>
                      </a:r>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EFBD"/>
                    </a:solidFill>
                  </a:tcPr>
                </a:tc>
                <a:tc>
                  <a:txBody>
                    <a:bodyPr/>
                    <a:lstStyle/>
                    <a:p>
                      <a:pPr marL="0" marR="0" algn="l" defTabSz="914400" rtl="0" eaLnBrk="1" latinLnBrk="0" hangingPunct="1">
                        <a:spcBef>
                          <a:spcPts val="0"/>
                        </a:spcBef>
                        <a:spcAft>
                          <a:spcPts val="0"/>
                        </a:spcAft>
                      </a:pPr>
                      <a:r>
                        <a:rPr lang="en-US" sz="2000" kern="1200" dirty="0">
                          <a:solidFill>
                            <a:schemeClr val="tx1"/>
                          </a:solidFill>
                          <a:latin typeface="Century Gothic" panose="020B0502020202020204" pitchFamily="34" charset="0"/>
                          <a:ea typeface="+mn-ea"/>
                          <a:cs typeface="+mn-cs"/>
                        </a:rPr>
                        <a:t>Patient is defined by their use</a:t>
                      </a:r>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EFBD"/>
                    </a:solidFill>
                  </a:tcPr>
                </a:tc>
                <a:extLst>
                  <a:ext uri="{0D108BD9-81ED-4DB2-BD59-A6C34878D82A}">
                    <a16:rowId xmlns:a16="http://schemas.microsoft.com/office/drawing/2014/main" val="2868154922"/>
                  </a:ext>
                </a:extLst>
              </a:tr>
            </a:tbl>
          </a:graphicData>
        </a:graphic>
      </p:graphicFrame>
    </p:spTree>
    <p:extLst>
      <p:ext uri="{BB962C8B-B14F-4D97-AF65-F5344CB8AC3E}">
        <p14:creationId xmlns:p14="http://schemas.microsoft.com/office/powerpoint/2010/main" val="32825566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1948260" y="271281"/>
            <a:ext cx="9447630" cy="769441"/>
          </a:xfrm>
          <a:prstGeom prst="rect">
            <a:avLst/>
          </a:prstGeom>
        </p:spPr>
        <p:txBody>
          <a:bodyPr wrap="square">
            <a:sp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000000"/>
                </a:solidFill>
                <a:effectLst/>
                <a:uLnTx/>
                <a:uFillTx/>
                <a:latin typeface="Century Gothic" panose="020B0502020202020204"/>
                <a:ea typeface="+mn-ea"/>
                <a:cs typeface="+mn-cs"/>
              </a:rPr>
              <a:t>Categories of substance use</a:t>
            </a:r>
          </a:p>
        </p:txBody>
      </p:sp>
      <p:sp>
        <p:nvSpPr>
          <p:cNvPr id="9" name="Rectangle 8">
            <a:extLst>
              <a:ext uri="{FF2B5EF4-FFF2-40B4-BE49-F238E27FC236}">
                <a16:creationId xmlns:a16="http://schemas.microsoft.com/office/drawing/2014/main" id="{77D466EC-F9E0-4469-9D86-7E1B455858BF}"/>
              </a:ext>
            </a:extLst>
          </p:cNvPr>
          <p:cNvSpPr/>
          <p:nvPr/>
        </p:nvSpPr>
        <p:spPr>
          <a:xfrm>
            <a:off x="760182" y="3429000"/>
            <a:ext cx="3494855" cy="523220"/>
          </a:xfrm>
          <a:prstGeom prst="rect">
            <a:avLst/>
          </a:prstGeom>
          <a:ln w="12700">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rPr>
              <a:t>Frequency of use</a:t>
            </a:r>
          </a:p>
        </p:txBody>
      </p:sp>
      <p:sp>
        <p:nvSpPr>
          <p:cNvPr id="10" name="Rectangle 9">
            <a:extLst>
              <a:ext uri="{FF2B5EF4-FFF2-40B4-BE49-F238E27FC236}">
                <a16:creationId xmlns:a16="http://schemas.microsoft.com/office/drawing/2014/main" id="{6C706AC8-F552-4F0F-8DFD-0E5FF1BBAB76}"/>
              </a:ext>
            </a:extLst>
          </p:cNvPr>
          <p:cNvSpPr/>
          <p:nvPr/>
        </p:nvSpPr>
        <p:spPr>
          <a:xfrm>
            <a:off x="143225" y="2099273"/>
            <a:ext cx="5146270" cy="523220"/>
          </a:xfrm>
          <a:prstGeom prst="rect">
            <a:avLst/>
          </a:prstGeom>
          <a:ln w="12700">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rPr>
              <a:t>Number of</a:t>
            </a:r>
            <a:r>
              <a:rPr kumimoji="0" lang="en-US" sz="2800" b="0" i="0" u="none" strike="noStrike" kern="1200" cap="none" spc="0" normalizeH="0" noProof="0" dirty="0">
                <a:ln>
                  <a:noFill/>
                </a:ln>
                <a:solidFill>
                  <a:srgbClr val="0070C0"/>
                </a:solidFill>
                <a:effectLst/>
                <a:uLnTx/>
                <a:uFillTx/>
                <a:latin typeface="Century Gothic" panose="020B0502020202020204" pitchFamily="34" charset="0"/>
                <a:ea typeface="+mn-ea"/>
                <a:cs typeface="+mn-cs"/>
              </a:rPr>
              <a:t> </a:t>
            </a:r>
            <a:r>
              <a:rPr kumimoji="0" lang="en-US" sz="2800" b="0" i="0"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rPr>
              <a:t>consequences</a:t>
            </a:r>
          </a:p>
        </p:txBody>
      </p:sp>
      <p:sp>
        <p:nvSpPr>
          <p:cNvPr id="14" name="Arrow: Right 13">
            <a:extLst>
              <a:ext uri="{FF2B5EF4-FFF2-40B4-BE49-F238E27FC236}">
                <a16:creationId xmlns:a16="http://schemas.microsoft.com/office/drawing/2014/main" id="{57D210B5-1BC2-45DC-B70E-E0ABEAAED333}"/>
              </a:ext>
            </a:extLst>
          </p:cNvPr>
          <p:cNvSpPr/>
          <p:nvPr/>
        </p:nvSpPr>
        <p:spPr>
          <a:xfrm>
            <a:off x="5289496" y="2238445"/>
            <a:ext cx="2379986" cy="310341"/>
          </a:xfrm>
          <a:prstGeom prst="rightArrow">
            <a:avLst>
              <a:gd name="adj1" fmla="val 50000"/>
              <a:gd name="adj2" fmla="val 102962"/>
            </a:avLst>
          </a:prstGeom>
          <a:solidFill>
            <a:srgbClr val="1B7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Gill Sans MT" panose="020B0502020104020203"/>
              <a:ea typeface="+mn-ea"/>
              <a:cs typeface="+mn-cs"/>
            </a:endParaRPr>
          </a:p>
        </p:txBody>
      </p:sp>
      <p:sp>
        <p:nvSpPr>
          <p:cNvPr id="16" name="Rectangle 15">
            <a:extLst>
              <a:ext uri="{FF2B5EF4-FFF2-40B4-BE49-F238E27FC236}">
                <a16:creationId xmlns:a16="http://schemas.microsoft.com/office/drawing/2014/main" id="{D417A56B-7A88-479C-9CDC-585ECBD139D3}"/>
              </a:ext>
            </a:extLst>
          </p:cNvPr>
          <p:cNvSpPr/>
          <p:nvPr/>
        </p:nvSpPr>
        <p:spPr>
          <a:xfrm>
            <a:off x="8604870" y="2087981"/>
            <a:ext cx="2675805" cy="523220"/>
          </a:xfrm>
          <a:prstGeom prst="rect">
            <a:avLst/>
          </a:prstGeom>
          <a:ln w="12700">
            <a:no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Disorder</a:t>
            </a:r>
          </a:p>
        </p:txBody>
      </p:sp>
      <p:sp>
        <p:nvSpPr>
          <p:cNvPr id="19" name="Rectangle 18">
            <a:extLst>
              <a:ext uri="{FF2B5EF4-FFF2-40B4-BE49-F238E27FC236}">
                <a16:creationId xmlns:a16="http://schemas.microsoft.com/office/drawing/2014/main" id="{E785CC6B-A830-4DBF-A78B-DFDF70E19DBB}"/>
              </a:ext>
            </a:extLst>
          </p:cNvPr>
          <p:cNvSpPr/>
          <p:nvPr/>
        </p:nvSpPr>
        <p:spPr>
          <a:xfrm>
            <a:off x="9066287" y="2846425"/>
            <a:ext cx="2214388" cy="523220"/>
          </a:xfrm>
          <a:prstGeom prst="rect">
            <a:avLst/>
          </a:prstGeom>
          <a:ln w="12700">
            <a:no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Risky</a:t>
            </a:r>
          </a:p>
        </p:txBody>
      </p:sp>
      <p:sp>
        <p:nvSpPr>
          <p:cNvPr id="20" name="Isosceles Triangle 19">
            <a:extLst>
              <a:ext uri="{FF2B5EF4-FFF2-40B4-BE49-F238E27FC236}">
                <a16:creationId xmlns:a16="http://schemas.microsoft.com/office/drawing/2014/main" id="{359DBF0E-B788-44DA-ABFF-55A570E5B8E5}"/>
              </a:ext>
            </a:extLst>
          </p:cNvPr>
          <p:cNvSpPr/>
          <p:nvPr/>
        </p:nvSpPr>
        <p:spPr>
          <a:xfrm>
            <a:off x="5709364" y="2046420"/>
            <a:ext cx="4919531" cy="3982829"/>
          </a:xfrm>
          <a:prstGeom prst="triangle">
            <a:avLst/>
          </a:prstGeom>
          <a:solidFill>
            <a:srgbClr val="9BBB5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21" name="Trapezoid 20">
            <a:extLst>
              <a:ext uri="{FF2B5EF4-FFF2-40B4-BE49-F238E27FC236}">
                <a16:creationId xmlns:a16="http://schemas.microsoft.com/office/drawing/2014/main" id="{21913166-0473-4331-9D67-B591AEF0821B}"/>
              </a:ext>
            </a:extLst>
          </p:cNvPr>
          <p:cNvSpPr/>
          <p:nvPr/>
        </p:nvSpPr>
        <p:spPr>
          <a:xfrm>
            <a:off x="7788590" y="2046421"/>
            <a:ext cx="751998" cy="603186"/>
          </a:xfrm>
          <a:prstGeom prst="trapezoid">
            <a:avLst>
              <a:gd name="adj" fmla="val 61511"/>
            </a:avLst>
          </a:prstGeom>
          <a:solidFill>
            <a:srgbClr val="B1302D"/>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22" name="Trapezoid 21">
            <a:extLst>
              <a:ext uri="{FF2B5EF4-FFF2-40B4-BE49-F238E27FC236}">
                <a16:creationId xmlns:a16="http://schemas.microsoft.com/office/drawing/2014/main" id="{9F2010A8-4D07-4D9F-A3EE-4DDCE4EEE35A}"/>
              </a:ext>
            </a:extLst>
          </p:cNvPr>
          <p:cNvSpPr/>
          <p:nvPr/>
        </p:nvSpPr>
        <p:spPr>
          <a:xfrm>
            <a:off x="7208621" y="2649608"/>
            <a:ext cx="1919671" cy="983060"/>
          </a:xfrm>
          <a:prstGeom prst="trapezoid">
            <a:avLst>
              <a:gd name="adj" fmla="val 59833"/>
            </a:avLst>
          </a:prstGeom>
          <a:solidFill>
            <a:srgbClr val="C55E5B"/>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23" name="Rectangle 22">
            <a:extLst>
              <a:ext uri="{FF2B5EF4-FFF2-40B4-BE49-F238E27FC236}">
                <a16:creationId xmlns:a16="http://schemas.microsoft.com/office/drawing/2014/main" id="{CCAA81A7-E9DF-4A99-A8DB-37C907320AA5}"/>
              </a:ext>
            </a:extLst>
          </p:cNvPr>
          <p:cNvSpPr/>
          <p:nvPr/>
        </p:nvSpPr>
        <p:spPr>
          <a:xfrm>
            <a:off x="6471201" y="4312315"/>
            <a:ext cx="3471571" cy="95410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tab pos="342900" algn="l"/>
              </a:tabLst>
              <a:defRPr/>
            </a:pPr>
            <a:r>
              <a:rPr kumimoji="0" lang="en-US" sz="28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Low or </a:t>
            </a:r>
          </a:p>
          <a:p>
            <a:pPr marL="0" marR="0" lvl="0" indent="0" algn="ctr" defTabSz="457200" rtl="0" eaLnBrk="1" fontAlgn="auto" latinLnBrk="0" hangingPunct="1">
              <a:lnSpc>
                <a:spcPct val="100000"/>
              </a:lnSpc>
              <a:spcBef>
                <a:spcPts val="0"/>
              </a:spcBef>
              <a:spcAft>
                <a:spcPts val="0"/>
              </a:spcAft>
              <a:buClrTx/>
              <a:buSzTx/>
              <a:buFontTx/>
              <a:buNone/>
              <a:tabLst>
                <a:tab pos="342900" algn="l"/>
              </a:tabLst>
              <a:defRPr/>
            </a:pPr>
            <a:r>
              <a:rPr kumimoji="0" lang="en-US" sz="28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no risk</a:t>
            </a:r>
          </a:p>
        </p:txBody>
      </p:sp>
      <p:cxnSp>
        <p:nvCxnSpPr>
          <p:cNvPr id="7" name="Straight Connector 6">
            <a:extLst>
              <a:ext uri="{FF2B5EF4-FFF2-40B4-BE49-F238E27FC236}">
                <a16:creationId xmlns:a16="http://schemas.microsoft.com/office/drawing/2014/main" id="{16444F95-9DD2-4235-AB0C-C6EAE446C015}"/>
              </a:ext>
            </a:extLst>
          </p:cNvPr>
          <p:cNvCxnSpPr>
            <a:cxnSpLocks/>
          </p:cNvCxnSpPr>
          <p:nvPr/>
        </p:nvCxnSpPr>
        <p:spPr>
          <a:xfrm flipH="1">
            <a:off x="3975365" y="3068638"/>
            <a:ext cx="970962" cy="1666132"/>
          </a:xfrm>
          <a:prstGeom prst="line">
            <a:avLst/>
          </a:prstGeom>
          <a:ln w="165100">
            <a:solidFill>
              <a:srgbClr val="1B7DC1"/>
            </a:solidFill>
          </a:ln>
        </p:spPr>
        <p:style>
          <a:lnRef idx="1">
            <a:schemeClr val="accent1"/>
          </a:lnRef>
          <a:fillRef idx="0">
            <a:schemeClr val="accent1"/>
          </a:fillRef>
          <a:effectRef idx="0">
            <a:schemeClr val="accent1"/>
          </a:effectRef>
          <a:fontRef idx="minor">
            <a:schemeClr val="tx1"/>
          </a:fontRef>
        </p:style>
      </p:cxnSp>
      <p:sp>
        <p:nvSpPr>
          <p:cNvPr id="28" name="Arrow: Right 27">
            <a:extLst>
              <a:ext uri="{FF2B5EF4-FFF2-40B4-BE49-F238E27FC236}">
                <a16:creationId xmlns:a16="http://schemas.microsoft.com/office/drawing/2014/main" id="{59A65F86-2CA2-4F13-BB64-49321E549F91}"/>
              </a:ext>
            </a:extLst>
          </p:cNvPr>
          <p:cNvSpPr/>
          <p:nvPr/>
        </p:nvSpPr>
        <p:spPr>
          <a:xfrm>
            <a:off x="4889140" y="2932030"/>
            <a:ext cx="2379986" cy="310341"/>
          </a:xfrm>
          <a:prstGeom prst="rightArrow">
            <a:avLst>
              <a:gd name="adj1" fmla="val 50000"/>
              <a:gd name="adj2" fmla="val 102962"/>
            </a:avLst>
          </a:prstGeom>
          <a:solidFill>
            <a:srgbClr val="1B7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Gill Sans MT" panose="020B0502020104020203"/>
              <a:ea typeface="+mn-ea"/>
              <a:cs typeface="+mn-cs"/>
            </a:endParaRPr>
          </a:p>
        </p:txBody>
      </p:sp>
      <p:sp>
        <p:nvSpPr>
          <p:cNvPr id="29" name="Arrow: Right 28">
            <a:extLst>
              <a:ext uri="{FF2B5EF4-FFF2-40B4-BE49-F238E27FC236}">
                <a16:creationId xmlns:a16="http://schemas.microsoft.com/office/drawing/2014/main" id="{73BD8ADA-97E1-4A9F-9790-160330187051}"/>
              </a:ext>
            </a:extLst>
          </p:cNvPr>
          <p:cNvSpPr/>
          <p:nvPr/>
        </p:nvSpPr>
        <p:spPr>
          <a:xfrm>
            <a:off x="3945320" y="4543877"/>
            <a:ext cx="2344058" cy="310341"/>
          </a:xfrm>
          <a:prstGeom prst="rightArrow">
            <a:avLst>
              <a:gd name="adj1" fmla="val 50000"/>
              <a:gd name="adj2" fmla="val 102962"/>
            </a:avLst>
          </a:prstGeom>
          <a:solidFill>
            <a:srgbClr val="1B7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Gill Sans MT" panose="020B0502020104020203"/>
              <a:ea typeface="+mn-ea"/>
              <a:cs typeface="+mn-cs"/>
            </a:endParaRPr>
          </a:p>
        </p:txBody>
      </p:sp>
      <p:sp>
        <p:nvSpPr>
          <p:cNvPr id="30" name="Rectangle 29">
            <a:extLst>
              <a:ext uri="{FF2B5EF4-FFF2-40B4-BE49-F238E27FC236}">
                <a16:creationId xmlns:a16="http://schemas.microsoft.com/office/drawing/2014/main" id="{F5BC2FED-5213-4E6B-9E71-80D7C0A046E7}"/>
              </a:ext>
            </a:extLst>
          </p:cNvPr>
          <p:cNvSpPr/>
          <p:nvPr/>
        </p:nvSpPr>
        <p:spPr>
          <a:xfrm>
            <a:off x="3906915" y="4696365"/>
            <a:ext cx="76810" cy="73070"/>
          </a:xfrm>
          <a:prstGeom prst="rect">
            <a:avLst/>
          </a:prstGeom>
          <a:solidFill>
            <a:srgbClr val="1B7DC1"/>
          </a:solidFill>
          <a:ln>
            <a:solidFill>
              <a:srgbClr val="1B7D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3322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4" grpId="0" animBg="1"/>
      <p:bldP spid="28" grpId="0" animBg="1"/>
      <p:bldP spid="29" grpId="0" animBg="1"/>
      <p:bldP spid="3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2985195" y="318195"/>
            <a:ext cx="7181736" cy="900980"/>
          </a:xfrm>
          <a:prstGeom prst="rect">
            <a:avLst/>
          </a:prstGeom>
        </p:spPr>
        <p:txBody>
          <a:bodyPr>
            <a:noAutofit/>
          </a:bodyPr>
          <a:lstStyle/>
          <a:p>
            <a:pPr algn="ctr">
              <a:spcBef>
                <a:spcPct val="0"/>
              </a:spcBef>
              <a:defRPr/>
            </a:pPr>
            <a:r>
              <a:rPr lang="en-US" sz="5400" dirty="0">
                <a:latin typeface="Calibri" panose="020F0502020204030204" pitchFamily="34" charset="0"/>
                <a:cs typeface="Calibri" panose="020F0502020204030204" pitchFamily="34" charset="0"/>
              </a:rPr>
              <a:t>Low risk</a:t>
            </a:r>
          </a:p>
        </p:txBody>
      </p:sp>
      <p:sp>
        <p:nvSpPr>
          <p:cNvPr id="17" name="Rectangle 16"/>
          <p:cNvSpPr/>
          <p:nvPr/>
        </p:nvSpPr>
        <p:spPr>
          <a:xfrm>
            <a:off x="409446" y="2422826"/>
            <a:ext cx="5840174" cy="3111621"/>
          </a:xfrm>
          <a:prstGeom prst="rect">
            <a:avLst/>
          </a:prstGeom>
        </p:spPr>
        <p:txBody>
          <a:bodyPr wrap="square">
            <a:spAutoFit/>
          </a:bodyPr>
          <a:lstStyle/>
          <a:p>
            <a:pPr marL="0" lvl="2">
              <a:lnSpc>
                <a:spcPct val="90000"/>
              </a:lnSpc>
              <a:spcAft>
                <a:spcPts val="1800"/>
              </a:spcAft>
              <a:buSzPct val="80000"/>
              <a:tabLst>
                <a:tab pos="1146175" algn="l"/>
                <a:tab pos="1201738" algn="l"/>
              </a:tabLst>
              <a:defRPr/>
            </a:pPr>
            <a:r>
              <a:rPr lang="en-US" sz="2800" dirty="0">
                <a:latin typeface="Century Gothic" panose="020B0502020202020204" pitchFamily="34" charset="0"/>
                <a:ea typeface="+mj-ea"/>
                <a:cs typeface="+mj-cs"/>
              </a:rPr>
              <a:t>Defined by:</a:t>
            </a:r>
          </a:p>
          <a:p>
            <a:pPr marL="746125" lvl="3" indent="-288925">
              <a:lnSpc>
                <a:spcPct val="90000"/>
              </a:lnSpc>
              <a:spcAft>
                <a:spcPts val="1800"/>
              </a:spcAft>
              <a:buSzPct val="80000"/>
              <a:buFont typeface="Arial" panose="020B0604020202020204" pitchFamily="34" charset="0"/>
              <a:buChar char="•"/>
              <a:tabLst>
                <a:tab pos="1146175" algn="l"/>
                <a:tab pos="1201738" algn="l"/>
              </a:tabLst>
              <a:defRPr/>
            </a:pPr>
            <a:r>
              <a:rPr lang="en-US" sz="2800" dirty="0">
                <a:latin typeface="Century Gothic" panose="020B0502020202020204" pitchFamily="34" charset="0"/>
                <a:ea typeface="+mj-ea"/>
                <a:cs typeface="+mj-cs"/>
              </a:rPr>
              <a:t>No use, or</a:t>
            </a:r>
          </a:p>
          <a:p>
            <a:pPr marL="746125" lvl="3" indent="-288925">
              <a:lnSpc>
                <a:spcPct val="90000"/>
              </a:lnSpc>
              <a:spcAft>
                <a:spcPts val="1800"/>
              </a:spcAft>
              <a:buSzPct val="80000"/>
              <a:buFont typeface="Arial" panose="020B0604020202020204" pitchFamily="34" charset="0"/>
              <a:buChar char="•"/>
              <a:tabLst>
                <a:tab pos="1146175" algn="l"/>
                <a:tab pos="1201738" algn="l"/>
              </a:tabLst>
              <a:defRPr/>
            </a:pPr>
            <a:r>
              <a:rPr lang="en-US" sz="2800" dirty="0">
                <a:latin typeface="Century Gothic" panose="020B0502020202020204" pitchFamily="34" charset="0"/>
                <a:ea typeface="+mj-ea"/>
                <a:cs typeface="+mj-cs"/>
              </a:rPr>
              <a:t>Adult alcohol use under risky limits</a:t>
            </a:r>
          </a:p>
          <a:p>
            <a:pPr marL="0" lvl="2">
              <a:lnSpc>
                <a:spcPct val="90000"/>
              </a:lnSpc>
              <a:spcAft>
                <a:spcPts val="1800"/>
              </a:spcAft>
              <a:buSzPct val="80000"/>
              <a:tabLst>
                <a:tab pos="1146175" algn="l"/>
                <a:tab pos="1201738" algn="l"/>
              </a:tabLst>
              <a:defRPr/>
            </a:pPr>
            <a:r>
              <a:rPr lang="en-US" sz="2800" dirty="0">
                <a:latin typeface="Century Gothic" panose="020B0502020202020204" pitchFamily="34" charset="0"/>
                <a:ea typeface="+mj-ea"/>
                <a:cs typeface="+mj-cs"/>
              </a:rPr>
              <a:t>Low-risk limits do not (yet) apply to cannabis or other drug use </a:t>
            </a:r>
          </a:p>
        </p:txBody>
      </p:sp>
      <p:pic>
        <p:nvPicPr>
          <p:cNvPr id="2" name="Picture 1">
            <a:extLst>
              <a:ext uri="{FF2B5EF4-FFF2-40B4-BE49-F238E27FC236}">
                <a16:creationId xmlns:a16="http://schemas.microsoft.com/office/drawing/2014/main" id="{E495FC66-551C-4302-9D4A-AA9709E5ED1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075275" y="1892800"/>
            <a:ext cx="6102625" cy="4011516"/>
          </a:xfrm>
          <a:prstGeom prst="rect">
            <a:avLst/>
          </a:prstGeom>
        </p:spPr>
      </p:pic>
    </p:spTree>
    <p:extLst>
      <p:ext uri="{BB962C8B-B14F-4D97-AF65-F5344CB8AC3E}">
        <p14:creationId xmlns:p14="http://schemas.microsoft.com/office/powerpoint/2010/main" val="7909390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3446055" y="318195"/>
            <a:ext cx="6324600" cy="900980"/>
          </a:xfrm>
          <a:prstGeom prst="rect">
            <a:avLst/>
          </a:prstGeom>
        </p:spPr>
        <p:txBody>
          <a:bodyPr>
            <a:noAutofit/>
          </a:bodyPr>
          <a:lstStyle/>
          <a:p>
            <a:pPr algn="ctr">
              <a:spcBef>
                <a:spcPct val="0"/>
              </a:spcBef>
              <a:defRPr/>
            </a:pPr>
            <a:r>
              <a:rPr lang="en-US" sz="6000" dirty="0">
                <a:latin typeface="Calibri" panose="020F0502020204030204" pitchFamily="34" charset="0"/>
                <a:cs typeface="Calibri" panose="020F0502020204030204" pitchFamily="34" charset="0"/>
              </a:rPr>
              <a:t>Risky</a:t>
            </a:r>
          </a:p>
        </p:txBody>
      </p:sp>
      <p:sp>
        <p:nvSpPr>
          <p:cNvPr id="17" name="Rectangle 16"/>
          <p:cNvSpPr/>
          <p:nvPr/>
        </p:nvSpPr>
        <p:spPr>
          <a:xfrm>
            <a:off x="413162" y="2101584"/>
            <a:ext cx="6102625" cy="3896451"/>
          </a:xfrm>
          <a:prstGeom prst="rect">
            <a:avLst/>
          </a:prstGeom>
        </p:spPr>
        <p:txBody>
          <a:bodyPr wrap="square">
            <a:spAutoFit/>
          </a:bodyPr>
          <a:lstStyle/>
          <a:p>
            <a:pPr marL="0" lvl="2">
              <a:lnSpc>
                <a:spcPct val="90000"/>
              </a:lnSpc>
              <a:spcAft>
                <a:spcPts val="1800"/>
              </a:spcAft>
              <a:buClr>
                <a:prstClr val="black"/>
              </a:buClr>
              <a:buSzPct val="80000"/>
              <a:tabLst>
                <a:tab pos="1146175" algn="l"/>
                <a:tab pos="1201738" algn="l"/>
              </a:tabLst>
              <a:defRPr/>
            </a:pPr>
            <a:r>
              <a:rPr lang="en-US" sz="2600" dirty="0">
                <a:solidFill>
                  <a:prstClr val="black"/>
                </a:solidFill>
                <a:latin typeface="Century Gothic" panose="020B0502020202020204"/>
                <a:ea typeface="+mj-ea"/>
                <a:cs typeface="+mj-cs"/>
              </a:rPr>
              <a:t>Risky use defined as:</a:t>
            </a:r>
          </a:p>
          <a:p>
            <a:pPr marL="346075" lvl="2" indent="-346075">
              <a:lnSpc>
                <a:spcPct val="90000"/>
              </a:lnSpc>
              <a:spcAft>
                <a:spcPts val="1800"/>
              </a:spcAft>
              <a:buClr>
                <a:prstClr val="black"/>
              </a:buClr>
              <a:buSzPct val="80000"/>
              <a:buFont typeface="Arial" panose="020B0604020202020204" pitchFamily="34" charset="0"/>
              <a:buChar char="•"/>
              <a:tabLst>
                <a:tab pos="1146175" algn="l"/>
                <a:tab pos="1201738" algn="l"/>
              </a:tabLst>
              <a:defRPr/>
            </a:pPr>
            <a:r>
              <a:rPr lang="en-US" sz="2600" dirty="0">
                <a:solidFill>
                  <a:prstClr val="black"/>
                </a:solidFill>
                <a:latin typeface="Century Gothic" panose="020B0502020202020204"/>
                <a:ea typeface="+mj-ea"/>
                <a:cs typeface="+mj-cs"/>
              </a:rPr>
              <a:t>Adult alcohol use that exceeds risky limits</a:t>
            </a:r>
          </a:p>
          <a:p>
            <a:pPr marL="346075" lvl="2" indent="-346075">
              <a:lnSpc>
                <a:spcPct val="90000"/>
              </a:lnSpc>
              <a:spcAft>
                <a:spcPts val="1800"/>
              </a:spcAft>
              <a:buClr>
                <a:prstClr val="black"/>
              </a:buClr>
              <a:buSzPct val="80000"/>
              <a:buFont typeface="Arial" panose="020B0604020202020204" pitchFamily="34" charset="0"/>
              <a:buChar char="•"/>
              <a:tabLst>
                <a:tab pos="1146175" algn="l"/>
                <a:tab pos="1201738" algn="l"/>
              </a:tabLst>
              <a:defRPr/>
            </a:pPr>
            <a:r>
              <a:rPr lang="en-US" sz="2600" dirty="0">
                <a:solidFill>
                  <a:prstClr val="black"/>
                </a:solidFill>
                <a:latin typeface="Century Gothic" panose="020B0502020202020204"/>
                <a:ea typeface="+mj-ea"/>
                <a:cs typeface="+mj-cs"/>
              </a:rPr>
              <a:t>Any adolescent use </a:t>
            </a:r>
          </a:p>
          <a:p>
            <a:pPr marL="346075" lvl="2" indent="-346075">
              <a:lnSpc>
                <a:spcPct val="90000"/>
              </a:lnSpc>
              <a:spcAft>
                <a:spcPts val="1800"/>
              </a:spcAft>
              <a:buClr>
                <a:prstClr val="black"/>
              </a:buClr>
              <a:buSzPct val="80000"/>
              <a:buFont typeface="Arial" panose="020B0604020202020204" pitchFamily="34" charset="0"/>
              <a:buChar char="•"/>
              <a:tabLst>
                <a:tab pos="1146175" algn="l"/>
                <a:tab pos="1201738" algn="l"/>
              </a:tabLst>
              <a:defRPr/>
            </a:pPr>
            <a:r>
              <a:rPr lang="en-US" sz="2600" dirty="0">
                <a:solidFill>
                  <a:prstClr val="black"/>
                </a:solidFill>
                <a:latin typeface="Century Gothic" panose="020B0502020202020204"/>
                <a:ea typeface="+mj-ea"/>
                <a:cs typeface="+mj-cs"/>
              </a:rPr>
              <a:t>Any recreational drug use </a:t>
            </a:r>
          </a:p>
          <a:p>
            <a:pPr marL="346075" lvl="2" indent="-346075">
              <a:lnSpc>
                <a:spcPct val="90000"/>
              </a:lnSpc>
              <a:spcAft>
                <a:spcPts val="1800"/>
              </a:spcAft>
              <a:buClr>
                <a:prstClr val="black"/>
              </a:buClr>
              <a:buSzPct val="80000"/>
              <a:buFont typeface="Arial" panose="020B0604020202020204" pitchFamily="34" charset="0"/>
              <a:buChar char="•"/>
              <a:tabLst>
                <a:tab pos="1146175" algn="l"/>
                <a:tab pos="1201738" algn="l"/>
              </a:tabLst>
              <a:defRPr/>
            </a:pPr>
            <a:r>
              <a:rPr lang="en-US" sz="2600">
                <a:solidFill>
                  <a:prstClr val="black"/>
                </a:solidFill>
                <a:latin typeface="Century Gothic" panose="020B0502020202020204"/>
                <a:ea typeface="+mj-ea"/>
                <a:cs typeface="+mj-cs"/>
              </a:rPr>
              <a:t>And </a:t>
            </a:r>
            <a:r>
              <a:rPr lang="en-US" sz="2600" dirty="0">
                <a:solidFill>
                  <a:prstClr val="black"/>
                </a:solidFill>
                <a:latin typeface="Century Gothic" panose="020B0502020202020204"/>
                <a:ea typeface="+mj-ea"/>
                <a:cs typeface="+mj-cs"/>
              </a:rPr>
              <a:t>not </a:t>
            </a:r>
            <a:r>
              <a:rPr lang="en-US" sz="2600">
                <a:solidFill>
                  <a:prstClr val="black"/>
                </a:solidFill>
                <a:latin typeface="Century Gothic" panose="020B0502020202020204"/>
                <a:ea typeface="+mj-ea"/>
                <a:cs typeface="+mj-cs"/>
              </a:rPr>
              <a:t>experiencing repeated related consequences in last 12 months</a:t>
            </a:r>
            <a:endParaRPr lang="en-US" sz="2600" dirty="0">
              <a:solidFill>
                <a:prstClr val="black"/>
              </a:solidFill>
              <a:latin typeface="Century Gothic" panose="020B0502020202020204"/>
              <a:ea typeface="+mj-ea"/>
              <a:cs typeface="+mj-cs"/>
            </a:endParaRPr>
          </a:p>
        </p:txBody>
      </p:sp>
      <p:pic>
        <p:nvPicPr>
          <p:cNvPr id="2" name="Picture 1">
            <a:extLst>
              <a:ext uri="{FF2B5EF4-FFF2-40B4-BE49-F238E27FC236}">
                <a16:creationId xmlns:a16="http://schemas.microsoft.com/office/drawing/2014/main" id="{B4E06D4F-D0AD-4F52-8C5D-253559B50611}"/>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089375" y="2008015"/>
            <a:ext cx="6102625" cy="4011516"/>
          </a:xfrm>
          <a:prstGeom prst="rect">
            <a:avLst/>
          </a:prstGeom>
        </p:spPr>
      </p:pic>
    </p:spTree>
    <p:extLst>
      <p:ext uri="{BB962C8B-B14F-4D97-AF65-F5344CB8AC3E}">
        <p14:creationId xmlns:p14="http://schemas.microsoft.com/office/powerpoint/2010/main" val="1589054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218565" y="272815"/>
            <a:ext cx="10599780" cy="769441"/>
          </a:xfrm>
          <a:prstGeom prst="rect">
            <a:avLst/>
          </a:prstGeom>
        </p:spPr>
        <p:txBody>
          <a:bodyPr wrap="square">
            <a:spAutoFit/>
          </a:bodyPr>
          <a:lstStyle/>
          <a:p>
            <a:pPr algn="ctr">
              <a:spcBef>
                <a:spcPct val="0"/>
              </a:spcBef>
              <a:defRPr/>
            </a:pPr>
            <a:r>
              <a:rPr lang="en-US" sz="4400">
                <a:latin typeface="Calibri" panose="020F0502020204030204" pitchFamily="34" charset="0"/>
                <a:cs typeface="Calibri" panose="020F0502020204030204" pitchFamily="34" charset="0"/>
              </a:rPr>
              <a:t>New low-risk limits in the U</a:t>
            </a:r>
            <a:r>
              <a:rPr lang="en-US" sz="4400" dirty="0">
                <a:latin typeface="Calibri" panose="020F0502020204030204" pitchFamily="34" charset="0"/>
                <a:cs typeface="Calibri" panose="020F0502020204030204" pitchFamily="34" charset="0"/>
              </a:rPr>
              <a:t>.</a:t>
            </a:r>
            <a:r>
              <a:rPr lang="en-US" sz="4400">
                <a:latin typeface="Calibri" panose="020F0502020204030204" pitchFamily="34" charset="0"/>
                <a:cs typeface="Calibri" panose="020F0502020204030204" pitchFamily="34" charset="0"/>
              </a:rPr>
              <a:t>S.</a:t>
            </a:r>
            <a:endParaRPr lang="en-US" sz="4400" dirty="0">
              <a:latin typeface="Calibri" panose="020F0502020204030204" pitchFamily="34" charset="0"/>
              <a:cs typeface="Calibri" panose="020F0502020204030204" pitchFamily="34" charset="0"/>
            </a:endParaRPr>
          </a:p>
        </p:txBody>
      </p:sp>
      <p:pic>
        <p:nvPicPr>
          <p:cNvPr id="1026" name="Picture 2" descr="Publication Cover">
            <a:extLst>
              <a:ext uri="{FF2B5EF4-FFF2-40B4-BE49-F238E27FC236}">
                <a16:creationId xmlns:a16="http://schemas.microsoft.com/office/drawing/2014/main" id="{FC56128D-AD6D-0654-C9A7-0C39697CF6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46680" y="1637574"/>
            <a:ext cx="3221445" cy="418787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25212AB-A019-149C-C4EA-A700BADC92C9}"/>
              </a:ext>
            </a:extLst>
          </p:cNvPr>
          <p:cNvSpPr txBox="1"/>
          <p:nvPr/>
        </p:nvSpPr>
        <p:spPr>
          <a:xfrm>
            <a:off x="7803931" y="6439308"/>
            <a:ext cx="4321654" cy="369332"/>
          </a:xfrm>
          <a:prstGeom prst="rect">
            <a:avLst/>
          </a:prstGeom>
          <a:noFill/>
        </p:spPr>
        <p:txBody>
          <a:bodyPr wrap="square">
            <a:spAutoFit/>
          </a:bodyPr>
          <a:lstStyle/>
          <a:p>
            <a:pPr algn="r"/>
            <a:r>
              <a:rPr lang="en-US"/>
              <a:t>George S, Naimi TS, Keyes K, et al. 2026 </a:t>
            </a:r>
          </a:p>
        </p:txBody>
      </p:sp>
      <p:sp>
        <p:nvSpPr>
          <p:cNvPr id="5" name="TextBox 4">
            <a:extLst>
              <a:ext uri="{FF2B5EF4-FFF2-40B4-BE49-F238E27FC236}">
                <a16:creationId xmlns:a16="http://schemas.microsoft.com/office/drawing/2014/main" id="{67828DFD-0C3E-63C3-CED2-B989E0A26367}"/>
              </a:ext>
            </a:extLst>
          </p:cNvPr>
          <p:cNvSpPr txBox="1"/>
          <p:nvPr/>
        </p:nvSpPr>
        <p:spPr>
          <a:xfrm>
            <a:off x="565680" y="1646085"/>
            <a:ext cx="6946730" cy="4339650"/>
          </a:xfrm>
          <a:prstGeom prst="rect">
            <a:avLst/>
          </a:prstGeom>
          <a:noFill/>
        </p:spPr>
        <p:txBody>
          <a:bodyPr wrap="square">
            <a:spAutoFit/>
          </a:bodyPr>
          <a:lstStyle/>
          <a:p>
            <a:pPr marL="0" lvl="2">
              <a:lnSpc>
                <a:spcPct val="90000"/>
              </a:lnSpc>
              <a:spcAft>
                <a:spcPts val="1800"/>
              </a:spcAft>
              <a:buClr>
                <a:prstClr val="black"/>
              </a:buClr>
              <a:buSzPct val="80000"/>
              <a:tabLst>
                <a:tab pos="1146175" algn="l"/>
                <a:tab pos="1201738" algn="l"/>
              </a:tabLst>
              <a:defRPr/>
            </a:pPr>
            <a:r>
              <a:rPr lang="en-US" sz="2400">
                <a:solidFill>
                  <a:prstClr val="black"/>
                </a:solidFill>
                <a:latin typeface="Century Gothic" panose="020B0502020202020204"/>
                <a:ea typeface="+mj-ea"/>
                <a:cs typeface="+mj-cs"/>
              </a:rPr>
              <a:t>Federally commissioned report:</a:t>
            </a:r>
          </a:p>
          <a:p>
            <a:pPr marL="457200" lvl="2" indent="-457200">
              <a:lnSpc>
                <a:spcPct val="90000"/>
              </a:lnSpc>
              <a:spcAft>
                <a:spcPts val="1800"/>
              </a:spcAft>
              <a:buClr>
                <a:prstClr val="black"/>
              </a:buClr>
              <a:buSzPct val="80000"/>
              <a:buFont typeface="Arial" panose="020B0604020202020204" pitchFamily="34" charset="0"/>
              <a:buChar char="•"/>
              <a:tabLst>
                <a:tab pos="1146175" algn="l"/>
                <a:tab pos="1201738" algn="l"/>
              </a:tabLst>
              <a:defRPr/>
            </a:pPr>
            <a:r>
              <a:rPr lang="en-US" sz="2400">
                <a:solidFill>
                  <a:prstClr val="black"/>
                </a:solidFill>
                <a:latin typeface="Century Gothic" panose="020B0502020202020204"/>
                <a:ea typeface="+mj-ea"/>
                <a:cs typeface="+mj-cs"/>
              </a:rPr>
              <a:t>Americans should limit themselves to no more than </a:t>
            </a:r>
            <a:r>
              <a:rPr lang="en-US" sz="2400" b="1">
                <a:solidFill>
                  <a:prstClr val="black"/>
                </a:solidFill>
                <a:latin typeface="Century Gothic" panose="020B0502020202020204"/>
                <a:ea typeface="+mj-ea"/>
                <a:cs typeface="+mj-cs"/>
              </a:rPr>
              <a:t>one drink a day</a:t>
            </a:r>
          </a:p>
          <a:p>
            <a:pPr marL="457200" lvl="2" indent="-457200">
              <a:lnSpc>
                <a:spcPct val="90000"/>
              </a:lnSpc>
              <a:spcAft>
                <a:spcPts val="1800"/>
              </a:spcAft>
              <a:buClr>
                <a:prstClr val="black"/>
              </a:buClr>
              <a:buSzPct val="80000"/>
              <a:buFont typeface="Arial" panose="020B0604020202020204" pitchFamily="34" charset="0"/>
              <a:buChar char="•"/>
              <a:tabLst>
                <a:tab pos="1146175" algn="l"/>
                <a:tab pos="1201738" algn="l"/>
              </a:tabLst>
              <a:defRPr/>
            </a:pPr>
            <a:r>
              <a:rPr lang="en-US" sz="2400">
                <a:solidFill>
                  <a:prstClr val="black"/>
                </a:solidFill>
                <a:latin typeface="Century Gothic" panose="020B0502020202020204"/>
                <a:ea typeface="+mj-ea"/>
                <a:cs typeface="+mj-cs"/>
              </a:rPr>
              <a:t>Moderate drinking increases the risk of early death and diseases such as cancer, heart disease and liver disease, and provides no net positive health benefit</a:t>
            </a:r>
          </a:p>
          <a:p>
            <a:pPr marL="457200" lvl="2" indent="-457200">
              <a:lnSpc>
                <a:spcPct val="90000"/>
              </a:lnSpc>
              <a:spcAft>
                <a:spcPts val="1800"/>
              </a:spcAft>
              <a:buClr>
                <a:prstClr val="black"/>
              </a:buClr>
              <a:buSzPct val="80000"/>
              <a:buFont typeface="Arial" panose="020B0604020202020204" pitchFamily="34" charset="0"/>
              <a:buChar char="•"/>
              <a:tabLst>
                <a:tab pos="1146175" algn="l"/>
                <a:tab pos="1201738" algn="l"/>
              </a:tabLst>
              <a:defRPr/>
            </a:pPr>
            <a:r>
              <a:rPr lang="en-US" sz="2400">
                <a:solidFill>
                  <a:prstClr val="black"/>
                </a:solidFill>
                <a:latin typeface="Century Gothic" panose="020B0502020202020204"/>
                <a:ea typeface="+mj-ea"/>
                <a:cs typeface="+mj-cs"/>
              </a:rPr>
              <a:t>14 drinks a week was associated with a 1 in 25 chance of an alcohol-related death.</a:t>
            </a:r>
          </a:p>
          <a:p>
            <a:pPr marL="457200" lvl="2" indent="-457200">
              <a:lnSpc>
                <a:spcPct val="90000"/>
              </a:lnSpc>
              <a:spcAft>
                <a:spcPts val="1800"/>
              </a:spcAft>
              <a:buClr>
                <a:prstClr val="black"/>
              </a:buClr>
              <a:buSzPct val="80000"/>
              <a:buFont typeface="Arial" panose="020B0604020202020204" pitchFamily="34" charset="0"/>
              <a:buChar char="•"/>
              <a:tabLst>
                <a:tab pos="1146175" algn="l"/>
                <a:tab pos="1201738" algn="l"/>
              </a:tabLst>
              <a:defRPr/>
            </a:pPr>
            <a:r>
              <a:rPr lang="en-US" sz="2400">
                <a:solidFill>
                  <a:prstClr val="black"/>
                </a:solidFill>
                <a:latin typeface="Century Gothic" panose="020B0502020202020204"/>
                <a:ea typeface="+mj-ea"/>
                <a:cs typeface="+mj-cs"/>
              </a:rPr>
              <a:t>“There is no safe level of alcohol.”</a:t>
            </a:r>
          </a:p>
        </p:txBody>
      </p:sp>
    </p:spTree>
    <p:extLst>
      <p:ext uri="{BB962C8B-B14F-4D97-AF65-F5344CB8AC3E}">
        <p14:creationId xmlns:p14="http://schemas.microsoft.com/office/powerpoint/2010/main" val="33018726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266370" y="202980"/>
            <a:ext cx="6243120" cy="769441"/>
          </a:xfrm>
          <a:prstGeom prst="rect">
            <a:avLst/>
          </a:prstGeom>
        </p:spPr>
        <p:txBody>
          <a:bodyPr wrap="none">
            <a:spAutoFit/>
          </a:bodyPr>
          <a:lstStyle/>
          <a:p>
            <a:pPr algn="ctr">
              <a:spcBef>
                <a:spcPct val="0"/>
              </a:spcBef>
              <a:defRPr/>
            </a:pPr>
            <a:r>
              <a:rPr lang="en-US" sz="4400" dirty="0">
                <a:latin typeface="Calibri" panose="020F0502020204030204" pitchFamily="34" charset="0"/>
                <a:cs typeface="Calibri" panose="020F0502020204030204" pitchFamily="34" charset="0"/>
              </a:rPr>
              <a:t>Standard drinks in the U.S.</a:t>
            </a:r>
          </a:p>
        </p:txBody>
      </p:sp>
      <p:sp>
        <p:nvSpPr>
          <p:cNvPr id="18" name="TextBox 17"/>
          <p:cNvSpPr txBox="1"/>
          <p:nvPr/>
        </p:nvSpPr>
        <p:spPr>
          <a:xfrm>
            <a:off x="10818010" y="6501400"/>
            <a:ext cx="1345980" cy="338554"/>
          </a:xfrm>
          <a:prstGeom prst="rect">
            <a:avLst/>
          </a:prstGeom>
          <a:noFill/>
        </p:spPr>
        <p:txBody>
          <a:bodyPr wrap="square" rtlCol="0">
            <a:spAutoFit/>
          </a:bodyPr>
          <a:lstStyle/>
          <a:p>
            <a:pPr algn="r"/>
            <a:r>
              <a:rPr lang="en-US" sz="1600" dirty="0"/>
              <a:t>NIAAA</a:t>
            </a:r>
          </a:p>
        </p:txBody>
      </p:sp>
      <p:graphicFrame>
        <p:nvGraphicFramePr>
          <p:cNvPr id="10" name="Table 9">
            <a:extLst>
              <a:ext uri="{FF2B5EF4-FFF2-40B4-BE49-F238E27FC236}">
                <a16:creationId xmlns:a16="http://schemas.microsoft.com/office/drawing/2014/main" id="{5AEE3F85-5BBA-4B6F-AA6B-6FD3A2F1DB66}"/>
              </a:ext>
            </a:extLst>
          </p:cNvPr>
          <p:cNvGraphicFramePr>
            <a:graphicFrameLocks noGrp="1"/>
          </p:cNvGraphicFramePr>
          <p:nvPr>
            <p:extLst>
              <p:ext uri="{D42A27DB-BD31-4B8C-83A1-F6EECF244321}">
                <p14:modId xmlns:p14="http://schemas.microsoft.com/office/powerpoint/2010/main" val="3916497683"/>
              </p:ext>
            </p:extLst>
          </p:nvPr>
        </p:nvGraphicFramePr>
        <p:xfrm>
          <a:off x="1339880" y="2238445"/>
          <a:ext cx="9512240" cy="4325920"/>
        </p:xfrm>
        <a:graphic>
          <a:graphicData uri="http://schemas.openxmlformats.org/drawingml/2006/table">
            <a:tbl>
              <a:tblPr/>
              <a:tblGrid>
                <a:gridCol w="4044722">
                  <a:extLst>
                    <a:ext uri="{9D8B030D-6E8A-4147-A177-3AD203B41FA5}">
                      <a16:colId xmlns:a16="http://schemas.microsoft.com/office/drawing/2014/main" val="20000"/>
                    </a:ext>
                  </a:extLst>
                </a:gridCol>
                <a:gridCol w="2733759">
                  <a:extLst>
                    <a:ext uri="{9D8B030D-6E8A-4147-A177-3AD203B41FA5}">
                      <a16:colId xmlns:a16="http://schemas.microsoft.com/office/drawing/2014/main" val="20001"/>
                    </a:ext>
                  </a:extLst>
                </a:gridCol>
                <a:gridCol w="2733759">
                  <a:extLst>
                    <a:ext uri="{9D8B030D-6E8A-4147-A177-3AD203B41FA5}">
                      <a16:colId xmlns:a16="http://schemas.microsoft.com/office/drawing/2014/main" val="20002"/>
                    </a:ext>
                  </a:extLst>
                </a:gridCol>
              </a:tblGrid>
              <a:tr h="548640">
                <a:tc>
                  <a:txBody>
                    <a:bodyPr/>
                    <a:lstStyle/>
                    <a:p>
                      <a:pPr marL="339725" marR="0" lvl="2" indent="-306388" algn="l" defTabSz="914400" rtl="0" eaLnBrk="1" fontAlgn="base" latinLnBrk="0" hangingPunct="1">
                        <a:lnSpc>
                          <a:spcPct val="100000"/>
                        </a:lnSpc>
                        <a:spcBef>
                          <a:spcPct val="0"/>
                        </a:spcBef>
                        <a:spcAft>
                          <a:spcPts val="1200"/>
                        </a:spcAft>
                        <a:buClr>
                          <a:schemeClr val="accent6"/>
                        </a:buClr>
                        <a:buSzPct val="75000"/>
                        <a:buFont typeface="Wingdings" pitchFamily="2" charset="2"/>
                        <a:buNone/>
                        <a:tabLst/>
                        <a:defRPr/>
                      </a:pPr>
                      <a:endParaRPr lang="en-US" sz="2800" b="1" kern="120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mn-lt"/>
                        <a:ea typeface="+mn-ea"/>
                        <a:cs typeface="+mn-cs"/>
                      </a:endParaRPr>
                    </a:p>
                  </a:txBody>
                  <a:tcPr marL="68580" marR="68580" marT="0" marB="0"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marL="0" marR="0" algn="ctr">
                        <a:spcBef>
                          <a:spcPts val="0"/>
                        </a:spcBef>
                        <a:spcAft>
                          <a:spcPts val="0"/>
                        </a:spcAft>
                      </a:pPr>
                      <a:r>
                        <a:rPr lang="en-US" sz="2400" dirty="0">
                          <a:solidFill>
                            <a:schemeClr val="tx1"/>
                          </a:solidFill>
                          <a:latin typeface="Century Gothic" panose="020B0502020202020204" pitchFamily="34" charset="0"/>
                        </a:rPr>
                        <a:t>Volume</a:t>
                      </a:r>
                      <a:endParaRPr lang="en-US" sz="2400" dirty="0">
                        <a:solidFill>
                          <a:schemeClr val="tx1"/>
                        </a:solidFill>
                        <a:latin typeface="Century Gothic" panose="020B0502020202020204" pitchFamily="34" charset="0"/>
                        <a:ea typeface="Times New Roman"/>
                      </a:endParaRPr>
                    </a:p>
                  </a:txBody>
                  <a:tcPr marL="68580" marR="68580" marT="0" marB="0" anchor="b">
                    <a:solidFill>
                      <a:srgbClr val="EEB500"/>
                    </a:solidFill>
                  </a:tcPr>
                </a:tc>
                <a:tc>
                  <a:txBody>
                    <a:bodyPr/>
                    <a:lstStyle/>
                    <a:p>
                      <a:pPr marL="0" marR="0" algn="ctr">
                        <a:spcBef>
                          <a:spcPts val="0"/>
                        </a:spcBef>
                        <a:spcAft>
                          <a:spcPts val="0"/>
                        </a:spcAft>
                      </a:pPr>
                      <a:r>
                        <a:rPr lang="en-US" sz="2400" dirty="0">
                          <a:solidFill>
                            <a:schemeClr val="tx1"/>
                          </a:solidFill>
                          <a:latin typeface="Century Gothic" panose="020B0502020202020204" pitchFamily="34" charset="0"/>
                        </a:rPr>
                        <a:t>Standard drinks</a:t>
                      </a:r>
                      <a:endParaRPr lang="en-US" sz="2400" dirty="0">
                        <a:solidFill>
                          <a:schemeClr val="tx1"/>
                        </a:solidFill>
                        <a:latin typeface="Century Gothic" panose="020B0502020202020204" pitchFamily="34" charset="0"/>
                        <a:ea typeface="Times New Roman"/>
                      </a:endParaRPr>
                    </a:p>
                  </a:txBody>
                  <a:tcPr marL="68580" marR="68580" marT="0" marB="0" anchor="b">
                    <a:solidFill>
                      <a:srgbClr val="EEB500"/>
                    </a:solidFill>
                  </a:tcPr>
                </a:tc>
                <a:extLst>
                  <a:ext uri="{0D108BD9-81ED-4DB2-BD59-A6C34878D82A}">
                    <a16:rowId xmlns:a16="http://schemas.microsoft.com/office/drawing/2014/main" val="10000"/>
                  </a:ext>
                </a:extLst>
              </a:tr>
              <a:tr h="472160">
                <a:tc rowSpan="4">
                  <a:txBody>
                    <a:bodyPr/>
                    <a:lstStyle/>
                    <a:p>
                      <a:pPr marL="457200" marR="0" lvl="1" algn="l">
                        <a:spcBef>
                          <a:spcPts val="0"/>
                        </a:spcBef>
                        <a:spcAft>
                          <a:spcPts val="0"/>
                        </a:spcAft>
                      </a:pPr>
                      <a:r>
                        <a:rPr lang="en-US" sz="3200" dirty="0"/>
                        <a:t>        Beer</a:t>
                      </a:r>
                      <a:endParaRPr lang="en-US" sz="1800" dirty="0">
                        <a:latin typeface="Times New Roman"/>
                        <a:ea typeface="Times New Roman"/>
                      </a:endParaRPr>
                    </a:p>
                  </a:txBody>
                  <a:tcPr marL="68580" marR="68580" marT="0" marB="0" anchor="ctr">
                    <a:lnB w="38100" cap="flat" cmpd="sng" algn="ctr">
                      <a:solidFill>
                        <a:schemeClr val="tx1"/>
                      </a:solidFill>
                      <a:prstDash val="solid"/>
                      <a:round/>
                      <a:headEnd type="none" w="med" len="med"/>
                      <a:tailEnd type="none" w="med" len="med"/>
                    </a:lnB>
                    <a:solidFill>
                      <a:srgbClr val="FFEFBD"/>
                    </a:solidFill>
                  </a:tcPr>
                </a:tc>
                <a:tc>
                  <a:txBody>
                    <a:bodyPr/>
                    <a:lstStyle/>
                    <a:p>
                      <a:pPr marL="0" marR="0" algn="ctr">
                        <a:spcBef>
                          <a:spcPts val="0"/>
                        </a:spcBef>
                        <a:spcAft>
                          <a:spcPts val="0"/>
                        </a:spcAft>
                      </a:pPr>
                      <a:r>
                        <a:rPr lang="en-US" sz="2400" b="1" dirty="0">
                          <a:latin typeface="Century Gothic" panose="020B0502020202020204" pitchFamily="34" charset="0"/>
                        </a:rPr>
                        <a:t>12 oz</a:t>
                      </a:r>
                      <a:endParaRPr lang="en-US" sz="2400" b="1" dirty="0">
                        <a:latin typeface="Century Gothic" panose="020B0502020202020204" pitchFamily="34" charset="0"/>
                        <a:ea typeface="Times New Roman"/>
                      </a:endParaRPr>
                    </a:p>
                  </a:txBody>
                  <a:tcPr marL="68580" marR="68580" marT="0" marB="0" anchor="ctr">
                    <a:solidFill>
                      <a:srgbClr val="FFEFBD"/>
                    </a:solidFill>
                  </a:tcPr>
                </a:tc>
                <a:tc>
                  <a:txBody>
                    <a:bodyPr/>
                    <a:lstStyle/>
                    <a:p>
                      <a:pPr marL="0" marR="0" algn="ctr">
                        <a:spcBef>
                          <a:spcPts val="0"/>
                        </a:spcBef>
                        <a:spcAft>
                          <a:spcPts val="0"/>
                        </a:spcAft>
                      </a:pPr>
                      <a:r>
                        <a:rPr lang="en-US" sz="2400" b="1" dirty="0">
                          <a:latin typeface="Century Gothic" panose="020B0502020202020204" pitchFamily="34" charset="0"/>
                        </a:rPr>
                        <a:t>1</a:t>
                      </a:r>
                      <a:endParaRPr lang="en-US" sz="2400" b="1" dirty="0">
                        <a:latin typeface="Century Gothic" panose="020B0502020202020204" pitchFamily="34" charset="0"/>
                        <a:ea typeface="Times New Roman"/>
                      </a:endParaRPr>
                    </a:p>
                  </a:txBody>
                  <a:tcPr marL="68580" marR="68580" marT="0" marB="0" anchor="ctr">
                    <a:solidFill>
                      <a:srgbClr val="FFEFBD"/>
                    </a:solidFill>
                  </a:tcPr>
                </a:tc>
                <a:extLst>
                  <a:ext uri="{0D108BD9-81ED-4DB2-BD59-A6C34878D82A}">
                    <a16:rowId xmlns:a16="http://schemas.microsoft.com/office/drawing/2014/main" val="10001"/>
                  </a:ext>
                </a:extLst>
              </a:tr>
              <a:tr h="472160">
                <a:tc vMerge="1">
                  <a:txBody>
                    <a:bodyPr/>
                    <a:lstStyle/>
                    <a:p>
                      <a:endParaRPr lang="en-US"/>
                    </a:p>
                  </a:txBody>
                  <a:tcPr/>
                </a:tc>
                <a:tc>
                  <a:txBody>
                    <a:bodyPr/>
                    <a:lstStyle/>
                    <a:p>
                      <a:pPr marL="0" marR="0" algn="ctr">
                        <a:spcBef>
                          <a:spcPts val="0"/>
                        </a:spcBef>
                        <a:spcAft>
                          <a:spcPts val="0"/>
                        </a:spcAft>
                      </a:pPr>
                      <a:r>
                        <a:rPr lang="en-US" sz="2400" dirty="0">
                          <a:latin typeface="Century Gothic" panose="020B0502020202020204" pitchFamily="34" charset="0"/>
                        </a:rPr>
                        <a:t>16 oz</a:t>
                      </a:r>
                      <a:endParaRPr lang="en-US" sz="2400" dirty="0">
                        <a:latin typeface="Century Gothic" panose="020B0502020202020204" pitchFamily="34" charset="0"/>
                        <a:ea typeface="Times New Roman"/>
                      </a:endParaRPr>
                    </a:p>
                  </a:txBody>
                  <a:tcPr marL="68580" marR="68580" marT="0" marB="0" anchor="ctr">
                    <a:solidFill>
                      <a:srgbClr val="FFEFBD"/>
                    </a:solidFill>
                  </a:tcPr>
                </a:tc>
                <a:tc>
                  <a:txBody>
                    <a:bodyPr/>
                    <a:lstStyle/>
                    <a:p>
                      <a:pPr marL="0" marR="0" algn="ctr">
                        <a:spcBef>
                          <a:spcPts val="0"/>
                        </a:spcBef>
                        <a:spcAft>
                          <a:spcPts val="0"/>
                        </a:spcAft>
                      </a:pPr>
                      <a:r>
                        <a:rPr lang="en-US" sz="2400" dirty="0">
                          <a:latin typeface="Century Gothic" panose="020B0502020202020204" pitchFamily="34" charset="0"/>
                        </a:rPr>
                        <a:t>1.3</a:t>
                      </a:r>
                      <a:endParaRPr lang="en-US" sz="2400" dirty="0">
                        <a:latin typeface="Century Gothic" panose="020B0502020202020204" pitchFamily="34" charset="0"/>
                        <a:ea typeface="Times New Roman"/>
                      </a:endParaRPr>
                    </a:p>
                  </a:txBody>
                  <a:tcPr marL="68580" marR="68580" marT="0" marB="0" anchor="ctr">
                    <a:solidFill>
                      <a:srgbClr val="FFEFBD"/>
                    </a:solidFill>
                  </a:tcPr>
                </a:tc>
                <a:extLst>
                  <a:ext uri="{0D108BD9-81ED-4DB2-BD59-A6C34878D82A}">
                    <a16:rowId xmlns:a16="http://schemas.microsoft.com/office/drawing/2014/main" val="10002"/>
                  </a:ext>
                </a:extLst>
              </a:tr>
              <a:tr h="472160">
                <a:tc vMerge="1">
                  <a:txBody>
                    <a:bodyPr/>
                    <a:lstStyle/>
                    <a:p>
                      <a:endParaRPr lang="en-US"/>
                    </a:p>
                  </a:txBody>
                  <a:tcPr/>
                </a:tc>
                <a:tc>
                  <a:txBody>
                    <a:bodyPr/>
                    <a:lstStyle/>
                    <a:p>
                      <a:pPr marL="0" marR="0" algn="ctr">
                        <a:spcBef>
                          <a:spcPts val="0"/>
                        </a:spcBef>
                        <a:spcAft>
                          <a:spcPts val="0"/>
                        </a:spcAft>
                      </a:pPr>
                      <a:r>
                        <a:rPr lang="en-US" sz="2400" dirty="0">
                          <a:latin typeface="Century Gothic" panose="020B0502020202020204" pitchFamily="34" charset="0"/>
                        </a:rPr>
                        <a:t>22 oz</a:t>
                      </a:r>
                      <a:endParaRPr lang="en-US" sz="2400" dirty="0">
                        <a:latin typeface="Century Gothic" panose="020B0502020202020204" pitchFamily="34" charset="0"/>
                        <a:ea typeface="Times New Roman"/>
                      </a:endParaRPr>
                    </a:p>
                  </a:txBody>
                  <a:tcPr marL="68580" marR="68580" marT="0" marB="0" anchor="ctr">
                    <a:solidFill>
                      <a:srgbClr val="FFEFBD"/>
                    </a:solidFill>
                  </a:tcPr>
                </a:tc>
                <a:tc>
                  <a:txBody>
                    <a:bodyPr/>
                    <a:lstStyle/>
                    <a:p>
                      <a:pPr marL="0" marR="0" algn="ctr">
                        <a:spcBef>
                          <a:spcPts val="0"/>
                        </a:spcBef>
                        <a:spcAft>
                          <a:spcPts val="0"/>
                        </a:spcAft>
                      </a:pPr>
                      <a:r>
                        <a:rPr lang="en-US" sz="2400" dirty="0">
                          <a:latin typeface="Century Gothic" panose="020B0502020202020204" pitchFamily="34" charset="0"/>
                        </a:rPr>
                        <a:t>2</a:t>
                      </a:r>
                      <a:endParaRPr lang="en-US" sz="2400" dirty="0">
                        <a:latin typeface="Century Gothic" panose="020B0502020202020204" pitchFamily="34" charset="0"/>
                        <a:ea typeface="Times New Roman"/>
                      </a:endParaRPr>
                    </a:p>
                  </a:txBody>
                  <a:tcPr marL="68580" marR="68580" marT="0" marB="0" anchor="ctr">
                    <a:solidFill>
                      <a:srgbClr val="FFEFBD"/>
                    </a:solidFill>
                  </a:tcPr>
                </a:tc>
                <a:extLst>
                  <a:ext uri="{0D108BD9-81ED-4DB2-BD59-A6C34878D82A}">
                    <a16:rowId xmlns:a16="http://schemas.microsoft.com/office/drawing/2014/main" val="10003"/>
                  </a:ext>
                </a:extLst>
              </a:tr>
              <a:tr h="472160">
                <a:tc vMerge="1">
                  <a:txBody>
                    <a:bodyPr/>
                    <a:lstStyle/>
                    <a:p>
                      <a:endParaRPr lang="en-US"/>
                    </a:p>
                  </a:txBody>
                  <a:tcPr/>
                </a:tc>
                <a:tc>
                  <a:txBody>
                    <a:bodyPr/>
                    <a:lstStyle/>
                    <a:p>
                      <a:pPr marL="0" marR="0" algn="ctr">
                        <a:spcBef>
                          <a:spcPts val="0"/>
                        </a:spcBef>
                        <a:spcAft>
                          <a:spcPts val="0"/>
                        </a:spcAft>
                      </a:pPr>
                      <a:r>
                        <a:rPr lang="en-US" sz="2400" dirty="0">
                          <a:latin typeface="Century Gothic" panose="020B0502020202020204" pitchFamily="34" charset="0"/>
                        </a:rPr>
                        <a:t>40 oz </a:t>
                      </a:r>
                      <a:endParaRPr lang="en-US" sz="2400" dirty="0">
                        <a:latin typeface="Century Gothic" panose="020B0502020202020204" pitchFamily="34" charset="0"/>
                        <a:ea typeface="Times New Roman"/>
                      </a:endParaRPr>
                    </a:p>
                  </a:txBody>
                  <a:tcPr marL="68580" marR="68580" marT="0" marB="0" anchor="ctr">
                    <a:lnB w="38100" cap="flat" cmpd="sng" algn="ctr">
                      <a:solidFill>
                        <a:schemeClr val="tx1"/>
                      </a:solidFill>
                      <a:prstDash val="solid"/>
                      <a:round/>
                      <a:headEnd type="none" w="med" len="med"/>
                      <a:tailEnd type="none" w="med" len="med"/>
                    </a:lnB>
                    <a:solidFill>
                      <a:srgbClr val="FFEFBD"/>
                    </a:solidFill>
                  </a:tcPr>
                </a:tc>
                <a:tc>
                  <a:txBody>
                    <a:bodyPr/>
                    <a:lstStyle/>
                    <a:p>
                      <a:pPr marL="0" marR="0" algn="ctr">
                        <a:spcBef>
                          <a:spcPts val="0"/>
                        </a:spcBef>
                        <a:spcAft>
                          <a:spcPts val="0"/>
                        </a:spcAft>
                      </a:pPr>
                      <a:r>
                        <a:rPr lang="en-US" sz="2400" dirty="0">
                          <a:latin typeface="Century Gothic" panose="020B0502020202020204" pitchFamily="34" charset="0"/>
                        </a:rPr>
                        <a:t>3.3</a:t>
                      </a:r>
                      <a:endParaRPr lang="en-US" sz="2400" dirty="0">
                        <a:latin typeface="Century Gothic" panose="020B0502020202020204" pitchFamily="34" charset="0"/>
                        <a:ea typeface="Times New Roman"/>
                      </a:endParaRPr>
                    </a:p>
                  </a:txBody>
                  <a:tcPr marL="68580" marR="68580" marT="0" marB="0" anchor="ctr">
                    <a:lnB w="38100" cap="flat" cmpd="sng" algn="ctr">
                      <a:solidFill>
                        <a:schemeClr val="tx1"/>
                      </a:solidFill>
                      <a:prstDash val="solid"/>
                      <a:round/>
                      <a:headEnd type="none" w="med" len="med"/>
                      <a:tailEnd type="none" w="med" len="med"/>
                    </a:lnB>
                    <a:solidFill>
                      <a:srgbClr val="FFEFBD"/>
                    </a:solidFill>
                  </a:tcPr>
                </a:tc>
                <a:extLst>
                  <a:ext uri="{0D108BD9-81ED-4DB2-BD59-A6C34878D82A}">
                    <a16:rowId xmlns:a16="http://schemas.microsoft.com/office/drawing/2014/main" val="10004"/>
                  </a:ext>
                </a:extLst>
              </a:tr>
              <a:tr h="472160">
                <a:tc rowSpan="4">
                  <a:txBody>
                    <a:bodyPr/>
                    <a:lstStyle/>
                    <a:p>
                      <a:pPr marL="457200" marR="0" lvl="1" algn="l">
                        <a:spcBef>
                          <a:spcPts val="0"/>
                        </a:spcBef>
                        <a:spcAft>
                          <a:spcPts val="0"/>
                        </a:spcAft>
                      </a:pPr>
                      <a:r>
                        <a:rPr lang="en-US" sz="3200" dirty="0"/>
                        <a:t>        Malt </a:t>
                      </a:r>
                    </a:p>
                    <a:p>
                      <a:pPr marL="457200" marR="0" lvl="1" algn="l">
                        <a:spcBef>
                          <a:spcPts val="0"/>
                        </a:spcBef>
                        <a:spcAft>
                          <a:spcPts val="0"/>
                        </a:spcAft>
                      </a:pPr>
                      <a:r>
                        <a:rPr lang="en-US" sz="3200" dirty="0"/>
                        <a:t>        liquor</a:t>
                      </a:r>
                      <a:endParaRPr lang="en-US" sz="1800" dirty="0">
                        <a:latin typeface="Times New Roman"/>
                        <a:ea typeface="Times New Roman"/>
                      </a:endParaRPr>
                    </a:p>
                  </a:txBody>
                  <a:tcPr marL="68580" marR="68580" marT="0" marB="0" anchor="ctr">
                    <a:lnT w="38100" cap="flat" cmpd="sng" algn="ctr">
                      <a:solidFill>
                        <a:schemeClr val="tx1"/>
                      </a:solidFill>
                      <a:prstDash val="solid"/>
                      <a:round/>
                      <a:headEnd type="none" w="med" len="med"/>
                      <a:tailEnd type="none" w="med" len="med"/>
                    </a:lnT>
                    <a:solidFill>
                      <a:srgbClr val="FFEFBD"/>
                    </a:solidFill>
                  </a:tcPr>
                </a:tc>
                <a:tc>
                  <a:txBody>
                    <a:bodyPr/>
                    <a:lstStyle/>
                    <a:p>
                      <a:pPr marL="0" marR="0" algn="ctr">
                        <a:spcBef>
                          <a:spcPts val="0"/>
                        </a:spcBef>
                        <a:spcAft>
                          <a:spcPts val="0"/>
                        </a:spcAft>
                      </a:pPr>
                      <a:r>
                        <a:rPr lang="en-US" sz="2400" b="1" dirty="0">
                          <a:latin typeface="Century Gothic" panose="020B0502020202020204" pitchFamily="34" charset="0"/>
                        </a:rPr>
                        <a:t>12 oz</a:t>
                      </a:r>
                      <a:endParaRPr lang="en-US" sz="2400" b="1" dirty="0">
                        <a:latin typeface="Century Gothic" panose="020B0502020202020204" pitchFamily="34" charset="0"/>
                        <a:ea typeface="Times New Roman"/>
                      </a:endParaRPr>
                    </a:p>
                  </a:txBody>
                  <a:tcPr marL="68580" marR="68580" marT="0" marB="0" anchor="ctr">
                    <a:lnT w="38100" cap="flat" cmpd="sng" algn="ctr">
                      <a:solidFill>
                        <a:schemeClr val="tx1"/>
                      </a:solidFill>
                      <a:prstDash val="solid"/>
                      <a:round/>
                      <a:headEnd type="none" w="med" len="med"/>
                      <a:tailEnd type="none" w="med" len="med"/>
                    </a:lnT>
                    <a:solidFill>
                      <a:srgbClr val="FFEFBD"/>
                    </a:solidFill>
                  </a:tcPr>
                </a:tc>
                <a:tc>
                  <a:txBody>
                    <a:bodyPr/>
                    <a:lstStyle/>
                    <a:p>
                      <a:pPr marL="0" marR="0" algn="ctr">
                        <a:spcBef>
                          <a:spcPts val="0"/>
                        </a:spcBef>
                        <a:spcAft>
                          <a:spcPts val="0"/>
                        </a:spcAft>
                      </a:pPr>
                      <a:r>
                        <a:rPr lang="en-US" sz="2400" b="1" dirty="0">
                          <a:latin typeface="Century Gothic" panose="020B0502020202020204" pitchFamily="34" charset="0"/>
                        </a:rPr>
                        <a:t>1.5</a:t>
                      </a:r>
                      <a:endParaRPr lang="en-US" sz="2400" b="1" dirty="0">
                        <a:latin typeface="Century Gothic" panose="020B0502020202020204" pitchFamily="34" charset="0"/>
                        <a:ea typeface="Times New Roman"/>
                      </a:endParaRPr>
                    </a:p>
                  </a:txBody>
                  <a:tcPr marL="68580" marR="68580" marT="0" marB="0" anchor="ctr">
                    <a:lnT w="38100" cap="flat" cmpd="sng" algn="ctr">
                      <a:solidFill>
                        <a:schemeClr val="tx1"/>
                      </a:solidFill>
                      <a:prstDash val="solid"/>
                      <a:round/>
                      <a:headEnd type="none" w="med" len="med"/>
                      <a:tailEnd type="none" w="med" len="med"/>
                    </a:lnT>
                    <a:solidFill>
                      <a:srgbClr val="FFEFBD"/>
                    </a:solidFill>
                  </a:tcPr>
                </a:tc>
                <a:extLst>
                  <a:ext uri="{0D108BD9-81ED-4DB2-BD59-A6C34878D82A}">
                    <a16:rowId xmlns:a16="http://schemas.microsoft.com/office/drawing/2014/main" val="10005"/>
                  </a:ext>
                </a:extLst>
              </a:tr>
              <a:tr h="472160">
                <a:tc vMerge="1">
                  <a:txBody>
                    <a:bodyPr/>
                    <a:lstStyle/>
                    <a:p>
                      <a:endParaRPr lang="en-US"/>
                    </a:p>
                  </a:txBody>
                  <a:tcPr/>
                </a:tc>
                <a:tc>
                  <a:txBody>
                    <a:bodyPr/>
                    <a:lstStyle/>
                    <a:p>
                      <a:pPr marL="0" marR="0" algn="ctr">
                        <a:spcBef>
                          <a:spcPts val="0"/>
                        </a:spcBef>
                        <a:spcAft>
                          <a:spcPts val="0"/>
                        </a:spcAft>
                      </a:pPr>
                      <a:r>
                        <a:rPr lang="en-US" sz="2400" dirty="0">
                          <a:latin typeface="Century Gothic" panose="020B0502020202020204" pitchFamily="34" charset="0"/>
                        </a:rPr>
                        <a:t>16 oz</a:t>
                      </a:r>
                      <a:endParaRPr lang="en-US" sz="2400" dirty="0">
                        <a:latin typeface="Century Gothic" panose="020B0502020202020204" pitchFamily="34" charset="0"/>
                        <a:ea typeface="Times New Roman"/>
                      </a:endParaRPr>
                    </a:p>
                  </a:txBody>
                  <a:tcPr marL="68580" marR="68580" marT="0" marB="0" anchor="ctr">
                    <a:solidFill>
                      <a:srgbClr val="FFEFBD"/>
                    </a:solidFill>
                  </a:tcPr>
                </a:tc>
                <a:tc>
                  <a:txBody>
                    <a:bodyPr/>
                    <a:lstStyle/>
                    <a:p>
                      <a:pPr marL="0" marR="0" algn="ctr">
                        <a:spcBef>
                          <a:spcPts val="0"/>
                        </a:spcBef>
                        <a:spcAft>
                          <a:spcPts val="0"/>
                        </a:spcAft>
                      </a:pPr>
                      <a:r>
                        <a:rPr lang="en-US" sz="2400" dirty="0">
                          <a:latin typeface="Century Gothic" panose="020B0502020202020204" pitchFamily="34" charset="0"/>
                        </a:rPr>
                        <a:t>2</a:t>
                      </a:r>
                      <a:endParaRPr lang="en-US" sz="2400" dirty="0">
                        <a:latin typeface="Century Gothic" panose="020B0502020202020204" pitchFamily="34" charset="0"/>
                        <a:ea typeface="Times New Roman"/>
                      </a:endParaRPr>
                    </a:p>
                  </a:txBody>
                  <a:tcPr marL="68580" marR="68580" marT="0" marB="0" anchor="ctr">
                    <a:solidFill>
                      <a:srgbClr val="FFEFBD"/>
                    </a:solidFill>
                  </a:tcPr>
                </a:tc>
                <a:extLst>
                  <a:ext uri="{0D108BD9-81ED-4DB2-BD59-A6C34878D82A}">
                    <a16:rowId xmlns:a16="http://schemas.microsoft.com/office/drawing/2014/main" val="10006"/>
                  </a:ext>
                </a:extLst>
              </a:tr>
              <a:tr h="472160">
                <a:tc vMerge="1">
                  <a:txBody>
                    <a:bodyPr/>
                    <a:lstStyle/>
                    <a:p>
                      <a:endParaRPr lang="en-US"/>
                    </a:p>
                  </a:txBody>
                  <a:tcPr/>
                </a:tc>
                <a:tc>
                  <a:txBody>
                    <a:bodyPr/>
                    <a:lstStyle/>
                    <a:p>
                      <a:pPr marL="0" marR="0" algn="ctr">
                        <a:spcBef>
                          <a:spcPts val="0"/>
                        </a:spcBef>
                        <a:spcAft>
                          <a:spcPts val="0"/>
                        </a:spcAft>
                      </a:pPr>
                      <a:r>
                        <a:rPr lang="en-US" sz="2400" dirty="0">
                          <a:latin typeface="Century Gothic" panose="020B0502020202020204" pitchFamily="34" charset="0"/>
                        </a:rPr>
                        <a:t>22 oz</a:t>
                      </a:r>
                      <a:endParaRPr lang="en-US" sz="2400" dirty="0">
                        <a:latin typeface="Century Gothic" panose="020B0502020202020204" pitchFamily="34" charset="0"/>
                        <a:ea typeface="Times New Roman"/>
                      </a:endParaRPr>
                    </a:p>
                  </a:txBody>
                  <a:tcPr marL="68580" marR="68580" marT="0" marB="0" anchor="ctr">
                    <a:solidFill>
                      <a:srgbClr val="FFEFBD"/>
                    </a:solidFill>
                  </a:tcPr>
                </a:tc>
                <a:tc>
                  <a:txBody>
                    <a:bodyPr/>
                    <a:lstStyle/>
                    <a:p>
                      <a:pPr marL="0" marR="0" algn="ctr">
                        <a:spcBef>
                          <a:spcPts val="0"/>
                        </a:spcBef>
                        <a:spcAft>
                          <a:spcPts val="0"/>
                        </a:spcAft>
                      </a:pPr>
                      <a:r>
                        <a:rPr lang="en-US" sz="2400" dirty="0">
                          <a:latin typeface="Century Gothic" panose="020B0502020202020204" pitchFamily="34" charset="0"/>
                        </a:rPr>
                        <a:t>2.5</a:t>
                      </a:r>
                      <a:endParaRPr lang="en-US" sz="2400" dirty="0">
                        <a:latin typeface="Century Gothic" panose="020B0502020202020204" pitchFamily="34" charset="0"/>
                        <a:ea typeface="Times New Roman"/>
                      </a:endParaRPr>
                    </a:p>
                  </a:txBody>
                  <a:tcPr marL="68580" marR="68580" marT="0" marB="0" anchor="ctr">
                    <a:solidFill>
                      <a:srgbClr val="FFEFBD"/>
                    </a:solidFill>
                  </a:tcPr>
                </a:tc>
                <a:extLst>
                  <a:ext uri="{0D108BD9-81ED-4DB2-BD59-A6C34878D82A}">
                    <a16:rowId xmlns:a16="http://schemas.microsoft.com/office/drawing/2014/main" val="10007"/>
                  </a:ext>
                </a:extLst>
              </a:tr>
              <a:tr h="472160">
                <a:tc vMerge="1">
                  <a:txBody>
                    <a:bodyPr/>
                    <a:lstStyle/>
                    <a:p>
                      <a:endParaRPr lang="en-US"/>
                    </a:p>
                  </a:txBody>
                  <a:tcPr/>
                </a:tc>
                <a:tc>
                  <a:txBody>
                    <a:bodyPr/>
                    <a:lstStyle/>
                    <a:p>
                      <a:pPr marL="0" marR="0" algn="ctr">
                        <a:spcBef>
                          <a:spcPts val="0"/>
                        </a:spcBef>
                        <a:spcAft>
                          <a:spcPts val="0"/>
                        </a:spcAft>
                      </a:pPr>
                      <a:r>
                        <a:rPr lang="en-US" sz="2400" dirty="0">
                          <a:latin typeface="Century Gothic" panose="020B0502020202020204" pitchFamily="34" charset="0"/>
                        </a:rPr>
                        <a:t>40 oz</a:t>
                      </a:r>
                      <a:endParaRPr lang="en-US" sz="2400" dirty="0">
                        <a:latin typeface="Century Gothic" panose="020B0502020202020204" pitchFamily="34" charset="0"/>
                        <a:ea typeface="Times New Roman"/>
                      </a:endParaRPr>
                    </a:p>
                  </a:txBody>
                  <a:tcPr marL="68580" marR="68580" marT="0" marB="0" anchor="ctr">
                    <a:solidFill>
                      <a:srgbClr val="FFEFBD"/>
                    </a:solidFill>
                  </a:tcPr>
                </a:tc>
                <a:tc>
                  <a:txBody>
                    <a:bodyPr/>
                    <a:lstStyle/>
                    <a:p>
                      <a:pPr marL="0" marR="0" algn="ctr">
                        <a:spcBef>
                          <a:spcPts val="0"/>
                        </a:spcBef>
                        <a:spcAft>
                          <a:spcPts val="0"/>
                        </a:spcAft>
                      </a:pPr>
                      <a:r>
                        <a:rPr lang="en-US" sz="2400" dirty="0">
                          <a:latin typeface="Century Gothic" panose="020B0502020202020204" pitchFamily="34" charset="0"/>
                        </a:rPr>
                        <a:t>4.5</a:t>
                      </a:r>
                      <a:endParaRPr lang="en-US" sz="2400" dirty="0">
                        <a:latin typeface="Century Gothic" panose="020B0502020202020204" pitchFamily="34" charset="0"/>
                        <a:ea typeface="Times New Roman"/>
                      </a:endParaRPr>
                    </a:p>
                  </a:txBody>
                  <a:tcPr marL="68580" marR="68580" marT="0" marB="0" anchor="ctr">
                    <a:solidFill>
                      <a:srgbClr val="FFEFBD"/>
                    </a:solidFill>
                  </a:tcPr>
                </a:tc>
                <a:extLst>
                  <a:ext uri="{0D108BD9-81ED-4DB2-BD59-A6C34878D82A}">
                    <a16:rowId xmlns:a16="http://schemas.microsoft.com/office/drawing/2014/main" val="10008"/>
                  </a:ext>
                </a:extLst>
              </a:tr>
            </a:tbl>
          </a:graphicData>
        </a:graphic>
      </p:graphicFrame>
      <p:pic>
        <p:nvPicPr>
          <p:cNvPr id="11" name="Picture 5">
            <a:extLst>
              <a:ext uri="{FF2B5EF4-FFF2-40B4-BE49-F238E27FC236}">
                <a16:creationId xmlns:a16="http://schemas.microsoft.com/office/drawing/2014/main" id="{FFCE4C9A-E59E-466E-8851-CC30B431FBE8}"/>
              </a:ext>
            </a:extLst>
          </p:cNvPr>
          <p:cNvPicPr>
            <a:picLocks noChangeAspect="1" noChangeArrowheads="1"/>
          </p:cNvPicPr>
          <p:nvPr/>
        </p:nvPicPr>
        <p:blipFill>
          <a:blip r:embed="rId3" cstate="email">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1265735" y="3006545"/>
            <a:ext cx="1447800" cy="1447800"/>
          </a:xfrm>
          <a:prstGeom prst="rect">
            <a:avLst/>
          </a:prstGeom>
          <a:noFill/>
        </p:spPr>
      </p:pic>
      <p:pic>
        <p:nvPicPr>
          <p:cNvPr id="12" name="Picture 1">
            <a:extLst>
              <a:ext uri="{FF2B5EF4-FFF2-40B4-BE49-F238E27FC236}">
                <a16:creationId xmlns:a16="http://schemas.microsoft.com/office/drawing/2014/main" id="{EF60DD63-4995-46D2-9249-2CB9B536C32C}"/>
              </a:ext>
            </a:extLst>
          </p:cNvPr>
          <p:cNvPicPr>
            <a:picLocks noChangeAspect="1" noChangeArrowheads="1"/>
          </p:cNvPicPr>
          <p:nvPr/>
        </p:nvPicPr>
        <p:blipFill>
          <a:blip r:embed="rId4" cstate="email">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1341935" y="4839545"/>
            <a:ext cx="1371600" cy="1371600"/>
          </a:xfrm>
          <a:prstGeom prst="rect">
            <a:avLst/>
          </a:prstGeom>
          <a:noFill/>
        </p:spPr>
      </p:pic>
      <p:sp>
        <p:nvSpPr>
          <p:cNvPr id="3" name="TextBox 2">
            <a:extLst>
              <a:ext uri="{FF2B5EF4-FFF2-40B4-BE49-F238E27FC236}">
                <a16:creationId xmlns:a16="http://schemas.microsoft.com/office/drawing/2014/main" id="{BEA2B7A1-9DF8-7261-6A01-E9E9011008DD}"/>
              </a:ext>
            </a:extLst>
          </p:cNvPr>
          <p:cNvSpPr txBox="1"/>
          <p:nvPr/>
        </p:nvSpPr>
        <p:spPr>
          <a:xfrm>
            <a:off x="1071115" y="1325022"/>
            <a:ext cx="10049770" cy="830997"/>
          </a:xfrm>
          <a:prstGeom prst="rect">
            <a:avLst/>
          </a:prstGeom>
          <a:noFill/>
        </p:spPr>
        <p:txBody>
          <a:bodyPr wrap="square">
            <a:spAutoFit/>
          </a:bodyPr>
          <a:lstStyle/>
          <a:p>
            <a:r>
              <a:rPr lang="en-US" sz="2400" dirty="0">
                <a:effectLst/>
                <a:latin typeface="Century Gothic" panose="020B0502020202020204" pitchFamily="34" charset="0"/>
              </a:rPr>
              <a:t>Standard drink in the U.S. defined as</a:t>
            </a:r>
            <a:r>
              <a:rPr lang="en-US" sz="2400">
                <a:effectLst/>
                <a:latin typeface="Century Gothic" panose="020B0502020202020204" pitchFamily="34" charset="0"/>
              </a:rPr>
              <a:t>: </a:t>
            </a:r>
            <a:r>
              <a:rPr lang="en-US" sz="2400" b="1">
                <a:effectLst/>
                <a:latin typeface="Century Gothic" panose="020B0502020202020204" pitchFamily="34" charset="0"/>
              </a:rPr>
              <a:t>0.6 </a:t>
            </a:r>
            <a:r>
              <a:rPr lang="en-US" sz="2400" b="1" dirty="0">
                <a:effectLst/>
                <a:latin typeface="Century Gothic" panose="020B0502020202020204" pitchFamily="34" charset="0"/>
              </a:rPr>
              <a:t>fluid </a:t>
            </a:r>
            <a:r>
              <a:rPr lang="en-US" sz="2400" b="1">
                <a:effectLst/>
                <a:latin typeface="Century Gothic" panose="020B0502020202020204" pitchFamily="34" charset="0"/>
              </a:rPr>
              <a:t>ounces </a:t>
            </a:r>
            <a:r>
              <a:rPr lang="en-US" sz="2400">
                <a:effectLst/>
                <a:latin typeface="Century Gothic" panose="020B0502020202020204" pitchFamily="34" charset="0"/>
              </a:rPr>
              <a:t>(14 grams) of pure ethanol</a:t>
            </a:r>
            <a:endParaRPr lang="en-US" sz="2400" dirty="0">
              <a:latin typeface="Century Gothic" panose="020B0502020202020204" pitchFamily="34" charset="0"/>
            </a:endParaRPr>
          </a:p>
        </p:txBody>
      </p:sp>
    </p:spTree>
    <p:extLst>
      <p:ext uri="{BB962C8B-B14F-4D97-AF65-F5344CB8AC3E}">
        <p14:creationId xmlns:p14="http://schemas.microsoft.com/office/powerpoint/2010/main" val="1355947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330840" y="202980"/>
            <a:ext cx="6114174" cy="769441"/>
          </a:xfrm>
          <a:prstGeom prst="rect">
            <a:avLst/>
          </a:prstGeom>
        </p:spPr>
        <p:txBody>
          <a:bodyPr wrap="none">
            <a:spAutoFit/>
          </a:bodyPr>
          <a:lstStyle/>
          <a:p>
            <a:pPr algn="ctr">
              <a:spcBef>
                <a:spcPct val="0"/>
              </a:spcBef>
              <a:defRPr/>
            </a:pPr>
            <a:r>
              <a:rPr lang="en-US" sz="4400" dirty="0">
                <a:latin typeface="Century Gothic" panose="020B0502020202020204"/>
              </a:rPr>
              <a:t>Standard drinks, cont.</a:t>
            </a:r>
          </a:p>
        </p:txBody>
      </p:sp>
      <p:graphicFrame>
        <p:nvGraphicFramePr>
          <p:cNvPr id="13" name="Table 12"/>
          <p:cNvGraphicFramePr>
            <a:graphicFrameLocks noGrp="1"/>
          </p:cNvGraphicFramePr>
          <p:nvPr>
            <p:extLst>
              <p:ext uri="{D42A27DB-BD31-4B8C-83A1-F6EECF244321}">
                <p14:modId xmlns:p14="http://schemas.microsoft.com/office/powerpoint/2010/main" val="2243314804"/>
              </p:ext>
            </p:extLst>
          </p:nvPr>
        </p:nvGraphicFramePr>
        <p:xfrm>
          <a:off x="526660" y="1393535"/>
          <a:ext cx="10830210" cy="4754881"/>
        </p:xfrm>
        <a:graphic>
          <a:graphicData uri="http://schemas.openxmlformats.org/drawingml/2006/table">
            <a:tbl>
              <a:tblPr/>
              <a:tblGrid>
                <a:gridCol w="4061329">
                  <a:extLst>
                    <a:ext uri="{9D8B030D-6E8A-4147-A177-3AD203B41FA5}">
                      <a16:colId xmlns:a16="http://schemas.microsoft.com/office/drawing/2014/main" val="20000"/>
                    </a:ext>
                  </a:extLst>
                </a:gridCol>
                <a:gridCol w="3834588">
                  <a:extLst>
                    <a:ext uri="{9D8B030D-6E8A-4147-A177-3AD203B41FA5}">
                      <a16:colId xmlns:a16="http://schemas.microsoft.com/office/drawing/2014/main" val="20001"/>
                    </a:ext>
                  </a:extLst>
                </a:gridCol>
                <a:gridCol w="2934293">
                  <a:extLst>
                    <a:ext uri="{9D8B030D-6E8A-4147-A177-3AD203B41FA5}">
                      <a16:colId xmlns:a16="http://schemas.microsoft.com/office/drawing/2014/main" val="20002"/>
                    </a:ext>
                  </a:extLst>
                </a:gridCol>
              </a:tblGrid>
              <a:tr h="59436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lang="en-US" sz="2400" b="0" dirty="0">
                        <a:solidFill>
                          <a:schemeClr val="bg1"/>
                        </a:solidFill>
                      </a:endParaRPr>
                    </a:p>
                  </a:txBody>
                  <a:tcPr marL="0" marR="0"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marL="0" marR="0" algn="ctr">
                        <a:spcBef>
                          <a:spcPts val="0"/>
                        </a:spcBef>
                        <a:spcAft>
                          <a:spcPts val="0"/>
                        </a:spcAft>
                      </a:pPr>
                      <a:r>
                        <a:rPr lang="en-US" sz="2800" dirty="0">
                          <a:solidFill>
                            <a:schemeClr val="tx1"/>
                          </a:solidFill>
                          <a:latin typeface="Century Gothic" panose="020B0502020202020204" pitchFamily="34" charset="0"/>
                        </a:rPr>
                        <a:t>Volume</a:t>
                      </a:r>
                      <a:endParaRPr lang="en-US" sz="2800" dirty="0">
                        <a:solidFill>
                          <a:schemeClr val="tx1"/>
                        </a:solidFill>
                        <a:latin typeface="Century Gothic" panose="020B0502020202020204" pitchFamily="34" charset="0"/>
                        <a:ea typeface="Times New Roman"/>
                      </a:endParaRPr>
                    </a:p>
                  </a:txBody>
                  <a:tcPr marL="68580" marR="68580" marT="0" marB="0" anchor="b">
                    <a:solidFill>
                      <a:srgbClr val="EEB500"/>
                    </a:solidFill>
                  </a:tcPr>
                </a:tc>
                <a:tc>
                  <a:txBody>
                    <a:bodyPr/>
                    <a:lstStyle/>
                    <a:p>
                      <a:pPr marL="0" marR="0" algn="ctr">
                        <a:spcBef>
                          <a:spcPts val="0"/>
                        </a:spcBef>
                        <a:spcAft>
                          <a:spcPts val="0"/>
                        </a:spcAft>
                      </a:pPr>
                      <a:r>
                        <a:rPr lang="en-US" sz="2800" dirty="0">
                          <a:solidFill>
                            <a:schemeClr val="tx1"/>
                          </a:solidFill>
                          <a:latin typeface="Century Gothic" panose="020B0502020202020204" pitchFamily="34" charset="0"/>
                        </a:rPr>
                        <a:t>Standard drinks</a:t>
                      </a:r>
                      <a:endParaRPr lang="en-US" sz="2800" dirty="0">
                        <a:solidFill>
                          <a:schemeClr val="tx1"/>
                        </a:solidFill>
                        <a:latin typeface="Century Gothic" panose="020B0502020202020204" pitchFamily="34" charset="0"/>
                        <a:ea typeface="Times New Roman"/>
                      </a:endParaRPr>
                    </a:p>
                  </a:txBody>
                  <a:tcPr marL="68580" marR="68580" marT="0" marB="0" anchor="b">
                    <a:solidFill>
                      <a:srgbClr val="EEB500"/>
                    </a:solidFill>
                  </a:tcPr>
                </a:tc>
                <a:extLst>
                  <a:ext uri="{0D108BD9-81ED-4DB2-BD59-A6C34878D82A}">
                    <a16:rowId xmlns:a16="http://schemas.microsoft.com/office/drawing/2014/main" val="10000"/>
                  </a:ext>
                </a:extLst>
              </a:tr>
              <a:tr h="520065">
                <a:tc rowSpan="4">
                  <a:txBody>
                    <a:bodyPr/>
                    <a:lstStyle/>
                    <a:p>
                      <a:pPr marL="0" marR="0" algn="ctr">
                        <a:spcBef>
                          <a:spcPts val="0"/>
                        </a:spcBef>
                        <a:spcAft>
                          <a:spcPts val="0"/>
                        </a:spcAft>
                      </a:pPr>
                      <a:r>
                        <a:rPr lang="en-US" sz="3600" dirty="0"/>
                        <a:t>    Wine</a:t>
                      </a:r>
                      <a:endParaRPr lang="en-US" sz="2000" dirty="0">
                        <a:latin typeface="Times New Roman"/>
                        <a:ea typeface="Times New Roman"/>
                      </a:endParaRPr>
                    </a:p>
                  </a:txBody>
                  <a:tcPr marL="68580" marR="68580" marT="0" marB="0" anchor="ctr">
                    <a:lnB w="38100" cap="flat" cmpd="sng" algn="ctr">
                      <a:solidFill>
                        <a:schemeClr val="tx1"/>
                      </a:solidFill>
                      <a:prstDash val="solid"/>
                      <a:round/>
                      <a:headEnd type="none" w="med" len="med"/>
                      <a:tailEnd type="none" w="med" len="med"/>
                    </a:lnB>
                    <a:solidFill>
                      <a:srgbClr val="FFEFBD"/>
                    </a:solidFill>
                  </a:tcPr>
                </a:tc>
                <a:tc>
                  <a:txBody>
                    <a:bodyPr/>
                    <a:lstStyle/>
                    <a:p>
                      <a:pPr marL="0" marR="0" algn="ctr">
                        <a:spcBef>
                          <a:spcPts val="0"/>
                        </a:spcBef>
                        <a:spcAft>
                          <a:spcPts val="0"/>
                        </a:spcAft>
                      </a:pPr>
                      <a:r>
                        <a:rPr lang="en-US" sz="2000" b="1" dirty="0">
                          <a:latin typeface="Century Gothic" panose="020B0502020202020204" pitchFamily="34" charset="0"/>
                        </a:rPr>
                        <a:t>5 </a:t>
                      </a:r>
                      <a:r>
                        <a:rPr lang="en-US" sz="2000" b="1" dirty="0" err="1">
                          <a:latin typeface="Century Gothic" panose="020B0502020202020204" pitchFamily="34" charset="0"/>
                        </a:rPr>
                        <a:t>oz</a:t>
                      </a:r>
                      <a:endParaRPr lang="en-US" sz="2000" b="1" dirty="0">
                        <a:latin typeface="Century Gothic" panose="020B0502020202020204" pitchFamily="34" charset="0"/>
                        <a:ea typeface="Times New Roman"/>
                      </a:endParaRPr>
                    </a:p>
                  </a:txBody>
                  <a:tcPr marL="68580" marR="68580" marT="0" marB="0" anchor="ctr">
                    <a:solidFill>
                      <a:srgbClr val="FFEFBD"/>
                    </a:solidFill>
                  </a:tcPr>
                </a:tc>
                <a:tc>
                  <a:txBody>
                    <a:bodyPr/>
                    <a:lstStyle/>
                    <a:p>
                      <a:pPr marL="0" marR="0" algn="ctr">
                        <a:spcBef>
                          <a:spcPts val="0"/>
                        </a:spcBef>
                        <a:spcAft>
                          <a:spcPts val="0"/>
                        </a:spcAft>
                      </a:pPr>
                      <a:r>
                        <a:rPr lang="en-US" sz="2000" b="1" dirty="0">
                          <a:latin typeface="Century Gothic" panose="020B0502020202020204" pitchFamily="34" charset="0"/>
                        </a:rPr>
                        <a:t>1</a:t>
                      </a:r>
                      <a:endParaRPr lang="en-US" sz="2000" b="1" dirty="0">
                        <a:latin typeface="Century Gothic" panose="020B0502020202020204" pitchFamily="34" charset="0"/>
                        <a:ea typeface="Times New Roman"/>
                      </a:endParaRPr>
                    </a:p>
                  </a:txBody>
                  <a:tcPr marL="68580" marR="68580" marT="0" marB="0" anchor="ctr">
                    <a:solidFill>
                      <a:srgbClr val="FFEFBD"/>
                    </a:solidFill>
                  </a:tcPr>
                </a:tc>
                <a:extLst>
                  <a:ext uri="{0D108BD9-81ED-4DB2-BD59-A6C34878D82A}">
                    <a16:rowId xmlns:a16="http://schemas.microsoft.com/office/drawing/2014/main" val="10001"/>
                  </a:ext>
                </a:extLst>
              </a:tr>
              <a:tr h="520065">
                <a:tc vMerge="1">
                  <a:txBody>
                    <a:bodyPr/>
                    <a:lstStyle/>
                    <a:p>
                      <a:endParaRPr lang="en-US"/>
                    </a:p>
                  </a:txBody>
                  <a:tcPr/>
                </a:tc>
                <a:tc>
                  <a:txBody>
                    <a:bodyPr/>
                    <a:lstStyle/>
                    <a:p>
                      <a:pPr marL="0" marR="0" algn="ctr">
                        <a:spcBef>
                          <a:spcPts val="0"/>
                        </a:spcBef>
                        <a:spcAft>
                          <a:spcPts val="0"/>
                        </a:spcAft>
                      </a:pPr>
                      <a:r>
                        <a:rPr lang="en-US" sz="2000" b="0" dirty="0">
                          <a:latin typeface="Century Gothic" panose="020B0502020202020204" pitchFamily="34" charset="0"/>
                        </a:rPr>
                        <a:t> 750-mL bottle</a:t>
                      </a:r>
                      <a:endParaRPr lang="en-US" sz="2000" b="0" dirty="0">
                        <a:latin typeface="Century Gothic" panose="020B0502020202020204" pitchFamily="34" charset="0"/>
                        <a:ea typeface="Times New Roman"/>
                      </a:endParaRPr>
                    </a:p>
                  </a:txBody>
                  <a:tcPr marL="68580" marR="68580" marT="0" marB="0" anchor="ctr">
                    <a:solidFill>
                      <a:srgbClr val="FFEFBD"/>
                    </a:solidFill>
                  </a:tcPr>
                </a:tc>
                <a:tc>
                  <a:txBody>
                    <a:bodyPr/>
                    <a:lstStyle/>
                    <a:p>
                      <a:pPr marL="0" marR="0" algn="ctr">
                        <a:spcBef>
                          <a:spcPts val="0"/>
                        </a:spcBef>
                        <a:spcAft>
                          <a:spcPts val="0"/>
                        </a:spcAft>
                      </a:pPr>
                      <a:r>
                        <a:rPr lang="en-US" sz="2000" b="0" dirty="0">
                          <a:latin typeface="Century Gothic" panose="020B0502020202020204" pitchFamily="34" charset="0"/>
                        </a:rPr>
                        <a:t>5</a:t>
                      </a:r>
                      <a:endParaRPr lang="en-US" sz="2000" b="0" dirty="0">
                        <a:latin typeface="Century Gothic" panose="020B0502020202020204" pitchFamily="34" charset="0"/>
                        <a:ea typeface="Times New Roman"/>
                      </a:endParaRPr>
                    </a:p>
                  </a:txBody>
                  <a:tcPr marL="68580" marR="68580" marT="0" marB="0" anchor="ctr">
                    <a:solidFill>
                      <a:srgbClr val="FFEFBD"/>
                    </a:solidFill>
                  </a:tcPr>
                </a:tc>
                <a:extLst>
                  <a:ext uri="{0D108BD9-81ED-4DB2-BD59-A6C34878D82A}">
                    <a16:rowId xmlns:a16="http://schemas.microsoft.com/office/drawing/2014/main" val="10002"/>
                  </a:ext>
                </a:extLst>
              </a:tr>
              <a:tr h="520065">
                <a:tc vMerge="1">
                  <a:txBody>
                    <a:bodyPr/>
                    <a:lstStyle/>
                    <a:p>
                      <a:endParaRPr lang="en-US"/>
                    </a:p>
                  </a:txBody>
                  <a:tcPr/>
                </a:tc>
                <a:tc>
                  <a:txBody>
                    <a:bodyPr/>
                    <a:lstStyle/>
                    <a:p>
                      <a:pPr marL="0" marR="0" algn="ctr">
                        <a:spcBef>
                          <a:spcPts val="0"/>
                        </a:spcBef>
                        <a:spcAft>
                          <a:spcPts val="0"/>
                        </a:spcAft>
                      </a:pPr>
                      <a:r>
                        <a:rPr lang="en-US" sz="2000" b="0" dirty="0">
                          <a:latin typeface="Century Gothic" panose="020B0502020202020204" pitchFamily="34" charset="0"/>
                        </a:rPr>
                        <a:t>1.5 liter bottle</a:t>
                      </a:r>
                      <a:endParaRPr lang="en-US" sz="2000" b="0" dirty="0">
                        <a:latin typeface="Century Gothic" panose="020B0502020202020204" pitchFamily="34" charset="0"/>
                        <a:ea typeface="Times New Roman"/>
                      </a:endParaRPr>
                    </a:p>
                  </a:txBody>
                  <a:tcPr marL="68580" marR="68580" marT="0" marB="0" anchor="ctr">
                    <a:solidFill>
                      <a:srgbClr val="FFEFBD"/>
                    </a:solidFill>
                  </a:tcPr>
                </a:tc>
                <a:tc>
                  <a:txBody>
                    <a:bodyPr/>
                    <a:lstStyle/>
                    <a:p>
                      <a:pPr marL="0" marR="0" algn="ctr">
                        <a:spcBef>
                          <a:spcPts val="0"/>
                        </a:spcBef>
                        <a:spcAft>
                          <a:spcPts val="0"/>
                        </a:spcAft>
                      </a:pPr>
                      <a:r>
                        <a:rPr lang="en-US" sz="2000" b="0" dirty="0">
                          <a:latin typeface="Century Gothic" panose="020B0502020202020204" pitchFamily="34" charset="0"/>
                        </a:rPr>
                        <a:t>9</a:t>
                      </a:r>
                      <a:endParaRPr lang="en-US" sz="2000" b="0" dirty="0">
                        <a:latin typeface="Century Gothic" panose="020B0502020202020204" pitchFamily="34" charset="0"/>
                        <a:ea typeface="Times New Roman"/>
                      </a:endParaRPr>
                    </a:p>
                  </a:txBody>
                  <a:tcPr marL="68580" marR="68580" marT="0" marB="0" anchor="ctr">
                    <a:solidFill>
                      <a:srgbClr val="FFEFBD"/>
                    </a:solidFill>
                  </a:tcPr>
                </a:tc>
                <a:extLst>
                  <a:ext uri="{0D108BD9-81ED-4DB2-BD59-A6C34878D82A}">
                    <a16:rowId xmlns:a16="http://schemas.microsoft.com/office/drawing/2014/main" val="10003"/>
                  </a:ext>
                </a:extLst>
              </a:tr>
              <a:tr h="520065">
                <a:tc vMerge="1">
                  <a:txBody>
                    <a:bodyPr/>
                    <a:lstStyle/>
                    <a:p>
                      <a:endParaRPr lang="en-US"/>
                    </a:p>
                  </a:txBody>
                  <a:tcPr/>
                </a:tc>
                <a:tc>
                  <a:txBody>
                    <a:bodyPr/>
                    <a:lstStyle/>
                    <a:p>
                      <a:pPr marL="0" marR="0" algn="ctr">
                        <a:spcBef>
                          <a:spcPts val="0"/>
                        </a:spcBef>
                        <a:spcAft>
                          <a:spcPts val="0"/>
                        </a:spcAft>
                      </a:pPr>
                      <a:r>
                        <a:rPr lang="en-US" sz="2000" b="0" dirty="0">
                          <a:latin typeface="Century Gothic" panose="020B0502020202020204" pitchFamily="34" charset="0"/>
                        </a:rPr>
                        <a:t>5 liter box</a:t>
                      </a:r>
                      <a:endParaRPr lang="en-US" sz="2000" b="0" dirty="0">
                        <a:latin typeface="Century Gothic" panose="020B0502020202020204" pitchFamily="34" charset="0"/>
                        <a:ea typeface="Times New Roman"/>
                      </a:endParaRPr>
                    </a:p>
                  </a:txBody>
                  <a:tcPr marL="68580" marR="68580" marT="0" marB="0" anchor="ctr">
                    <a:lnB w="38100" cap="flat" cmpd="sng" algn="ctr">
                      <a:solidFill>
                        <a:schemeClr val="tx1"/>
                      </a:solidFill>
                      <a:prstDash val="solid"/>
                      <a:round/>
                      <a:headEnd type="none" w="med" len="med"/>
                      <a:tailEnd type="none" w="med" len="med"/>
                    </a:lnB>
                    <a:solidFill>
                      <a:srgbClr val="FFEFBD"/>
                    </a:solidFill>
                  </a:tcPr>
                </a:tc>
                <a:tc>
                  <a:txBody>
                    <a:bodyPr/>
                    <a:lstStyle/>
                    <a:p>
                      <a:pPr marL="0" marR="0" algn="ctr">
                        <a:spcBef>
                          <a:spcPts val="0"/>
                        </a:spcBef>
                        <a:spcAft>
                          <a:spcPts val="0"/>
                        </a:spcAft>
                      </a:pPr>
                      <a:r>
                        <a:rPr lang="en-US" sz="2000" b="0" dirty="0">
                          <a:latin typeface="Century Gothic" panose="020B0502020202020204" pitchFamily="34" charset="0"/>
                        </a:rPr>
                        <a:t>30</a:t>
                      </a:r>
                      <a:endParaRPr lang="en-US" sz="2000" b="0" dirty="0">
                        <a:latin typeface="Century Gothic" panose="020B0502020202020204" pitchFamily="34" charset="0"/>
                        <a:ea typeface="Times New Roman"/>
                      </a:endParaRPr>
                    </a:p>
                  </a:txBody>
                  <a:tcPr marL="68580" marR="68580" marT="0" marB="0" anchor="ctr">
                    <a:lnB w="38100" cap="flat" cmpd="sng" algn="ctr">
                      <a:solidFill>
                        <a:schemeClr val="tx1"/>
                      </a:solidFill>
                      <a:prstDash val="solid"/>
                      <a:round/>
                      <a:headEnd type="none" w="med" len="med"/>
                      <a:tailEnd type="none" w="med" len="med"/>
                    </a:lnB>
                    <a:solidFill>
                      <a:srgbClr val="FFEFBD"/>
                    </a:solidFill>
                  </a:tcPr>
                </a:tc>
                <a:extLst>
                  <a:ext uri="{0D108BD9-81ED-4DB2-BD59-A6C34878D82A}">
                    <a16:rowId xmlns:a16="http://schemas.microsoft.com/office/drawing/2014/main" val="10004"/>
                  </a:ext>
                </a:extLst>
              </a:tr>
              <a:tr h="520065">
                <a:tc rowSpan="4">
                  <a:txBody>
                    <a:bodyPr/>
                    <a:lstStyle/>
                    <a:p>
                      <a:pPr marL="0" marR="0" algn="ctr">
                        <a:spcBef>
                          <a:spcPts val="0"/>
                        </a:spcBef>
                        <a:spcAft>
                          <a:spcPts val="0"/>
                        </a:spcAft>
                      </a:pPr>
                      <a:r>
                        <a:rPr lang="en-US" sz="3600" dirty="0"/>
                        <a:t>      Liquor</a:t>
                      </a:r>
                      <a:endParaRPr lang="en-US" sz="2000" dirty="0"/>
                    </a:p>
                    <a:p>
                      <a:pPr marL="0" marR="0" algn="ctr">
                        <a:spcBef>
                          <a:spcPts val="0"/>
                        </a:spcBef>
                        <a:spcAft>
                          <a:spcPts val="0"/>
                        </a:spcAft>
                      </a:pPr>
                      <a:r>
                        <a:rPr lang="en-US" sz="2000" dirty="0"/>
                        <a:t>         (80 proof)</a:t>
                      </a:r>
                      <a:endParaRPr lang="en-US" sz="2000" dirty="0">
                        <a:latin typeface="Times New Roman"/>
                        <a:ea typeface="Times New Roman"/>
                      </a:endParaRPr>
                    </a:p>
                  </a:txBody>
                  <a:tcPr marL="68580" marR="68580" marT="0" marB="0" anchor="ctr">
                    <a:lnT w="38100" cap="flat" cmpd="sng" algn="ctr">
                      <a:solidFill>
                        <a:schemeClr val="tx1"/>
                      </a:solidFill>
                      <a:prstDash val="solid"/>
                      <a:round/>
                      <a:headEnd type="none" w="med" len="med"/>
                      <a:tailEnd type="none" w="med" len="med"/>
                    </a:lnT>
                    <a:solidFill>
                      <a:srgbClr val="FFEFBD"/>
                    </a:solidFill>
                  </a:tcPr>
                </a:tc>
                <a:tc>
                  <a:txBody>
                    <a:bodyPr/>
                    <a:lstStyle/>
                    <a:p>
                      <a:pPr marL="0" marR="0" algn="ctr">
                        <a:spcBef>
                          <a:spcPts val="0"/>
                        </a:spcBef>
                        <a:spcAft>
                          <a:spcPts val="0"/>
                        </a:spcAft>
                      </a:pPr>
                      <a:r>
                        <a:rPr lang="en-US" sz="2000" b="1" dirty="0">
                          <a:latin typeface="Century Gothic" panose="020B0502020202020204" pitchFamily="34" charset="0"/>
                        </a:rPr>
                        <a:t>1 mixed drink</a:t>
                      </a:r>
                      <a:endParaRPr lang="en-US" sz="2000" b="1" dirty="0">
                        <a:latin typeface="Century Gothic" panose="020B0502020202020204" pitchFamily="34" charset="0"/>
                        <a:ea typeface="Times New Roman"/>
                      </a:endParaRPr>
                    </a:p>
                  </a:txBody>
                  <a:tcPr marL="68580" marR="68580" marT="0" marB="0" anchor="ctr">
                    <a:lnT w="38100" cap="flat" cmpd="sng" algn="ctr">
                      <a:solidFill>
                        <a:schemeClr val="tx1"/>
                      </a:solidFill>
                      <a:prstDash val="solid"/>
                      <a:round/>
                      <a:headEnd type="none" w="med" len="med"/>
                      <a:tailEnd type="none" w="med" len="med"/>
                    </a:lnT>
                    <a:solidFill>
                      <a:srgbClr val="FFEFBD"/>
                    </a:solidFill>
                  </a:tcPr>
                </a:tc>
                <a:tc>
                  <a:txBody>
                    <a:bodyPr/>
                    <a:lstStyle/>
                    <a:p>
                      <a:pPr marL="0" marR="0" algn="ctr">
                        <a:spcBef>
                          <a:spcPts val="0"/>
                        </a:spcBef>
                        <a:spcAft>
                          <a:spcPts val="0"/>
                        </a:spcAft>
                      </a:pPr>
                      <a:r>
                        <a:rPr lang="en-US" sz="2000" b="1" dirty="0">
                          <a:latin typeface="Century Gothic" panose="020B0502020202020204" pitchFamily="34" charset="0"/>
                        </a:rPr>
                        <a:t>1</a:t>
                      </a:r>
                      <a:endParaRPr lang="en-US" sz="2000" b="1" dirty="0">
                        <a:latin typeface="Century Gothic" panose="020B0502020202020204" pitchFamily="34" charset="0"/>
                        <a:ea typeface="Times New Roman"/>
                      </a:endParaRPr>
                    </a:p>
                  </a:txBody>
                  <a:tcPr marL="68580" marR="68580" marT="0" marB="0" anchor="ctr">
                    <a:lnT w="38100" cap="flat" cmpd="sng" algn="ctr">
                      <a:solidFill>
                        <a:schemeClr val="tx1"/>
                      </a:solidFill>
                      <a:prstDash val="solid"/>
                      <a:round/>
                      <a:headEnd type="none" w="med" len="med"/>
                      <a:tailEnd type="none" w="med" len="med"/>
                    </a:lnT>
                    <a:solidFill>
                      <a:srgbClr val="FFEFBD"/>
                    </a:solidFill>
                  </a:tcPr>
                </a:tc>
                <a:extLst>
                  <a:ext uri="{0D108BD9-81ED-4DB2-BD59-A6C34878D82A}">
                    <a16:rowId xmlns:a16="http://schemas.microsoft.com/office/drawing/2014/main" val="10005"/>
                  </a:ext>
                </a:extLst>
              </a:tr>
              <a:tr h="520065">
                <a:tc vMerge="1">
                  <a:txBody>
                    <a:bodyPr/>
                    <a:lstStyle/>
                    <a:p>
                      <a:endParaRPr lang="en-US"/>
                    </a:p>
                  </a:txBody>
                  <a:tcPr/>
                </a:tc>
                <a:tc>
                  <a:txBody>
                    <a:bodyPr/>
                    <a:lstStyle/>
                    <a:p>
                      <a:pPr marL="0" marR="0" algn="ctr">
                        <a:spcBef>
                          <a:spcPts val="0"/>
                        </a:spcBef>
                        <a:spcAft>
                          <a:spcPts val="0"/>
                        </a:spcAft>
                      </a:pPr>
                      <a:r>
                        <a:rPr lang="en-US" sz="2000" b="0" dirty="0">
                          <a:latin typeface="Century Gothic" panose="020B0502020202020204" pitchFamily="34" charset="0"/>
                        </a:rPr>
                        <a:t>1 pint</a:t>
                      </a:r>
                      <a:r>
                        <a:rPr lang="en-US" sz="2000" b="0" baseline="0" dirty="0">
                          <a:latin typeface="Century Gothic" panose="020B0502020202020204" pitchFamily="34" charset="0"/>
                        </a:rPr>
                        <a:t> </a:t>
                      </a:r>
                      <a:r>
                        <a:rPr lang="en-US" sz="2000" b="0" dirty="0">
                          <a:latin typeface="Century Gothic" panose="020B0502020202020204" pitchFamily="34" charset="0"/>
                        </a:rPr>
                        <a:t>(16 oz.)</a:t>
                      </a:r>
                      <a:endParaRPr lang="en-US" sz="2000" b="0" dirty="0">
                        <a:latin typeface="Century Gothic" panose="020B0502020202020204" pitchFamily="34" charset="0"/>
                        <a:ea typeface="Times New Roman"/>
                      </a:endParaRPr>
                    </a:p>
                  </a:txBody>
                  <a:tcPr marL="68580" marR="68580" marT="0" marB="0" anchor="ctr">
                    <a:solidFill>
                      <a:srgbClr val="FFEFBD"/>
                    </a:solidFill>
                  </a:tcPr>
                </a:tc>
                <a:tc>
                  <a:txBody>
                    <a:bodyPr/>
                    <a:lstStyle/>
                    <a:p>
                      <a:pPr marL="0" marR="0" algn="ctr">
                        <a:spcBef>
                          <a:spcPts val="0"/>
                        </a:spcBef>
                        <a:spcAft>
                          <a:spcPts val="0"/>
                        </a:spcAft>
                      </a:pPr>
                      <a:r>
                        <a:rPr lang="en-US" sz="2000" b="0" dirty="0">
                          <a:latin typeface="Century Gothic" panose="020B0502020202020204" pitchFamily="34" charset="0"/>
                        </a:rPr>
                        <a:t>11</a:t>
                      </a:r>
                      <a:endParaRPr lang="en-US" sz="2000" b="0" dirty="0">
                        <a:latin typeface="Century Gothic" panose="020B0502020202020204" pitchFamily="34" charset="0"/>
                        <a:ea typeface="Times New Roman"/>
                      </a:endParaRPr>
                    </a:p>
                  </a:txBody>
                  <a:tcPr marL="68580" marR="68580" marT="0" marB="0" anchor="ctr">
                    <a:solidFill>
                      <a:srgbClr val="FFEFBD"/>
                    </a:solidFill>
                  </a:tcPr>
                </a:tc>
                <a:extLst>
                  <a:ext uri="{0D108BD9-81ED-4DB2-BD59-A6C34878D82A}">
                    <a16:rowId xmlns:a16="http://schemas.microsoft.com/office/drawing/2014/main" val="10006"/>
                  </a:ext>
                </a:extLst>
              </a:tr>
              <a:tr h="520065">
                <a:tc vMerge="1">
                  <a:txBody>
                    <a:bodyPr/>
                    <a:lstStyle/>
                    <a:p>
                      <a:endParaRPr lang="en-US"/>
                    </a:p>
                  </a:txBody>
                  <a:tcPr/>
                </a:tc>
                <a:tc>
                  <a:txBody>
                    <a:bodyPr/>
                    <a:lstStyle/>
                    <a:p>
                      <a:pPr marL="0" marR="0" algn="ctr">
                        <a:spcBef>
                          <a:spcPts val="0"/>
                        </a:spcBef>
                        <a:spcAft>
                          <a:spcPts val="0"/>
                        </a:spcAft>
                      </a:pPr>
                      <a:r>
                        <a:rPr lang="en-US" sz="2000" b="0" dirty="0">
                          <a:latin typeface="Century Gothic" panose="020B0502020202020204" pitchFamily="34" charset="0"/>
                        </a:rPr>
                        <a:t>One fifth </a:t>
                      </a:r>
                      <a:r>
                        <a:rPr lang="en-US" sz="2000" b="0" baseline="0" dirty="0">
                          <a:latin typeface="Century Gothic" panose="020B0502020202020204" pitchFamily="34" charset="0"/>
                        </a:rPr>
                        <a:t> </a:t>
                      </a:r>
                      <a:r>
                        <a:rPr lang="en-US" sz="2000" b="0" dirty="0">
                          <a:latin typeface="Century Gothic" panose="020B0502020202020204" pitchFamily="34" charset="0"/>
                        </a:rPr>
                        <a:t>(25 oz.)</a:t>
                      </a:r>
                      <a:endParaRPr lang="en-US" sz="2000" b="0" dirty="0">
                        <a:latin typeface="Century Gothic" panose="020B0502020202020204" pitchFamily="34" charset="0"/>
                        <a:ea typeface="Times New Roman"/>
                      </a:endParaRPr>
                    </a:p>
                  </a:txBody>
                  <a:tcPr marL="68580" marR="68580" marT="0" marB="0" anchor="ctr">
                    <a:solidFill>
                      <a:srgbClr val="FFEFBD"/>
                    </a:solidFill>
                  </a:tcPr>
                </a:tc>
                <a:tc>
                  <a:txBody>
                    <a:bodyPr/>
                    <a:lstStyle/>
                    <a:p>
                      <a:pPr marL="0" marR="0" algn="ctr">
                        <a:spcBef>
                          <a:spcPts val="0"/>
                        </a:spcBef>
                        <a:spcAft>
                          <a:spcPts val="0"/>
                        </a:spcAft>
                      </a:pPr>
                      <a:r>
                        <a:rPr lang="en-US" sz="2000" b="0" dirty="0">
                          <a:latin typeface="Century Gothic" panose="020B0502020202020204" pitchFamily="34" charset="0"/>
                        </a:rPr>
                        <a:t>17</a:t>
                      </a:r>
                      <a:endParaRPr lang="en-US" sz="2000" b="0" dirty="0">
                        <a:latin typeface="Century Gothic" panose="020B0502020202020204" pitchFamily="34" charset="0"/>
                        <a:ea typeface="Times New Roman"/>
                      </a:endParaRPr>
                    </a:p>
                  </a:txBody>
                  <a:tcPr marL="68580" marR="68580" marT="0" marB="0" anchor="ctr">
                    <a:solidFill>
                      <a:srgbClr val="FFEFBD"/>
                    </a:solidFill>
                  </a:tcPr>
                </a:tc>
                <a:extLst>
                  <a:ext uri="{0D108BD9-81ED-4DB2-BD59-A6C34878D82A}">
                    <a16:rowId xmlns:a16="http://schemas.microsoft.com/office/drawing/2014/main" val="10007"/>
                  </a:ext>
                </a:extLst>
              </a:tr>
              <a:tr h="520065">
                <a:tc vMerge="1">
                  <a:txBody>
                    <a:bodyPr/>
                    <a:lstStyle/>
                    <a:p>
                      <a:endParaRPr lang="en-US"/>
                    </a:p>
                  </a:txBody>
                  <a:tcPr/>
                </a:tc>
                <a:tc>
                  <a:txBody>
                    <a:bodyPr/>
                    <a:lstStyle/>
                    <a:p>
                      <a:pPr marL="0" marR="0" algn="ctr">
                        <a:spcBef>
                          <a:spcPts val="0"/>
                        </a:spcBef>
                        <a:spcAft>
                          <a:spcPts val="0"/>
                        </a:spcAft>
                      </a:pPr>
                      <a:r>
                        <a:rPr lang="en-US" sz="2000" b="0" dirty="0">
                          <a:latin typeface="Century Gothic" panose="020B0502020202020204" pitchFamily="34" charset="0"/>
                        </a:rPr>
                        <a:t>1.75 liters</a:t>
                      </a:r>
                      <a:r>
                        <a:rPr lang="en-US" sz="2000" b="0" baseline="0" dirty="0">
                          <a:latin typeface="Century Gothic" panose="020B0502020202020204" pitchFamily="34" charset="0"/>
                        </a:rPr>
                        <a:t> </a:t>
                      </a:r>
                      <a:r>
                        <a:rPr lang="en-US" sz="2000" b="0" dirty="0">
                          <a:latin typeface="Century Gothic" panose="020B0502020202020204" pitchFamily="34" charset="0"/>
                        </a:rPr>
                        <a:t>(59 oz)</a:t>
                      </a:r>
                      <a:endParaRPr lang="en-US" sz="2000" b="0" dirty="0">
                        <a:latin typeface="Century Gothic" panose="020B0502020202020204" pitchFamily="34" charset="0"/>
                        <a:ea typeface="Times New Roman"/>
                      </a:endParaRPr>
                    </a:p>
                  </a:txBody>
                  <a:tcPr marL="68580" marR="68580" marT="0" marB="0" anchor="ctr">
                    <a:solidFill>
                      <a:srgbClr val="FFEFBD"/>
                    </a:solidFill>
                  </a:tcPr>
                </a:tc>
                <a:tc>
                  <a:txBody>
                    <a:bodyPr/>
                    <a:lstStyle/>
                    <a:p>
                      <a:pPr marL="0" marR="0" algn="ctr">
                        <a:spcBef>
                          <a:spcPts val="0"/>
                        </a:spcBef>
                        <a:spcAft>
                          <a:spcPts val="0"/>
                        </a:spcAft>
                      </a:pPr>
                      <a:r>
                        <a:rPr lang="en-US" sz="2000" b="0" dirty="0">
                          <a:latin typeface="Century Gothic" panose="020B0502020202020204" pitchFamily="34" charset="0"/>
                        </a:rPr>
                        <a:t>39</a:t>
                      </a:r>
                      <a:endParaRPr lang="en-US" sz="2000" b="0" dirty="0">
                        <a:latin typeface="Century Gothic" panose="020B0502020202020204" pitchFamily="34" charset="0"/>
                        <a:ea typeface="Times New Roman"/>
                      </a:endParaRPr>
                    </a:p>
                  </a:txBody>
                  <a:tcPr marL="68580" marR="68580" marT="0" marB="0" anchor="ctr">
                    <a:solidFill>
                      <a:srgbClr val="FFEFBD"/>
                    </a:solidFill>
                  </a:tcPr>
                </a:tc>
                <a:extLst>
                  <a:ext uri="{0D108BD9-81ED-4DB2-BD59-A6C34878D82A}">
                    <a16:rowId xmlns:a16="http://schemas.microsoft.com/office/drawing/2014/main" val="10008"/>
                  </a:ext>
                </a:extLst>
              </a:tr>
            </a:tbl>
          </a:graphicData>
        </a:graphic>
      </p:graphicFrame>
      <p:sp>
        <p:nvSpPr>
          <p:cNvPr id="18" name="TextBox 17"/>
          <p:cNvSpPr txBox="1"/>
          <p:nvPr/>
        </p:nvSpPr>
        <p:spPr>
          <a:xfrm>
            <a:off x="10818010" y="6501400"/>
            <a:ext cx="1345980" cy="338554"/>
          </a:xfrm>
          <a:prstGeom prst="rect">
            <a:avLst/>
          </a:prstGeom>
          <a:noFill/>
        </p:spPr>
        <p:txBody>
          <a:bodyPr wrap="square" rtlCol="0">
            <a:spAutoFit/>
          </a:bodyPr>
          <a:lstStyle/>
          <a:p>
            <a:pPr algn="r"/>
            <a:r>
              <a:rPr lang="en-US" sz="1600" dirty="0"/>
              <a:t>NIAAA</a:t>
            </a:r>
          </a:p>
        </p:txBody>
      </p:sp>
      <p:pic>
        <p:nvPicPr>
          <p:cNvPr id="7" name="Picture 2" descr="http://www.erickrousephoto.com/data/photos/51_1wine_bottle.jpg"/>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26540" y="2276850"/>
            <a:ext cx="1070791" cy="161206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ttp://www.liquorgroup.com/press/uploaded_images/Columbus-Rum-Anejo-bottle-758303.jpg"/>
          <p:cNvPicPr>
            <a:picLocks noChangeAspect="1" noChangeArrowheads="1"/>
          </p:cNvPicPr>
          <p:nvPr/>
        </p:nvPicPr>
        <p:blipFill>
          <a:blip r:embed="rId4" cstate="email">
            <a:clrChange>
              <a:clrFrom>
                <a:srgbClr val="F5F5F5"/>
              </a:clrFrom>
              <a:clrTo>
                <a:srgbClr val="F5F5F5">
                  <a:alpha val="0"/>
                </a:srgbClr>
              </a:clrTo>
            </a:clrChange>
            <a:extLst>
              <a:ext uri="{28A0092B-C50C-407E-A947-70E740481C1C}">
                <a14:useLocalDpi xmlns:a14="http://schemas.microsoft.com/office/drawing/2010/main" val="0"/>
              </a:ext>
            </a:extLst>
          </a:blip>
          <a:srcRect/>
          <a:stretch>
            <a:fillRect/>
          </a:stretch>
        </p:blipFill>
        <p:spPr bwMode="auto">
          <a:xfrm>
            <a:off x="1024839" y="4197100"/>
            <a:ext cx="1128871" cy="17690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58234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FFC4F506-353C-485C-9E5F-EC79EE49B131}"/>
              </a:ext>
            </a:extLst>
          </p:cNvPr>
          <p:cNvSpPr txBox="1">
            <a:spLocks noChangeArrowheads="1"/>
          </p:cNvSpPr>
          <p:nvPr/>
        </p:nvSpPr>
        <p:spPr bwMode="auto">
          <a:xfrm>
            <a:off x="845066" y="212766"/>
            <a:ext cx="10892169" cy="702536"/>
          </a:xfrm>
          <a:prstGeom prst="rect">
            <a:avLst/>
          </a:prstGeom>
          <a:ln>
            <a:miter lim="800000"/>
            <a:headEnd/>
            <a:tailEnd/>
          </a:ln>
        </p:spPr>
        <p:txBody>
          <a:bodyPr vert="horz" wrap="square" lIns="91440" tIns="45720" rIns="91440" bIns="45720" numCol="1" rtlCol="0" anchor="t" anchorCtr="0" compatLnSpc="1">
            <a:prstTxWarp prst="textNoShape">
              <a:avLst/>
            </a:prstTxWarp>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Calibri" panose="020F0502020204030204" pitchFamily="34" charset="0"/>
                <a:ea typeface="+mj-ea"/>
                <a:cs typeface="Calibri" panose="020F0502020204030204" pitchFamily="34" charset="0"/>
              </a:rPr>
              <a:t>Personal factors correlated with risky drinking levels</a:t>
            </a:r>
            <a:endParaRPr kumimoji="0" lang="en-US" sz="3600" b="0" i="0" u="none" strike="noStrike" kern="1200" cap="none" spc="0" normalizeH="0" baseline="0" noProof="0" dirty="0">
              <a:ln>
                <a:noFill/>
              </a:ln>
              <a:solidFill>
                <a:prstClr val="black"/>
              </a:solidFill>
              <a:effectLst/>
              <a:uLnTx/>
              <a:uFillTx/>
              <a:latin typeface="Calibri" panose="020F0502020204030204" pitchFamily="34" charset="0"/>
              <a:ea typeface="+mj-ea"/>
              <a:cs typeface="Calibri" panose="020F0502020204030204" pitchFamily="34" charset="0"/>
            </a:endParaRPr>
          </a:p>
        </p:txBody>
      </p:sp>
      <p:sp>
        <p:nvSpPr>
          <p:cNvPr id="2" name="Rectangle 1">
            <a:extLst>
              <a:ext uri="{FF2B5EF4-FFF2-40B4-BE49-F238E27FC236}">
                <a16:creationId xmlns:a16="http://schemas.microsoft.com/office/drawing/2014/main" id="{995209D6-306F-48FB-95B3-3F444140B27E}"/>
              </a:ext>
            </a:extLst>
          </p:cNvPr>
          <p:cNvSpPr/>
          <p:nvPr/>
        </p:nvSpPr>
        <p:spPr>
          <a:xfrm>
            <a:off x="2969191" y="2673684"/>
            <a:ext cx="2555358" cy="830997"/>
          </a:xfrm>
          <a:prstGeom prst="rect">
            <a:avLst/>
          </a:prstGeom>
        </p:spPr>
        <p:txBody>
          <a:bodyPr wrap="square">
            <a:spAutoFit/>
          </a:bodyPr>
          <a:lstStyle/>
          <a:p>
            <a:pPr marL="0" marR="0" lvl="2" indent="0" algn="ctr"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a:ln>
                  <a:noFill/>
                </a:ln>
                <a:solidFill>
                  <a:srgbClr val="A18CD0">
                    <a:lumMod val="50000"/>
                  </a:srgbClr>
                </a:solidFill>
                <a:effectLst/>
                <a:uLnTx/>
                <a:uFillTx/>
                <a:latin typeface="Arial Nova" panose="020B0504020202020204" pitchFamily="34" charset="0"/>
                <a:ea typeface="+mn-ea"/>
                <a:cs typeface="Aharoni" panose="020B0604020202020204" pitchFamily="2" charset="-79"/>
              </a:rPr>
              <a:t>People may under-report use</a:t>
            </a:r>
            <a:endParaRPr kumimoji="0" lang="en-US" sz="2400" b="0" i="0" u="none" strike="noStrike" kern="1200" cap="none" spc="0" normalizeH="0" baseline="0" noProof="0" dirty="0">
              <a:ln>
                <a:noFill/>
              </a:ln>
              <a:solidFill>
                <a:srgbClr val="A18CD0">
                  <a:lumMod val="50000"/>
                </a:srgbClr>
              </a:solidFill>
              <a:effectLst/>
              <a:uLnTx/>
              <a:uFillTx/>
              <a:latin typeface="Arial Nova" panose="020B0504020202020204" pitchFamily="34" charset="0"/>
              <a:ea typeface="+mn-ea"/>
              <a:cs typeface="Aharoni" panose="020B0604020202020204" pitchFamily="2" charset="-79"/>
            </a:endParaRPr>
          </a:p>
        </p:txBody>
      </p:sp>
      <p:sp>
        <p:nvSpPr>
          <p:cNvPr id="7" name="Rectangle 6">
            <a:extLst>
              <a:ext uri="{FF2B5EF4-FFF2-40B4-BE49-F238E27FC236}">
                <a16:creationId xmlns:a16="http://schemas.microsoft.com/office/drawing/2014/main" id="{4BA64D3A-582D-4E85-9542-FB49608D77F8}"/>
              </a:ext>
            </a:extLst>
          </p:cNvPr>
          <p:cNvSpPr/>
          <p:nvPr/>
        </p:nvSpPr>
        <p:spPr>
          <a:xfrm>
            <a:off x="6526718" y="5826215"/>
            <a:ext cx="3422933" cy="461665"/>
          </a:xfrm>
          <a:prstGeom prst="rect">
            <a:avLst/>
          </a:prstGeom>
        </p:spPr>
        <p:txBody>
          <a:bodyPr wrap="square">
            <a:spAutoFit/>
          </a:bodyPr>
          <a:lstStyle/>
          <a:p>
            <a:pPr marL="0" marR="0" lvl="2" indent="0" algn="ctr"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254A5D"/>
                </a:solidFill>
                <a:effectLst/>
                <a:uLnTx/>
                <a:uFillTx/>
                <a:latin typeface="Arial Nova" panose="020B0504020202020204" pitchFamily="34" charset="0"/>
                <a:ea typeface="+mn-ea"/>
                <a:cs typeface="Aharoni" panose="020B0604020202020204" pitchFamily="2" charset="-79"/>
              </a:rPr>
              <a:t>Context/environment</a:t>
            </a:r>
          </a:p>
        </p:txBody>
      </p:sp>
      <p:sp>
        <p:nvSpPr>
          <p:cNvPr id="13" name="Rectangle 12">
            <a:extLst>
              <a:ext uri="{FF2B5EF4-FFF2-40B4-BE49-F238E27FC236}">
                <a16:creationId xmlns:a16="http://schemas.microsoft.com/office/drawing/2014/main" id="{B812248B-42AE-4EA9-8FB4-779609B6D009}"/>
              </a:ext>
            </a:extLst>
          </p:cNvPr>
          <p:cNvSpPr/>
          <p:nvPr/>
        </p:nvSpPr>
        <p:spPr>
          <a:xfrm>
            <a:off x="2869998" y="3868975"/>
            <a:ext cx="2436836" cy="461665"/>
          </a:xfrm>
          <a:prstGeom prst="rect">
            <a:avLst/>
          </a:prstGeom>
        </p:spPr>
        <p:txBody>
          <a:bodyPr wrap="square">
            <a:spAutoFit/>
          </a:bodyPr>
          <a:lstStyle/>
          <a:p>
            <a:pPr marL="0" marR="0" lvl="2" indent="0" algn="ctr"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FA731A">
                    <a:lumMod val="75000"/>
                  </a:srgbClr>
                </a:solidFill>
                <a:effectLst/>
                <a:uLnTx/>
                <a:uFillTx/>
                <a:latin typeface="Arial Nova" panose="020B0504020202020204" pitchFamily="34" charset="0"/>
                <a:ea typeface="+mn-ea"/>
                <a:cs typeface="Aharoni" panose="020B0604020202020204" pitchFamily="2" charset="-79"/>
              </a:rPr>
              <a:t>Ethnicity</a:t>
            </a:r>
          </a:p>
        </p:txBody>
      </p:sp>
      <p:sp>
        <p:nvSpPr>
          <p:cNvPr id="15" name="Rectangle 14">
            <a:extLst>
              <a:ext uri="{FF2B5EF4-FFF2-40B4-BE49-F238E27FC236}">
                <a16:creationId xmlns:a16="http://schemas.microsoft.com/office/drawing/2014/main" id="{6E29BB8A-FEC2-425A-BFFC-4E9E09293724}"/>
              </a:ext>
            </a:extLst>
          </p:cNvPr>
          <p:cNvSpPr/>
          <p:nvPr/>
        </p:nvSpPr>
        <p:spPr>
          <a:xfrm>
            <a:off x="207060" y="1465355"/>
            <a:ext cx="2934146" cy="461665"/>
          </a:xfrm>
          <a:prstGeom prst="rect">
            <a:avLst/>
          </a:prstGeom>
        </p:spPr>
        <p:txBody>
          <a:bodyPr wrap="square">
            <a:spAutoFit/>
          </a:bodyPr>
          <a:lstStyle/>
          <a:p>
            <a:pPr marL="0" marR="0" lvl="2" indent="0" algn="ctr"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ACC995">
                    <a:lumMod val="50000"/>
                  </a:srgbClr>
                </a:solidFill>
                <a:effectLst/>
                <a:uLnTx/>
                <a:uFillTx/>
                <a:latin typeface="Arial Nova" panose="020B0504020202020204" pitchFamily="34" charset="0"/>
                <a:ea typeface="+mn-ea"/>
                <a:cs typeface="Aharoni" panose="020B0604020202020204" pitchFamily="2" charset="-79"/>
              </a:rPr>
              <a:t>Race</a:t>
            </a:r>
          </a:p>
        </p:txBody>
      </p:sp>
      <p:sp>
        <p:nvSpPr>
          <p:cNvPr id="16" name="Rectangle 15">
            <a:extLst>
              <a:ext uri="{FF2B5EF4-FFF2-40B4-BE49-F238E27FC236}">
                <a16:creationId xmlns:a16="http://schemas.microsoft.com/office/drawing/2014/main" id="{9B25B026-1F4C-43A3-8964-A6BB8A6EB0F5}"/>
              </a:ext>
            </a:extLst>
          </p:cNvPr>
          <p:cNvSpPr/>
          <p:nvPr/>
        </p:nvSpPr>
        <p:spPr>
          <a:xfrm>
            <a:off x="3604726" y="4753284"/>
            <a:ext cx="2877878" cy="1200329"/>
          </a:xfrm>
          <a:prstGeom prst="rect">
            <a:avLst/>
          </a:prstGeom>
        </p:spPr>
        <p:txBody>
          <a:bodyPr wrap="square">
            <a:spAutoFit/>
          </a:bodyPr>
          <a:lstStyle/>
          <a:p>
            <a:pPr marL="0" marR="0" lvl="2" indent="0" algn="ctr"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A18CD0">
                    <a:lumMod val="50000"/>
                  </a:srgbClr>
                </a:solidFill>
                <a:effectLst/>
                <a:uLnTx/>
                <a:uFillTx/>
                <a:latin typeface="Arial Nova" panose="020B0504020202020204" pitchFamily="34" charset="0"/>
                <a:ea typeface="+mn-ea"/>
                <a:cs typeface="Aharoni" panose="020B0604020202020204" pitchFamily="2" charset="-79"/>
              </a:rPr>
              <a:t>Family history of cancer, heart disease</a:t>
            </a:r>
          </a:p>
        </p:txBody>
      </p:sp>
      <p:sp>
        <p:nvSpPr>
          <p:cNvPr id="18" name="Rectangle 17">
            <a:extLst>
              <a:ext uri="{FF2B5EF4-FFF2-40B4-BE49-F238E27FC236}">
                <a16:creationId xmlns:a16="http://schemas.microsoft.com/office/drawing/2014/main" id="{7DB20343-8D2B-400D-B388-EFCCA140F721}"/>
              </a:ext>
            </a:extLst>
          </p:cNvPr>
          <p:cNvSpPr/>
          <p:nvPr/>
        </p:nvSpPr>
        <p:spPr>
          <a:xfrm>
            <a:off x="1313662" y="6088286"/>
            <a:ext cx="2934146" cy="461665"/>
          </a:xfrm>
          <a:prstGeom prst="rect">
            <a:avLst/>
          </a:prstGeom>
        </p:spPr>
        <p:txBody>
          <a:bodyPr wrap="square">
            <a:spAutoFit/>
          </a:bodyPr>
          <a:lstStyle/>
          <a:p>
            <a:pPr marL="0" marR="0" lvl="2" indent="0" algn="ctr"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254A5D"/>
                </a:solidFill>
                <a:effectLst/>
                <a:uLnTx/>
                <a:uFillTx/>
                <a:latin typeface="Arial Nova" panose="020B0504020202020204" pitchFamily="34" charset="0"/>
                <a:ea typeface="+mn-ea"/>
                <a:cs typeface="Aharoni" panose="020B0604020202020204" pitchFamily="2" charset="-79"/>
              </a:rPr>
              <a:t>Country of origin</a:t>
            </a:r>
          </a:p>
        </p:txBody>
      </p:sp>
      <p:sp>
        <p:nvSpPr>
          <p:cNvPr id="20" name="Rectangle 19">
            <a:extLst>
              <a:ext uri="{FF2B5EF4-FFF2-40B4-BE49-F238E27FC236}">
                <a16:creationId xmlns:a16="http://schemas.microsoft.com/office/drawing/2014/main" id="{04113928-9076-4F95-9362-7315F2CCEF57}"/>
              </a:ext>
            </a:extLst>
          </p:cNvPr>
          <p:cNvSpPr/>
          <p:nvPr/>
        </p:nvSpPr>
        <p:spPr>
          <a:xfrm>
            <a:off x="9944947" y="3803156"/>
            <a:ext cx="2032812" cy="830997"/>
          </a:xfrm>
          <a:prstGeom prst="rect">
            <a:avLst/>
          </a:prstGeom>
        </p:spPr>
        <p:txBody>
          <a:bodyPr wrap="square">
            <a:spAutoFit/>
          </a:bodyPr>
          <a:lstStyle/>
          <a:p>
            <a:pPr marL="0" marR="0" lvl="2" indent="0" algn="ctr"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A18CD0">
                    <a:lumMod val="50000"/>
                  </a:srgbClr>
                </a:solidFill>
                <a:effectLst/>
                <a:uLnTx/>
                <a:uFillTx/>
                <a:latin typeface="Arial Nova" panose="020B0504020202020204" pitchFamily="34" charset="0"/>
                <a:ea typeface="+mn-ea"/>
                <a:cs typeface="Aharoni" panose="020B0604020202020204" pitchFamily="2" charset="-79"/>
              </a:rPr>
              <a:t>Body Mass Index</a:t>
            </a:r>
          </a:p>
        </p:txBody>
      </p:sp>
      <p:sp>
        <p:nvSpPr>
          <p:cNvPr id="22" name="Rectangle 21">
            <a:extLst>
              <a:ext uri="{FF2B5EF4-FFF2-40B4-BE49-F238E27FC236}">
                <a16:creationId xmlns:a16="http://schemas.microsoft.com/office/drawing/2014/main" id="{B5A4E66B-6C6D-42A9-9CBD-3A5564950548}"/>
              </a:ext>
            </a:extLst>
          </p:cNvPr>
          <p:cNvSpPr/>
          <p:nvPr/>
        </p:nvSpPr>
        <p:spPr>
          <a:xfrm>
            <a:off x="8198104" y="1504438"/>
            <a:ext cx="3493686" cy="830997"/>
          </a:xfrm>
          <a:prstGeom prst="rect">
            <a:avLst/>
          </a:prstGeom>
        </p:spPr>
        <p:txBody>
          <a:bodyPr wrap="square">
            <a:spAutoFit/>
          </a:bodyPr>
          <a:lstStyle/>
          <a:p>
            <a:pPr marL="0" marR="0" lvl="2" indent="0" algn="ctr"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F5A408">
                    <a:lumMod val="75000"/>
                  </a:srgbClr>
                </a:solidFill>
                <a:effectLst/>
                <a:uLnTx/>
                <a:uFillTx/>
                <a:latin typeface="Arial Nova" panose="020B0504020202020204" pitchFamily="34" charset="0"/>
                <a:ea typeface="+mn-ea"/>
                <a:cs typeface="Aharoni" panose="020B0604020202020204" pitchFamily="2" charset="-79"/>
              </a:rPr>
              <a:t>Young versus older adults</a:t>
            </a:r>
          </a:p>
        </p:txBody>
      </p:sp>
      <p:sp>
        <p:nvSpPr>
          <p:cNvPr id="25" name="Rectangle 24">
            <a:extLst>
              <a:ext uri="{FF2B5EF4-FFF2-40B4-BE49-F238E27FC236}">
                <a16:creationId xmlns:a16="http://schemas.microsoft.com/office/drawing/2014/main" id="{032B8A4F-5C06-4DF5-BEBD-751B893AC83E}"/>
              </a:ext>
            </a:extLst>
          </p:cNvPr>
          <p:cNvSpPr/>
          <p:nvPr/>
        </p:nvSpPr>
        <p:spPr>
          <a:xfrm>
            <a:off x="338636" y="4821293"/>
            <a:ext cx="2802570" cy="830997"/>
          </a:xfrm>
          <a:prstGeom prst="rect">
            <a:avLst/>
          </a:prstGeom>
        </p:spPr>
        <p:txBody>
          <a:bodyPr wrap="square">
            <a:spAutoFit/>
          </a:bodyPr>
          <a:lstStyle/>
          <a:p>
            <a:pPr marL="0" marR="0" lvl="2" indent="0" algn="ctr"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254A5D"/>
                </a:solidFill>
                <a:effectLst/>
                <a:uLnTx/>
                <a:uFillTx/>
                <a:latin typeface="Arial Nova" panose="020B0504020202020204" pitchFamily="34" charset="0"/>
                <a:ea typeface="+mn-ea"/>
                <a:cs typeface="Aharoni" panose="020B0604020202020204" pitchFamily="2" charset="-79"/>
              </a:rPr>
              <a:t>Certain medications</a:t>
            </a:r>
          </a:p>
        </p:txBody>
      </p:sp>
      <p:sp>
        <p:nvSpPr>
          <p:cNvPr id="26" name="Rectangle 25">
            <a:extLst>
              <a:ext uri="{FF2B5EF4-FFF2-40B4-BE49-F238E27FC236}">
                <a16:creationId xmlns:a16="http://schemas.microsoft.com/office/drawing/2014/main" id="{46A9AEBF-E024-48CE-B269-E9357481B339}"/>
              </a:ext>
            </a:extLst>
          </p:cNvPr>
          <p:cNvSpPr/>
          <p:nvPr/>
        </p:nvSpPr>
        <p:spPr>
          <a:xfrm>
            <a:off x="7071773" y="4449530"/>
            <a:ext cx="2877878" cy="830997"/>
          </a:xfrm>
          <a:prstGeom prst="rect">
            <a:avLst/>
          </a:prstGeom>
        </p:spPr>
        <p:txBody>
          <a:bodyPr wrap="square">
            <a:spAutoFit/>
          </a:bodyPr>
          <a:lstStyle/>
          <a:p>
            <a:pPr marL="0" marR="0" lvl="2" indent="0" algn="ctr"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A18CD0">
                    <a:lumMod val="50000"/>
                  </a:srgbClr>
                </a:solidFill>
                <a:effectLst/>
                <a:uLnTx/>
                <a:uFillTx/>
                <a:latin typeface="Arial Nova" panose="020B0504020202020204" pitchFamily="34" charset="0"/>
                <a:ea typeface="+mn-ea"/>
                <a:cs typeface="Aharoni" panose="020B0604020202020204" pitchFamily="2" charset="-79"/>
              </a:rPr>
              <a:t>People currently in recovery</a:t>
            </a:r>
          </a:p>
        </p:txBody>
      </p:sp>
      <p:sp>
        <p:nvSpPr>
          <p:cNvPr id="27" name="Rectangle 26">
            <a:extLst>
              <a:ext uri="{FF2B5EF4-FFF2-40B4-BE49-F238E27FC236}">
                <a16:creationId xmlns:a16="http://schemas.microsoft.com/office/drawing/2014/main" id="{45B40D18-A8CC-4E64-88E6-012248F6BAC7}"/>
              </a:ext>
            </a:extLst>
          </p:cNvPr>
          <p:cNvSpPr/>
          <p:nvPr/>
        </p:nvSpPr>
        <p:spPr>
          <a:xfrm>
            <a:off x="5742264" y="2726499"/>
            <a:ext cx="2802570" cy="1200329"/>
          </a:xfrm>
          <a:prstGeom prst="rect">
            <a:avLst/>
          </a:prstGeom>
        </p:spPr>
        <p:txBody>
          <a:bodyPr wrap="square">
            <a:spAutoFit/>
          </a:bodyPr>
          <a:lstStyle/>
          <a:p>
            <a:pPr marL="0" marR="0" lvl="2" indent="0" algn="ctr"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254A5D"/>
                </a:solidFill>
                <a:effectLst/>
                <a:uLnTx/>
                <a:uFillTx/>
                <a:latin typeface="Arial Nova" panose="020B0504020202020204" pitchFamily="34" charset="0"/>
                <a:ea typeface="+mn-ea"/>
                <a:cs typeface="Aharoni" panose="020B0604020202020204" pitchFamily="2" charset="-79"/>
              </a:rPr>
              <a:t>R</a:t>
            </a:r>
            <a:r>
              <a:rPr kumimoji="0" lang="en-US" sz="2400" b="0" i="0" u="none" strike="noStrike" kern="1200" cap="none" spc="0" normalizeH="0" baseline="0" noProof="0" dirty="0" err="1">
                <a:ln>
                  <a:noFill/>
                </a:ln>
                <a:solidFill>
                  <a:srgbClr val="254A5D"/>
                </a:solidFill>
                <a:effectLst/>
                <a:uLnTx/>
                <a:uFillTx/>
                <a:latin typeface="Arial Nova" panose="020B0504020202020204" pitchFamily="34" charset="0"/>
                <a:ea typeface="+mn-ea"/>
                <a:cs typeface="Aharoni" panose="020B0604020202020204" pitchFamily="2" charset="-79"/>
              </a:rPr>
              <a:t>isk</a:t>
            </a:r>
            <a:r>
              <a:rPr kumimoji="0" lang="en-US" sz="2400" b="0" i="0" u="none" strike="noStrike" kern="1200" cap="none" spc="0" normalizeH="0" baseline="0" noProof="0" dirty="0">
                <a:ln>
                  <a:noFill/>
                </a:ln>
                <a:solidFill>
                  <a:srgbClr val="254A5D"/>
                </a:solidFill>
                <a:effectLst/>
                <a:uLnTx/>
                <a:uFillTx/>
                <a:latin typeface="Arial Nova" panose="020B0504020202020204" pitchFamily="34" charset="0"/>
                <a:ea typeface="+mn-ea"/>
                <a:cs typeface="Aharoni" panose="020B0604020202020204" pitchFamily="2" charset="-79"/>
              </a:rPr>
              <a:t> factors for alcohol complications </a:t>
            </a:r>
          </a:p>
        </p:txBody>
      </p:sp>
      <p:sp>
        <p:nvSpPr>
          <p:cNvPr id="14" name="Rectangle 13">
            <a:extLst>
              <a:ext uri="{FF2B5EF4-FFF2-40B4-BE49-F238E27FC236}">
                <a16:creationId xmlns:a16="http://schemas.microsoft.com/office/drawing/2014/main" id="{4AC41D50-6051-4DEA-A3ED-2C48C0FE7116}"/>
              </a:ext>
            </a:extLst>
          </p:cNvPr>
          <p:cNvSpPr/>
          <p:nvPr/>
        </p:nvSpPr>
        <p:spPr>
          <a:xfrm>
            <a:off x="3993943" y="1445853"/>
            <a:ext cx="3422932" cy="830997"/>
          </a:xfrm>
          <a:prstGeom prst="rect">
            <a:avLst/>
          </a:prstGeom>
        </p:spPr>
        <p:txBody>
          <a:bodyPr wrap="square">
            <a:spAutoFit/>
          </a:bodyPr>
          <a:lstStyle/>
          <a:p>
            <a:pPr marL="0" marR="0" lvl="2" indent="0" algn="ctr"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FA731A">
                    <a:lumMod val="75000"/>
                  </a:srgbClr>
                </a:solidFill>
                <a:effectLst/>
                <a:uLnTx/>
                <a:uFillTx/>
                <a:latin typeface="Arial Nova" panose="020B0504020202020204" pitchFamily="34" charset="0"/>
                <a:ea typeface="+mn-ea"/>
                <a:cs typeface="Aharoni" panose="020B0604020202020204" pitchFamily="2" charset="-79"/>
              </a:rPr>
              <a:t>Drinking on a full or empty stomach </a:t>
            </a:r>
          </a:p>
        </p:txBody>
      </p:sp>
      <p:sp>
        <p:nvSpPr>
          <p:cNvPr id="19" name="Rectangle 18">
            <a:extLst>
              <a:ext uri="{FF2B5EF4-FFF2-40B4-BE49-F238E27FC236}">
                <a16:creationId xmlns:a16="http://schemas.microsoft.com/office/drawing/2014/main" id="{A311BAE2-C601-4C2E-BB3C-017EDAA71E4F}"/>
              </a:ext>
            </a:extLst>
          </p:cNvPr>
          <p:cNvSpPr/>
          <p:nvPr/>
        </p:nvSpPr>
        <p:spPr>
          <a:xfrm>
            <a:off x="170121" y="2645628"/>
            <a:ext cx="2934146" cy="461665"/>
          </a:xfrm>
          <a:prstGeom prst="rect">
            <a:avLst/>
          </a:prstGeom>
        </p:spPr>
        <p:txBody>
          <a:bodyPr wrap="square">
            <a:spAutoFit/>
          </a:bodyPr>
          <a:lstStyle/>
          <a:p>
            <a:pPr marL="0" marR="0" lvl="2" indent="0" algn="ctr"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F5A408">
                    <a:lumMod val="75000"/>
                  </a:srgbClr>
                </a:solidFill>
                <a:effectLst/>
                <a:uLnTx/>
                <a:uFillTx/>
                <a:latin typeface="Arial Nova" panose="020B0504020202020204" pitchFamily="34" charset="0"/>
                <a:ea typeface="+mn-ea"/>
                <a:cs typeface="Aharoni" panose="020B0604020202020204" pitchFamily="2" charset="-79"/>
              </a:rPr>
              <a:t>Tolerance</a:t>
            </a:r>
          </a:p>
        </p:txBody>
      </p:sp>
      <p:sp>
        <p:nvSpPr>
          <p:cNvPr id="21" name="Rectangle 20">
            <a:extLst>
              <a:ext uri="{FF2B5EF4-FFF2-40B4-BE49-F238E27FC236}">
                <a16:creationId xmlns:a16="http://schemas.microsoft.com/office/drawing/2014/main" id="{4C62AD96-166A-487C-BC31-C6C0FBD0AE3F}"/>
              </a:ext>
            </a:extLst>
          </p:cNvPr>
          <p:cNvSpPr/>
          <p:nvPr/>
        </p:nvSpPr>
        <p:spPr>
          <a:xfrm>
            <a:off x="9964916" y="5236791"/>
            <a:ext cx="1746843" cy="461665"/>
          </a:xfrm>
          <a:prstGeom prst="rect">
            <a:avLst/>
          </a:prstGeom>
        </p:spPr>
        <p:txBody>
          <a:bodyPr wrap="square">
            <a:spAutoFit/>
          </a:bodyPr>
          <a:lstStyle/>
          <a:p>
            <a:pPr marL="0" marR="0" lvl="2" indent="0" algn="ctr"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F5A408">
                    <a:lumMod val="75000"/>
                  </a:srgbClr>
                </a:solidFill>
                <a:effectLst/>
                <a:uLnTx/>
                <a:uFillTx/>
                <a:latin typeface="Arial Nova" panose="020B0504020202020204" pitchFamily="34" charset="0"/>
                <a:ea typeface="+mn-ea"/>
                <a:cs typeface="Aharoni" panose="020B0604020202020204" pitchFamily="2" charset="-79"/>
              </a:rPr>
              <a:t>Genetics</a:t>
            </a:r>
          </a:p>
        </p:txBody>
      </p:sp>
      <p:sp>
        <p:nvSpPr>
          <p:cNvPr id="23" name="Rectangle 22">
            <a:extLst>
              <a:ext uri="{FF2B5EF4-FFF2-40B4-BE49-F238E27FC236}">
                <a16:creationId xmlns:a16="http://schemas.microsoft.com/office/drawing/2014/main" id="{990996D2-0E75-4BA1-AF4F-C3CDC1703300}"/>
              </a:ext>
            </a:extLst>
          </p:cNvPr>
          <p:cNvSpPr/>
          <p:nvPr/>
        </p:nvSpPr>
        <p:spPr>
          <a:xfrm>
            <a:off x="207060" y="3606672"/>
            <a:ext cx="2032812" cy="830997"/>
          </a:xfrm>
          <a:prstGeom prst="rect">
            <a:avLst/>
          </a:prstGeom>
        </p:spPr>
        <p:txBody>
          <a:bodyPr wrap="square">
            <a:spAutoFit/>
          </a:bodyPr>
          <a:lstStyle/>
          <a:p>
            <a:pPr marL="0" marR="0" lvl="2" indent="0" algn="ctr"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A18CD0">
                    <a:lumMod val="50000"/>
                  </a:srgbClr>
                </a:solidFill>
                <a:effectLst/>
                <a:uLnTx/>
                <a:uFillTx/>
                <a:latin typeface="Arial Nova" panose="020B0504020202020204" pitchFamily="34" charset="0"/>
                <a:ea typeface="+mn-ea"/>
                <a:cs typeface="Aharoni" panose="020B0604020202020204" pitchFamily="2" charset="-79"/>
              </a:rPr>
              <a:t>Variations in self report</a:t>
            </a:r>
          </a:p>
        </p:txBody>
      </p:sp>
      <p:sp>
        <p:nvSpPr>
          <p:cNvPr id="24" name="Rectangle 23">
            <a:extLst>
              <a:ext uri="{FF2B5EF4-FFF2-40B4-BE49-F238E27FC236}">
                <a16:creationId xmlns:a16="http://schemas.microsoft.com/office/drawing/2014/main" id="{0E3BF8C9-C822-47F1-BCB3-9BE0BC3461A8}"/>
              </a:ext>
            </a:extLst>
          </p:cNvPr>
          <p:cNvSpPr/>
          <p:nvPr/>
        </p:nvSpPr>
        <p:spPr>
          <a:xfrm>
            <a:off x="8980264" y="2613898"/>
            <a:ext cx="2436836" cy="830997"/>
          </a:xfrm>
          <a:prstGeom prst="rect">
            <a:avLst/>
          </a:prstGeom>
        </p:spPr>
        <p:txBody>
          <a:bodyPr wrap="square">
            <a:spAutoFit/>
          </a:bodyPr>
          <a:lstStyle/>
          <a:p>
            <a:pPr marL="0" marR="0" lvl="2" indent="0" algn="ctr"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FA731A">
                    <a:lumMod val="75000"/>
                  </a:srgbClr>
                </a:solidFill>
                <a:effectLst/>
                <a:uLnTx/>
                <a:uFillTx/>
                <a:latin typeface="Arial Nova" panose="020B0504020202020204" pitchFamily="34" charset="0"/>
                <a:ea typeface="+mn-ea"/>
                <a:cs typeface="Aharoni" panose="020B0604020202020204" pitchFamily="2" charset="-79"/>
              </a:rPr>
              <a:t>History of AUD or treatment</a:t>
            </a:r>
          </a:p>
        </p:txBody>
      </p:sp>
      <p:sp>
        <p:nvSpPr>
          <p:cNvPr id="28" name="Text Box 30">
            <a:extLst>
              <a:ext uri="{FF2B5EF4-FFF2-40B4-BE49-F238E27FC236}">
                <a16:creationId xmlns:a16="http://schemas.microsoft.com/office/drawing/2014/main" id="{268BCBB7-F3AB-49BF-9407-CF5EB9674495}"/>
              </a:ext>
            </a:extLst>
          </p:cNvPr>
          <p:cNvSpPr txBox="1">
            <a:spLocks noChangeArrowheads="1"/>
          </p:cNvSpPr>
          <p:nvPr/>
        </p:nvSpPr>
        <p:spPr bwMode="auto">
          <a:xfrm>
            <a:off x="9782880" y="6442845"/>
            <a:ext cx="2276556" cy="400110"/>
          </a:xfrm>
          <a:prstGeom prst="rect">
            <a:avLst/>
          </a:prstGeom>
          <a:noFill/>
          <a:ln w="9525">
            <a:noFill/>
            <a:miter lim="800000"/>
            <a:headEnd/>
            <a:tailEnd/>
          </a:ln>
        </p:spPr>
        <p:txBody>
          <a:bodyPr wrap="square">
            <a:spAutoFit/>
          </a:bodyPr>
          <a:lstStyle/>
          <a:p>
            <a:pPr marL="0" marR="0" lvl="0" indent="0" algn="r" defTabSz="457200" rtl="0" eaLnBrk="1" fontAlgn="auto" latinLnBrk="0" hangingPunct="1">
              <a:lnSpc>
                <a:spcPct val="100000"/>
              </a:lnSpc>
              <a:spcBef>
                <a:spcPct val="50000"/>
              </a:spcBef>
              <a:spcAft>
                <a:spcPts val="0"/>
              </a:spcAft>
              <a:buClrTx/>
              <a:buSzTx/>
              <a:buFontTx/>
              <a:buNone/>
              <a:tabLst/>
              <a:defRPr/>
            </a:pPr>
            <a:r>
              <a:rPr kumimoji="0" lang="en-US" sz="2000" b="0" i="0" u="none" strike="noStrike" kern="1200" cap="none" spc="0" normalizeH="0" baseline="0" noProof="0" dirty="0" err="1">
                <a:ln>
                  <a:noFill/>
                </a:ln>
                <a:solidFill>
                  <a:srgbClr val="000000"/>
                </a:solidFill>
                <a:effectLst/>
                <a:uLnTx/>
                <a:uFillTx/>
                <a:latin typeface="Gill Sans MT" panose="020B0502020104020203"/>
                <a:ea typeface="+mn-ea"/>
                <a:cs typeface="+mn-cs"/>
              </a:rPr>
              <a:t>Stockwell</a:t>
            </a:r>
            <a:r>
              <a:rPr kumimoji="0" lang="en-US" sz="2000" b="0" i="0" u="none" strike="noStrike" kern="1200" cap="none" spc="0" normalizeH="0" baseline="0" noProof="0" dirty="0">
                <a:ln>
                  <a:noFill/>
                </a:ln>
                <a:solidFill>
                  <a:srgbClr val="000000"/>
                </a:solidFill>
                <a:effectLst/>
                <a:uLnTx/>
                <a:uFillTx/>
                <a:latin typeface="Gill Sans MT" panose="020B0502020104020203"/>
                <a:ea typeface="+mn-ea"/>
                <a:cs typeface="+mn-cs"/>
              </a:rPr>
              <a:t>, 2012</a:t>
            </a:r>
          </a:p>
        </p:txBody>
      </p:sp>
    </p:spTree>
    <p:extLst>
      <p:ext uri="{BB962C8B-B14F-4D97-AF65-F5344CB8AC3E}">
        <p14:creationId xmlns:p14="http://schemas.microsoft.com/office/powerpoint/2010/main" val="34905202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30">
            <a:extLst>
              <a:ext uri="{FF2B5EF4-FFF2-40B4-BE49-F238E27FC236}">
                <a16:creationId xmlns:a16="http://schemas.microsoft.com/office/drawing/2014/main" id="{0584C749-C29F-4022-B288-FC57ADD74373}"/>
              </a:ext>
            </a:extLst>
          </p:cNvPr>
          <p:cNvSpPr txBox="1">
            <a:spLocks noChangeArrowheads="1"/>
          </p:cNvSpPr>
          <p:nvPr/>
        </p:nvSpPr>
        <p:spPr bwMode="auto">
          <a:xfrm>
            <a:off x="7209745" y="6430161"/>
            <a:ext cx="4849691" cy="400110"/>
          </a:xfrm>
          <a:prstGeom prst="rect">
            <a:avLst/>
          </a:prstGeom>
          <a:noFill/>
          <a:ln w="9525">
            <a:noFill/>
            <a:miter lim="800000"/>
            <a:headEnd/>
            <a:tailEnd/>
          </a:ln>
        </p:spPr>
        <p:txBody>
          <a:bodyPr wrap="square">
            <a:spAutoFit/>
          </a:bodyPr>
          <a:lstStyle/>
          <a:p>
            <a:pPr marL="0" marR="0" lvl="0" indent="0" algn="r" defTabSz="457200" rtl="0" eaLnBrk="1" fontAlgn="auto" latinLnBrk="0" hangingPunct="1">
              <a:lnSpc>
                <a:spcPct val="100000"/>
              </a:lnSpc>
              <a:spcBef>
                <a:spcPct val="5000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Gill Sans MT" panose="020B0502020104020203"/>
                <a:ea typeface="+mn-ea"/>
                <a:cs typeface="+mn-cs"/>
              </a:rPr>
              <a:t>Kalinowski and Humphreys, 2016</a:t>
            </a:r>
          </a:p>
        </p:txBody>
      </p:sp>
      <p:sp>
        <p:nvSpPr>
          <p:cNvPr id="4" name="Rectangle 3">
            <a:extLst>
              <a:ext uri="{FF2B5EF4-FFF2-40B4-BE49-F238E27FC236}">
                <a16:creationId xmlns:a16="http://schemas.microsoft.com/office/drawing/2014/main" id="{3B1F84E1-8645-4198-A63F-9401DAD2B99F}"/>
              </a:ext>
            </a:extLst>
          </p:cNvPr>
          <p:cNvSpPr/>
          <p:nvPr/>
        </p:nvSpPr>
        <p:spPr>
          <a:xfrm>
            <a:off x="1180160" y="227784"/>
            <a:ext cx="10753400" cy="646331"/>
          </a:xfrm>
          <a:prstGeom prst="rect">
            <a:avLst/>
          </a:prstGeom>
        </p:spPr>
        <p:txBody>
          <a:bodyPr wrap="square">
            <a:spAutoFit/>
          </a:bodyPr>
          <a:lstStyle/>
          <a:p>
            <a:pPr marL="0" marR="0" lvl="2" indent="0" algn="ctr" defTabSz="457200" rtl="0" eaLnBrk="1" fontAlgn="auto" latinLnBrk="0" hangingPunct="1">
              <a:lnSpc>
                <a:spcPct val="100000"/>
              </a:lnSpc>
              <a:spcBef>
                <a:spcPts val="0"/>
              </a:spcBef>
              <a:spcAft>
                <a:spcPts val="1800"/>
              </a:spcAft>
              <a:buClr>
                <a:prstClr val="black"/>
              </a:buClr>
              <a:buSzPct val="80000"/>
              <a:buFontTx/>
              <a:buNone/>
              <a:tabLst/>
              <a:defRPr/>
            </a:pPr>
            <a:r>
              <a:rPr kumimoji="0" lang="en-US" sz="3600" b="0" i="0" u="none" strike="noStrike" kern="1200" cap="none" spc="0" normalizeH="0" baseline="0" noProof="0" dirty="0">
                <a:ln>
                  <a:noFill/>
                </a:ln>
                <a:solidFill>
                  <a:prstClr val="black"/>
                </a:solidFill>
                <a:effectLst/>
                <a:uLnTx/>
                <a:uFillTx/>
                <a:latin typeface="Century Gothic" panose="020B0502020202020204"/>
                <a:ea typeface="+mn-ea"/>
                <a:cs typeface="+mn-cs"/>
              </a:rPr>
              <a:t>Gender and alcohol limits </a:t>
            </a:r>
          </a:p>
        </p:txBody>
      </p:sp>
      <p:sp>
        <p:nvSpPr>
          <p:cNvPr id="8" name="Rectangle 7">
            <a:extLst>
              <a:ext uri="{FF2B5EF4-FFF2-40B4-BE49-F238E27FC236}">
                <a16:creationId xmlns:a16="http://schemas.microsoft.com/office/drawing/2014/main" id="{C0422011-27DB-4D82-9C72-D4394A0E7D30}"/>
              </a:ext>
            </a:extLst>
          </p:cNvPr>
          <p:cNvSpPr/>
          <p:nvPr/>
        </p:nvSpPr>
        <p:spPr>
          <a:xfrm>
            <a:off x="488870" y="1585560"/>
            <a:ext cx="6287416" cy="9140964"/>
          </a:xfrm>
          <a:prstGeom prst="rect">
            <a:avLst/>
          </a:prstGeom>
        </p:spPr>
        <p:txBody>
          <a:bodyPr wrap="square">
            <a:spAutoFit/>
          </a:bodyPr>
          <a:lstStyle/>
          <a:p>
            <a:pPr marL="0" marR="0" lvl="2" algn="l" defTabSz="457200" rtl="0" eaLnBrk="1" fontAlgn="auto" latinLnBrk="0" hangingPunct="1">
              <a:lnSpc>
                <a:spcPct val="100000"/>
              </a:lnSpc>
              <a:spcBef>
                <a:spcPts val="0"/>
              </a:spcBef>
              <a:spcAft>
                <a:spcPts val="1800"/>
              </a:spcAft>
              <a:buClr>
                <a:prstClr val="black"/>
              </a:buClr>
              <a:buSzPct val="80000"/>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Drinking guidelines </a:t>
            </a:r>
            <a:r>
              <a:rPr kumimoji="0" lang="en-US" sz="2400" b="0" i="0" u="none" strike="noStrike" kern="1200" cap="none" spc="0" normalizeH="0" baseline="0" noProof="0">
                <a:ln>
                  <a:noFill/>
                </a:ln>
                <a:solidFill>
                  <a:prstClr val="black"/>
                </a:solidFill>
                <a:effectLst/>
                <a:uLnTx/>
                <a:uFillTx/>
                <a:latin typeface="Century Gothic" panose="020B0502020202020204"/>
                <a:ea typeface="+mn-ea"/>
                <a:cs typeface="+mn-cs"/>
              </a:rPr>
              <a:t>in U.S., Australia</a:t>
            </a: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 U.K., Portugal, and South Africa don’t </a:t>
            </a:r>
            <a:r>
              <a:rPr kumimoji="0" lang="en-US" sz="2400" b="0" i="0" u="none" strike="noStrike" kern="1200" cap="none" spc="0" normalizeH="0" baseline="0" noProof="0">
                <a:ln>
                  <a:noFill/>
                </a:ln>
                <a:solidFill>
                  <a:prstClr val="black"/>
                </a:solidFill>
                <a:effectLst/>
                <a:uLnTx/>
                <a:uFillTx/>
                <a:latin typeface="Century Gothic" panose="020B0502020202020204"/>
                <a:ea typeface="+mn-ea"/>
                <a:cs typeface="+mn-cs"/>
              </a:rPr>
              <a:t>distinguish in gender.</a:t>
            </a:r>
            <a:endPar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0" marR="0" lvl="2" algn="l" defTabSz="457200" rtl="0" eaLnBrk="1" fontAlgn="auto" latinLnBrk="0" hangingPunct="1">
              <a:lnSpc>
                <a:spcPct val="100000"/>
              </a:lnSpc>
              <a:spcBef>
                <a:spcPts val="0"/>
              </a:spcBef>
              <a:spcAft>
                <a:spcPts val="1800"/>
              </a:spcAft>
              <a:buClr>
                <a:prstClr val="black"/>
              </a:buClr>
              <a:buSzPct val="80000"/>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Among 33 countries </a:t>
            </a:r>
            <a:r>
              <a:rPr kumimoji="0" lang="en-US" sz="2400" b="0" i="0" u="none" strike="noStrike" kern="1200" cap="none" spc="0" normalizeH="0" baseline="0" noProof="0">
                <a:ln>
                  <a:noFill/>
                </a:ln>
                <a:solidFill>
                  <a:prstClr val="black"/>
                </a:solidFill>
                <a:effectLst/>
                <a:uLnTx/>
                <a:uFillTx/>
                <a:latin typeface="Century Gothic" panose="020B0502020202020204"/>
                <a:ea typeface="+mn-ea"/>
                <a:cs typeface="+mn-cs"/>
              </a:rPr>
              <a:t>that apply binary gender categories, </a:t>
            </a: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low risk limits range from:</a:t>
            </a:r>
          </a:p>
          <a:p>
            <a:pPr marL="742950" marR="0" lvl="3" indent="-285750" algn="l" defTabSz="457200" rtl="0" eaLnBrk="1" fontAlgn="auto" latinLnBrk="0" hangingPunct="1">
              <a:lnSpc>
                <a:spcPct val="100000"/>
              </a:lnSpc>
              <a:spcBef>
                <a:spcPts val="0"/>
              </a:spcBef>
              <a:spcAft>
                <a:spcPts val="1800"/>
              </a:spcAft>
              <a:buClr>
                <a:prstClr val="black"/>
              </a:buClr>
              <a:buSzPct val="80000"/>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10 – 42g a day for women </a:t>
            </a:r>
          </a:p>
          <a:p>
            <a:pPr marL="742950" marR="0" lvl="3" indent="-285750" algn="l" defTabSz="457200" rtl="0" eaLnBrk="1" fontAlgn="auto" latinLnBrk="0" hangingPunct="1">
              <a:lnSpc>
                <a:spcPct val="100000"/>
              </a:lnSpc>
              <a:spcBef>
                <a:spcPts val="0"/>
              </a:spcBef>
              <a:spcAft>
                <a:spcPts val="1800"/>
              </a:spcAft>
              <a:buClr>
                <a:prstClr val="black"/>
              </a:buClr>
              <a:buSzPct val="80000"/>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84 – 140g a week for women</a:t>
            </a:r>
          </a:p>
          <a:p>
            <a:pPr marL="742950" marR="0" lvl="3" indent="-285750" algn="l" defTabSz="457200" rtl="0" eaLnBrk="1" fontAlgn="auto" latinLnBrk="0" hangingPunct="1">
              <a:lnSpc>
                <a:spcPct val="100000"/>
              </a:lnSpc>
              <a:spcBef>
                <a:spcPts val="0"/>
              </a:spcBef>
              <a:spcAft>
                <a:spcPts val="1800"/>
              </a:spcAft>
              <a:buClr>
                <a:prstClr val="black"/>
              </a:buClr>
              <a:buSzPct val="80000"/>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10 – 56g a day for men</a:t>
            </a:r>
          </a:p>
          <a:p>
            <a:pPr marL="742950" marR="0" lvl="3" indent="-285750" algn="l" defTabSz="457200" rtl="0" eaLnBrk="1" fontAlgn="auto" latinLnBrk="0" hangingPunct="1">
              <a:lnSpc>
                <a:spcPct val="100000"/>
              </a:lnSpc>
              <a:spcBef>
                <a:spcPts val="0"/>
              </a:spcBef>
              <a:spcAft>
                <a:spcPts val="1800"/>
              </a:spcAft>
              <a:buClr>
                <a:prstClr val="black"/>
              </a:buClr>
              <a:buSzPct val="80000"/>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100 – 280g a week for men</a:t>
            </a:r>
          </a:p>
          <a:p>
            <a:pPr marL="914400" marR="0" lvl="3" indent="-457200" algn="l" defTabSz="457200" rtl="0" eaLnBrk="1" fontAlgn="auto" latinLnBrk="0" hangingPunct="1">
              <a:lnSpc>
                <a:spcPct val="100000"/>
              </a:lnSpc>
              <a:spcBef>
                <a:spcPts val="0"/>
              </a:spcBef>
              <a:spcAft>
                <a:spcPts val="1800"/>
              </a:spcAft>
              <a:buClr>
                <a:prstClr val="black"/>
              </a:buClr>
              <a:buSzPct val="80000"/>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914400" marR="0" lvl="3" indent="-457200" algn="l" defTabSz="457200" rtl="0" eaLnBrk="1" fontAlgn="auto" latinLnBrk="0" hangingPunct="1">
              <a:lnSpc>
                <a:spcPct val="100000"/>
              </a:lnSpc>
              <a:spcBef>
                <a:spcPts val="0"/>
              </a:spcBef>
              <a:spcAft>
                <a:spcPts val="1800"/>
              </a:spcAft>
              <a:buClr>
                <a:prstClr val="black"/>
              </a:buClr>
              <a:buSzPct val="80000"/>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914400" marR="0" lvl="3" indent="-457200" algn="l" defTabSz="457200" rtl="0" eaLnBrk="1" fontAlgn="auto" latinLnBrk="0" hangingPunct="1">
              <a:lnSpc>
                <a:spcPct val="100000"/>
              </a:lnSpc>
              <a:spcBef>
                <a:spcPts val="0"/>
              </a:spcBef>
              <a:spcAft>
                <a:spcPts val="1800"/>
              </a:spcAft>
              <a:buClr>
                <a:prstClr val="black"/>
              </a:buClr>
              <a:buSzPct val="80000"/>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914400" marR="0" lvl="3" indent="-457200" algn="l" defTabSz="457200" rtl="0" eaLnBrk="1" fontAlgn="auto" latinLnBrk="0" hangingPunct="1">
              <a:lnSpc>
                <a:spcPct val="100000"/>
              </a:lnSpc>
              <a:spcBef>
                <a:spcPts val="0"/>
              </a:spcBef>
              <a:spcAft>
                <a:spcPts val="1800"/>
              </a:spcAft>
              <a:buClr>
                <a:prstClr val="black"/>
              </a:buClr>
              <a:buSzPct val="80000"/>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457200" marR="0" lvl="2" indent="-457200" algn="l" defTabSz="457200" rtl="0" eaLnBrk="1" fontAlgn="auto" latinLnBrk="0" hangingPunct="1">
              <a:lnSpc>
                <a:spcPct val="100000"/>
              </a:lnSpc>
              <a:spcBef>
                <a:spcPts val="0"/>
              </a:spcBef>
              <a:spcAft>
                <a:spcPts val="1800"/>
              </a:spcAft>
              <a:buClr>
                <a:prstClr val="black"/>
              </a:buClr>
              <a:buSzPct val="80000"/>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457200" marR="0" lvl="2" indent="-457200" algn="l" defTabSz="457200" rtl="0" eaLnBrk="1" fontAlgn="auto" latinLnBrk="0" hangingPunct="1">
              <a:lnSpc>
                <a:spcPct val="100000"/>
              </a:lnSpc>
              <a:spcBef>
                <a:spcPts val="0"/>
              </a:spcBef>
              <a:spcAft>
                <a:spcPts val="1800"/>
              </a:spcAft>
              <a:buClr>
                <a:prstClr val="black"/>
              </a:buClr>
              <a:buSzPct val="80000"/>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457200" marR="0" lvl="2" indent="-457200" algn="l" defTabSz="457200" rtl="0" eaLnBrk="1" fontAlgn="auto" latinLnBrk="0" hangingPunct="1">
              <a:lnSpc>
                <a:spcPct val="100000"/>
              </a:lnSpc>
              <a:spcBef>
                <a:spcPts val="0"/>
              </a:spcBef>
              <a:spcAft>
                <a:spcPts val="1800"/>
              </a:spcAft>
              <a:buClr>
                <a:prstClr val="black"/>
              </a:buClr>
              <a:buSzPct val="80000"/>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pic>
        <p:nvPicPr>
          <p:cNvPr id="9" name="Picture 8">
            <a:extLst>
              <a:ext uri="{FF2B5EF4-FFF2-40B4-BE49-F238E27FC236}">
                <a16:creationId xmlns:a16="http://schemas.microsoft.com/office/drawing/2014/main" id="{5041A7FA-05CD-4EAE-9D4B-58C6D1BF2444}"/>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7209745" y="2123230"/>
            <a:ext cx="4493385" cy="2946317"/>
          </a:xfrm>
          <a:prstGeom prst="rect">
            <a:avLst/>
          </a:prstGeom>
        </p:spPr>
      </p:pic>
    </p:spTree>
    <p:extLst>
      <p:ext uri="{BB962C8B-B14F-4D97-AF65-F5344CB8AC3E}">
        <p14:creationId xmlns:p14="http://schemas.microsoft.com/office/powerpoint/2010/main" val="10336743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39887" y="1781610"/>
            <a:ext cx="6440785" cy="4287905"/>
          </a:xfrm>
          <a:prstGeom prst="rect">
            <a:avLst/>
          </a:prstGeom>
        </p:spPr>
        <p:txBody>
          <a:bodyPr wrap="square">
            <a:spAutoFit/>
          </a:bodyPr>
          <a:lstStyle/>
          <a:p>
            <a:pPr marL="285750" lvl="2" indent="-285750">
              <a:lnSpc>
                <a:spcPct val="120000"/>
              </a:lnSpc>
              <a:spcAft>
                <a:spcPts val="1800"/>
              </a:spcAft>
              <a:buClr>
                <a:prstClr val="black"/>
              </a:buClr>
              <a:buSzPct val="80000"/>
              <a:buFont typeface="Arial" panose="020B0604020202020204" pitchFamily="34" charset="0"/>
              <a:buChar char="•"/>
              <a:defRPr/>
            </a:pPr>
            <a:r>
              <a:rPr lang="en-US" sz="2400">
                <a:solidFill>
                  <a:prstClr val="black"/>
                </a:solidFill>
                <a:latin typeface="Century Gothic" panose="020B0502020202020204"/>
              </a:rPr>
              <a:t>Official term: Substance Use Disorder</a:t>
            </a:r>
          </a:p>
          <a:p>
            <a:pPr marL="285750" lvl="2" indent="-285750">
              <a:lnSpc>
                <a:spcPct val="120000"/>
              </a:lnSpc>
              <a:spcAft>
                <a:spcPts val="1800"/>
              </a:spcAft>
              <a:buClr>
                <a:prstClr val="black"/>
              </a:buClr>
              <a:buSzPct val="80000"/>
              <a:buFont typeface="Arial" panose="020B0604020202020204" pitchFamily="34" charset="0"/>
              <a:buChar char="•"/>
              <a:defRPr/>
            </a:pPr>
            <a:r>
              <a:rPr lang="en-US" sz="2400">
                <a:solidFill>
                  <a:prstClr val="black"/>
                </a:solidFill>
                <a:latin typeface="Century Gothic" panose="020B0502020202020204"/>
              </a:rPr>
              <a:t>“</a:t>
            </a:r>
            <a:r>
              <a:rPr lang="en-US" sz="2400" dirty="0">
                <a:solidFill>
                  <a:prstClr val="black"/>
                </a:solidFill>
                <a:latin typeface="Century Gothic" panose="020B0502020202020204"/>
              </a:rPr>
              <a:t>Abuse”, “dependence” or “alcoholism” are terms no longer used</a:t>
            </a:r>
          </a:p>
          <a:p>
            <a:pPr marL="285750" lvl="2" indent="-285750">
              <a:lnSpc>
                <a:spcPct val="120000"/>
              </a:lnSpc>
              <a:spcAft>
                <a:spcPts val="1800"/>
              </a:spcAft>
              <a:buClr>
                <a:prstClr val="black"/>
              </a:buClr>
              <a:buSzPct val="80000"/>
              <a:buFont typeface="Arial" panose="020B0604020202020204" pitchFamily="34" charset="0"/>
              <a:buChar char="•"/>
              <a:defRPr/>
            </a:pPr>
            <a:r>
              <a:rPr lang="en-US" sz="2400">
                <a:solidFill>
                  <a:prstClr val="black"/>
                </a:solidFill>
                <a:latin typeface="Century Gothic" panose="020B0502020202020204"/>
              </a:rPr>
              <a:t>Criteria</a:t>
            </a:r>
            <a:r>
              <a:rPr lang="en-US" sz="2400" dirty="0">
                <a:solidFill>
                  <a:prstClr val="black"/>
                </a:solidFill>
                <a:latin typeface="Century Gothic" panose="020B0502020202020204"/>
              </a:rPr>
              <a:t>: 11 consequences experienced in last 12 months</a:t>
            </a:r>
          </a:p>
          <a:p>
            <a:pPr marL="742950" lvl="3" indent="-285750">
              <a:lnSpc>
                <a:spcPct val="120000"/>
              </a:lnSpc>
              <a:buClr>
                <a:prstClr val="black"/>
              </a:buClr>
              <a:buSzPct val="80000"/>
              <a:buFont typeface="Arial" panose="020B0604020202020204" pitchFamily="34" charset="0"/>
              <a:buChar char="•"/>
              <a:defRPr/>
            </a:pPr>
            <a:r>
              <a:rPr lang="en-US" sz="2400" dirty="0">
                <a:solidFill>
                  <a:prstClr val="black"/>
                </a:solidFill>
                <a:latin typeface="Century Gothic" panose="020B0502020202020204"/>
              </a:rPr>
              <a:t>2 - 3 symptoms: mild</a:t>
            </a:r>
          </a:p>
          <a:p>
            <a:pPr marL="742950" lvl="3" indent="-285750">
              <a:lnSpc>
                <a:spcPct val="120000"/>
              </a:lnSpc>
              <a:buClr>
                <a:prstClr val="black"/>
              </a:buClr>
              <a:buSzPct val="80000"/>
              <a:buFont typeface="Arial" panose="020B0604020202020204" pitchFamily="34" charset="0"/>
              <a:buChar char="•"/>
              <a:defRPr/>
            </a:pPr>
            <a:r>
              <a:rPr lang="en-US" sz="2400" dirty="0">
                <a:solidFill>
                  <a:prstClr val="black"/>
                </a:solidFill>
                <a:latin typeface="Century Gothic" panose="020B0502020202020204"/>
              </a:rPr>
              <a:t>4 - 5 symptoms: moderate</a:t>
            </a:r>
          </a:p>
          <a:p>
            <a:pPr marL="742950" lvl="3" indent="-285750">
              <a:lnSpc>
                <a:spcPct val="120000"/>
              </a:lnSpc>
              <a:spcAft>
                <a:spcPts val="1800"/>
              </a:spcAft>
              <a:buClr>
                <a:prstClr val="black"/>
              </a:buClr>
              <a:buSzPct val="80000"/>
              <a:buFont typeface="Arial" panose="020B0604020202020204" pitchFamily="34" charset="0"/>
              <a:buChar char="•"/>
              <a:defRPr/>
            </a:pPr>
            <a:r>
              <a:rPr lang="en-US" sz="2400" dirty="0">
                <a:solidFill>
                  <a:prstClr val="black"/>
                </a:solidFill>
                <a:latin typeface="Century Gothic" panose="020B0502020202020204"/>
              </a:rPr>
              <a:t>6+ symptoms: severe</a:t>
            </a:r>
          </a:p>
        </p:txBody>
      </p:sp>
      <p:sp>
        <p:nvSpPr>
          <p:cNvPr id="8" name="Rectangle 2"/>
          <p:cNvSpPr txBox="1">
            <a:spLocks noChangeArrowheads="1"/>
          </p:cNvSpPr>
          <p:nvPr/>
        </p:nvSpPr>
        <p:spPr>
          <a:xfrm>
            <a:off x="2874252" y="147313"/>
            <a:ext cx="6443495" cy="708955"/>
          </a:xfrm>
          <a:prstGeom prst="rect">
            <a:avLst/>
          </a:prstGeom>
        </p:spPr>
        <p:txBody>
          <a:bodyPr>
            <a:noAutofit/>
          </a:bodyPr>
          <a:lstStyle/>
          <a:p>
            <a:pPr algn="ctr">
              <a:spcBef>
                <a:spcPct val="0"/>
              </a:spcBef>
              <a:defRPr/>
            </a:pPr>
            <a:r>
              <a:rPr lang="en-US" sz="6000" dirty="0">
                <a:latin typeface="Calibri" panose="020F0502020204030204" pitchFamily="34" charset="0"/>
                <a:cs typeface="Calibri" panose="020F0502020204030204" pitchFamily="34" charset="0"/>
              </a:rPr>
              <a:t>Disorder</a:t>
            </a:r>
          </a:p>
        </p:txBody>
      </p:sp>
      <p:sp>
        <p:nvSpPr>
          <p:cNvPr id="16" name="Rectangle 15">
            <a:extLst>
              <a:ext uri="{FF2B5EF4-FFF2-40B4-BE49-F238E27FC236}">
                <a16:creationId xmlns:a16="http://schemas.microsoft.com/office/drawing/2014/main" id="{47DF4278-4966-4BA3-896C-C92186C2B4F2}"/>
              </a:ext>
            </a:extLst>
          </p:cNvPr>
          <p:cNvSpPr/>
          <p:nvPr/>
        </p:nvSpPr>
        <p:spPr>
          <a:xfrm>
            <a:off x="8361271" y="6491459"/>
            <a:ext cx="3821046" cy="369332"/>
          </a:xfrm>
          <a:prstGeom prst="rect">
            <a:avLst/>
          </a:prstGeom>
        </p:spPr>
        <p:txBody>
          <a:bodyPr wrap="none">
            <a:spAutoFit/>
          </a:bodyPr>
          <a:lstStyle/>
          <a:p>
            <a:pPr algn="r"/>
            <a:r>
              <a:rPr lang="en-US" dirty="0">
                <a:latin typeface="Calibri" panose="020F0502020204030204" pitchFamily="34" charset="0"/>
              </a:rPr>
              <a:t>American Psychiatric Association, 2013</a:t>
            </a:r>
            <a:endParaRPr lang="en-US" dirty="0"/>
          </a:p>
        </p:txBody>
      </p:sp>
      <p:pic>
        <p:nvPicPr>
          <p:cNvPr id="2" name="Picture 1">
            <a:extLst>
              <a:ext uri="{FF2B5EF4-FFF2-40B4-BE49-F238E27FC236}">
                <a16:creationId xmlns:a16="http://schemas.microsoft.com/office/drawing/2014/main" id="{F37D8BDD-1E45-40F4-8023-AEEAF7F27C1A}"/>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101559" y="1774220"/>
            <a:ext cx="6102625" cy="4011516"/>
          </a:xfrm>
          <a:prstGeom prst="rect">
            <a:avLst/>
          </a:prstGeom>
        </p:spPr>
      </p:pic>
    </p:spTree>
    <p:extLst>
      <p:ext uri="{BB962C8B-B14F-4D97-AF65-F5344CB8AC3E}">
        <p14:creationId xmlns:p14="http://schemas.microsoft.com/office/powerpoint/2010/main" val="42842249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39887" y="1278320"/>
            <a:ext cx="5395253" cy="5203412"/>
          </a:xfrm>
          <a:prstGeom prst="rect">
            <a:avLst/>
          </a:prstGeom>
        </p:spPr>
        <p:txBody>
          <a:bodyPr wrap="square" numCol="1">
            <a:spAutoFit/>
          </a:bodyPr>
          <a:lstStyle/>
          <a:p>
            <a:pPr marL="342900" lvl="2" indent="-342900">
              <a:lnSpc>
                <a:spcPct val="120000"/>
              </a:lnSpc>
              <a:spcAft>
                <a:spcPts val="1800"/>
              </a:spcAft>
              <a:buClr>
                <a:prstClr val="black"/>
              </a:buClr>
              <a:buSzPct val="80000"/>
              <a:buFont typeface="+mj-lt"/>
              <a:buAutoNum type="arabicPeriod"/>
              <a:defRPr/>
            </a:pPr>
            <a:r>
              <a:rPr lang="en-US" dirty="0">
                <a:solidFill>
                  <a:prstClr val="black"/>
                </a:solidFill>
                <a:latin typeface="Century Gothic" panose="020B0502020202020204"/>
              </a:rPr>
              <a:t>Taking the substance in larger amounts or for longer than you're meant to.</a:t>
            </a:r>
          </a:p>
          <a:p>
            <a:pPr marL="342900" lvl="2" indent="-342900">
              <a:lnSpc>
                <a:spcPct val="120000"/>
              </a:lnSpc>
              <a:spcAft>
                <a:spcPts val="1800"/>
              </a:spcAft>
              <a:buClr>
                <a:prstClr val="black"/>
              </a:buClr>
              <a:buSzPct val="80000"/>
              <a:buFont typeface="+mj-lt"/>
              <a:buAutoNum type="arabicPeriod"/>
              <a:defRPr/>
            </a:pPr>
            <a:r>
              <a:rPr lang="en-US" dirty="0">
                <a:solidFill>
                  <a:prstClr val="black"/>
                </a:solidFill>
                <a:latin typeface="Century Gothic" panose="020B0502020202020204"/>
              </a:rPr>
              <a:t>Wanting to cut down or stop using the substance but not managing to.</a:t>
            </a:r>
          </a:p>
          <a:p>
            <a:pPr marL="342900" lvl="2" indent="-342900">
              <a:lnSpc>
                <a:spcPct val="120000"/>
              </a:lnSpc>
              <a:spcAft>
                <a:spcPts val="1800"/>
              </a:spcAft>
              <a:buClr>
                <a:prstClr val="black"/>
              </a:buClr>
              <a:buSzPct val="80000"/>
              <a:buFont typeface="+mj-lt"/>
              <a:buAutoNum type="arabicPeriod"/>
              <a:defRPr/>
            </a:pPr>
            <a:r>
              <a:rPr lang="en-US" dirty="0">
                <a:solidFill>
                  <a:prstClr val="black"/>
                </a:solidFill>
                <a:latin typeface="Century Gothic" panose="020B0502020202020204"/>
              </a:rPr>
              <a:t>Spending a lot of time getting, using, or recovering from use of the substance.</a:t>
            </a:r>
          </a:p>
          <a:p>
            <a:pPr marL="342900" lvl="2" indent="-342900">
              <a:lnSpc>
                <a:spcPct val="120000"/>
              </a:lnSpc>
              <a:spcAft>
                <a:spcPts val="1800"/>
              </a:spcAft>
              <a:buClr>
                <a:prstClr val="black"/>
              </a:buClr>
              <a:buSzPct val="80000"/>
              <a:buFont typeface="+mj-lt"/>
              <a:buAutoNum type="arabicPeriod"/>
              <a:defRPr/>
            </a:pPr>
            <a:r>
              <a:rPr lang="en-US" dirty="0">
                <a:solidFill>
                  <a:prstClr val="black"/>
                </a:solidFill>
                <a:latin typeface="Century Gothic" panose="020B0502020202020204"/>
              </a:rPr>
              <a:t>Cravings and urges to use the substance.</a:t>
            </a:r>
          </a:p>
          <a:p>
            <a:pPr marL="342900" lvl="2" indent="-342900">
              <a:lnSpc>
                <a:spcPct val="120000"/>
              </a:lnSpc>
              <a:spcAft>
                <a:spcPts val="1800"/>
              </a:spcAft>
              <a:buClr>
                <a:prstClr val="black"/>
              </a:buClr>
              <a:buSzPct val="80000"/>
              <a:buFont typeface="+mj-lt"/>
              <a:buAutoNum type="arabicPeriod"/>
              <a:defRPr/>
            </a:pPr>
            <a:r>
              <a:rPr lang="en-US" dirty="0">
                <a:solidFill>
                  <a:prstClr val="black"/>
                </a:solidFill>
                <a:latin typeface="Century Gothic" panose="020B0502020202020204"/>
              </a:rPr>
              <a:t>Not managing to do what you should at work, home, or school because of substance use.</a:t>
            </a:r>
          </a:p>
          <a:p>
            <a:pPr marL="342900" lvl="2" indent="-342900">
              <a:lnSpc>
                <a:spcPct val="120000"/>
              </a:lnSpc>
              <a:spcAft>
                <a:spcPts val="1800"/>
              </a:spcAft>
              <a:buClr>
                <a:prstClr val="black"/>
              </a:buClr>
              <a:buSzPct val="80000"/>
              <a:buFont typeface="+mj-lt"/>
              <a:buAutoNum type="arabicPeriod"/>
              <a:defRPr/>
            </a:pPr>
            <a:r>
              <a:rPr lang="en-US" dirty="0">
                <a:solidFill>
                  <a:prstClr val="black"/>
                </a:solidFill>
                <a:latin typeface="Century Gothic" panose="020B0502020202020204"/>
              </a:rPr>
              <a:t>Continuing to use, even when it causes problems in relationships.</a:t>
            </a:r>
          </a:p>
        </p:txBody>
      </p:sp>
      <p:sp>
        <p:nvSpPr>
          <p:cNvPr id="8" name="Rectangle 2"/>
          <p:cNvSpPr txBox="1">
            <a:spLocks noChangeArrowheads="1"/>
          </p:cNvSpPr>
          <p:nvPr/>
        </p:nvSpPr>
        <p:spPr>
          <a:xfrm>
            <a:off x="1256970" y="147313"/>
            <a:ext cx="10446160" cy="1015792"/>
          </a:xfrm>
          <a:prstGeom prst="rect">
            <a:avLst/>
          </a:prstGeom>
        </p:spPr>
        <p:txBody>
          <a:bodyPr>
            <a:noAutofit/>
          </a:bodyPr>
          <a:lstStyle/>
          <a:p>
            <a:pPr algn="ctr">
              <a:spcBef>
                <a:spcPct val="0"/>
              </a:spcBef>
              <a:defRPr/>
            </a:pPr>
            <a:r>
              <a:rPr lang="en-US" sz="4800" dirty="0">
                <a:latin typeface="Calibri" panose="020F0502020204030204" pitchFamily="34" charset="0"/>
                <a:cs typeface="Calibri" panose="020F0502020204030204" pitchFamily="34" charset="0"/>
              </a:rPr>
              <a:t>11 criteria that define SUDs</a:t>
            </a:r>
          </a:p>
        </p:txBody>
      </p:sp>
      <p:sp>
        <p:nvSpPr>
          <p:cNvPr id="2" name="Rectangle 1">
            <a:extLst>
              <a:ext uri="{FF2B5EF4-FFF2-40B4-BE49-F238E27FC236}">
                <a16:creationId xmlns:a16="http://schemas.microsoft.com/office/drawing/2014/main" id="{9E9FA8AC-A36E-4BC8-9532-99AF8D2632CA}"/>
              </a:ext>
            </a:extLst>
          </p:cNvPr>
          <p:cNvSpPr/>
          <p:nvPr/>
        </p:nvSpPr>
        <p:spPr>
          <a:xfrm>
            <a:off x="5757144" y="1295993"/>
            <a:ext cx="6201483" cy="4972580"/>
          </a:xfrm>
          <a:prstGeom prst="rect">
            <a:avLst/>
          </a:prstGeom>
        </p:spPr>
        <p:txBody>
          <a:bodyPr wrap="square">
            <a:spAutoFit/>
          </a:bodyPr>
          <a:lstStyle/>
          <a:p>
            <a:pPr marL="342900" lvl="2" indent="-342900">
              <a:lnSpc>
                <a:spcPct val="120000"/>
              </a:lnSpc>
              <a:spcAft>
                <a:spcPts val="1800"/>
              </a:spcAft>
              <a:buClr>
                <a:prstClr val="black"/>
              </a:buClr>
              <a:buSzPct val="80000"/>
              <a:buFont typeface="+mj-lt"/>
              <a:buAutoNum type="arabicPeriod" startAt="7"/>
              <a:defRPr/>
            </a:pPr>
            <a:r>
              <a:rPr lang="en-US" dirty="0">
                <a:solidFill>
                  <a:prstClr val="black"/>
                </a:solidFill>
                <a:latin typeface="Century Gothic" panose="020B0502020202020204"/>
              </a:rPr>
              <a:t>Giving up important social, occupational, or recreational activities because of substance use.</a:t>
            </a:r>
          </a:p>
          <a:p>
            <a:pPr marL="342900" lvl="2" indent="-342900">
              <a:lnSpc>
                <a:spcPct val="120000"/>
              </a:lnSpc>
              <a:spcAft>
                <a:spcPts val="1800"/>
              </a:spcAft>
              <a:buClr>
                <a:prstClr val="black"/>
              </a:buClr>
              <a:buSzPct val="80000"/>
              <a:buFont typeface="+mj-lt"/>
              <a:buAutoNum type="arabicPeriod" startAt="7"/>
              <a:defRPr/>
            </a:pPr>
            <a:r>
              <a:rPr lang="en-US" dirty="0">
                <a:solidFill>
                  <a:prstClr val="black"/>
                </a:solidFill>
                <a:latin typeface="Century Gothic" panose="020B0502020202020204"/>
              </a:rPr>
              <a:t>Using substances again and again, even when it puts you in danger.</a:t>
            </a:r>
          </a:p>
          <a:p>
            <a:pPr marL="342900" lvl="2" indent="-342900">
              <a:lnSpc>
                <a:spcPct val="120000"/>
              </a:lnSpc>
              <a:spcAft>
                <a:spcPts val="1800"/>
              </a:spcAft>
              <a:buClr>
                <a:prstClr val="black"/>
              </a:buClr>
              <a:buSzPct val="80000"/>
              <a:buFont typeface="+mj-lt"/>
              <a:buAutoNum type="arabicPeriod" startAt="7"/>
              <a:defRPr/>
            </a:pPr>
            <a:r>
              <a:rPr lang="en-US" dirty="0">
                <a:solidFill>
                  <a:prstClr val="black"/>
                </a:solidFill>
                <a:latin typeface="Century Gothic" panose="020B0502020202020204"/>
              </a:rPr>
              <a:t>Continuing to use, even when you know you have a physical or psychological problem that could have been caused or made worse by the substance.</a:t>
            </a:r>
          </a:p>
          <a:p>
            <a:pPr marL="342900" lvl="2" indent="-342900">
              <a:lnSpc>
                <a:spcPct val="120000"/>
              </a:lnSpc>
              <a:spcAft>
                <a:spcPts val="1800"/>
              </a:spcAft>
              <a:buClr>
                <a:prstClr val="black"/>
              </a:buClr>
              <a:buSzPct val="80000"/>
              <a:buFont typeface="+mj-lt"/>
              <a:buAutoNum type="arabicPeriod" startAt="7"/>
              <a:defRPr/>
            </a:pPr>
            <a:r>
              <a:rPr lang="en-US" dirty="0">
                <a:solidFill>
                  <a:prstClr val="black"/>
                </a:solidFill>
                <a:latin typeface="Century Gothic" panose="020B0502020202020204"/>
              </a:rPr>
              <a:t>Needing more of the substance to get the effect you want (tolerance).</a:t>
            </a:r>
          </a:p>
          <a:p>
            <a:pPr marL="342900" lvl="2" indent="-342900">
              <a:lnSpc>
                <a:spcPct val="120000"/>
              </a:lnSpc>
              <a:spcAft>
                <a:spcPts val="1800"/>
              </a:spcAft>
              <a:buClr>
                <a:prstClr val="black"/>
              </a:buClr>
              <a:buSzPct val="80000"/>
              <a:buFont typeface="+mj-lt"/>
              <a:buAutoNum type="arabicPeriod" startAt="7"/>
              <a:defRPr/>
            </a:pPr>
            <a:r>
              <a:rPr lang="en-US" dirty="0">
                <a:solidFill>
                  <a:prstClr val="black"/>
                </a:solidFill>
                <a:latin typeface="Century Gothic" panose="020B0502020202020204"/>
              </a:rPr>
              <a:t>Development of withdrawal symptoms, which can be relieved by taking more of the substance.</a:t>
            </a:r>
          </a:p>
        </p:txBody>
      </p:sp>
      <p:sp>
        <p:nvSpPr>
          <p:cNvPr id="3" name="Rectangle 2">
            <a:extLst>
              <a:ext uri="{FF2B5EF4-FFF2-40B4-BE49-F238E27FC236}">
                <a16:creationId xmlns:a16="http://schemas.microsoft.com/office/drawing/2014/main" id="{99D58EA9-A26E-492B-BCB2-659537530285}"/>
              </a:ext>
            </a:extLst>
          </p:cNvPr>
          <p:cNvSpPr/>
          <p:nvPr/>
        </p:nvSpPr>
        <p:spPr>
          <a:xfrm>
            <a:off x="8361271" y="6491459"/>
            <a:ext cx="3821046" cy="369332"/>
          </a:xfrm>
          <a:prstGeom prst="rect">
            <a:avLst/>
          </a:prstGeom>
        </p:spPr>
        <p:txBody>
          <a:bodyPr wrap="none">
            <a:spAutoFit/>
          </a:bodyPr>
          <a:lstStyle/>
          <a:p>
            <a:pPr algn="r"/>
            <a:r>
              <a:rPr lang="en-US" dirty="0">
                <a:latin typeface="Calibri" panose="020F0502020204030204" pitchFamily="34" charset="0"/>
              </a:rPr>
              <a:t>American Psychiatric Association, 2013</a:t>
            </a:r>
            <a:endParaRPr lang="en-US" dirty="0"/>
          </a:p>
        </p:txBody>
      </p:sp>
    </p:spTree>
    <p:extLst>
      <p:ext uri="{BB962C8B-B14F-4D97-AF65-F5344CB8AC3E}">
        <p14:creationId xmlns:p14="http://schemas.microsoft.com/office/powerpoint/2010/main" val="38565703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218565" y="164575"/>
            <a:ext cx="10676589" cy="646331"/>
          </a:xfrm>
          <a:prstGeom prst="rect">
            <a:avLst/>
          </a:prstGeom>
        </p:spPr>
        <p:txBody>
          <a:bodyPr wrap="square">
            <a:spAutoFit/>
          </a:bodyPr>
          <a:lstStyle/>
          <a:p>
            <a:pPr marL="0" lvl="1" indent="-233363" algn="ctr">
              <a:spcBef>
                <a:spcPct val="0"/>
              </a:spcBef>
              <a:buClr>
                <a:schemeClr val="accent6"/>
              </a:buClr>
              <a:defRPr/>
            </a:pPr>
            <a:r>
              <a:rPr lang="en-US" sz="3600" dirty="0">
                <a:latin typeface="Century Gothic" panose="020B0502020202020204"/>
              </a:rPr>
              <a:t>Morbidity associated with risky adult drinking</a:t>
            </a:r>
          </a:p>
        </p:txBody>
      </p:sp>
      <p:pic>
        <p:nvPicPr>
          <p:cNvPr id="3" name="Picture 2">
            <a:extLst>
              <a:ext uri="{FF2B5EF4-FFF2-40B4-BE49-F238E27FC236}">
                <a16:creationId xmlns:a16="http://schemas.microsoft.com/office/drawing/2014/main" id="{F7D8C693-C35F-4C49-83A9-CDC5B116522B}"/>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2005866" y="892082"/>
            <a:ext cx="9101985" cy="580134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525805" y="251737"/>
            <a:ext cx="10138919" cy="646331"/>
          </a:xfrm>
          <a:prstGeom prst="rect">
            <a:avLst/>
          </a:prstGeom>
        </p:spPr>
        <p:txBody>
          <a:bodyPr wrap="square">
            <a:spAutoFit/>
          </a:bodyPr>
          <a:lstStyle/>
          <a:p>
            <a:pPr algn="ctr"/>
            <a:r>
              <a:rPr lang="en-US" sz="3600" dirty="0">
                <a:solidFill>
                  <a:srgbClr val="000000"/>
                </a:solidFill>
                <a:latin typeface="Calibri" panose="020F0502020204030204" pitchFamily="34" charset="0"/>
                <a:cs typeface="Calibri" panose="020F0502020204030204" pitchFamily="34" charset="0"/>
              </a:rPr>
              <a:t>Correlations of heavy cannabis use during adulthood</a:t>
            </a:r>
          </a:p>
        </p:txBody>
      </p:sp>
      <p:sp>
        <p:nvSpPr>
          <p:cNvPr id="22" name="Text Box 30">
            <a:extLst>
              <a:ext uri="{FF2B5EF4-FFF2-40B4-BE49-F238E27FC236}">
                <a16:creationId xmlns:a16="http://schemas.microsoft.com/office/drawing/2014/main" id="{A6AADCE3-30EB-4254-BA6A-4370FDC5EA1F}"/>
              </a:ext>
            </a:extLst>
          </p:cNvPr>
          <p:cNvSpPr txBox="1">
            <a:spLocks noChangeArrowheads="1"/>
          </p:cNvSpPr>
          <p:nvPr/>
        </p:nvSpPr>
        <p:spPr bwMode="auto">
          <a:xfrm>
            <a:off x="8784350" y="6543509"/>
            <a:ext cx="3400961" cy="338554"/>
          </a:xfrm>
          <a:prstGeom prst="rect">
            <a:avLst/>
          </a:prstGeom>
          <a:noFill/>
          <a:ln w="9525">
            <a:noFill/>
            <a:miter lim="800000"/>
            <a:headEnd/>
            <a:tailEnd/>
          </a:ln>
        </p:spPr>
        <p:txBody>
          <a:bodyPr wrap="square">
            <a:spAutoFit/>
          </a:bodyPr>
          <a:lstStyle/>
          <a:p>
            <a:pPr algn="r">
              <a:spcBef>
                <a:spcPct val="50000"/>
              </a:spcBef>
            </a:pPr>
            <a:r>
              <a:rPr lang="en-US" sz="1600" dirty="0" err="1"/>
              <a:t>Hasin</a:t>
            </a:r>
            <a:r>
              <a:rPr lang="en-US" sz="1600" dirty="0"/>
              <a:t> DS, 2018.  Volkow et al, 2014. </a:t>
            </a:r>
          </a:p>
        </p:txBody>
      </p:sp>
      <p:sp>
        <p:nvSpPr>
          <p:cNvPr id="2" name="Rectangle 1">
            <a:extLst>
              <a:ext uri="{FF2B5EF4-FFF2-40B4-BE49-F238E27FC236}">
                <a16:creationId xmlns:a16="http://schemas.microsoft.com/office/drawing/2014/main" id="{61A5CE10-56D3-4898-A191-5D0D35333BC6}"/>
              </a:ext>
            </a:extLst>
          </p:cNvPr>
          <p:cNvSpPr/>
          <p:nvPr/>
        </p:nvSpPr>
        <p:spPr>
          <a:xfrm>
            <a:off x="302730" y="1480584"/>
            <a:ext cx="6298420" cy="5032147"/>
          </a:xfrm>
          <a:prstGeom prst="rect">
            <a:avLst/>
          </a:prstGeom>
        </p:spPr>
        <p:txBody>
          <a:bodyPr wrap="square">
            <a:spAutoFit/>
          </a:bodyPr>
          <a:lstStyle/>
          <a:p>
            <a:pPr marL="0" lvl="2">
              <a:spcAft>
                <a:spcPts val="1800"/>
              </a:spcAft>
              <a:buClr>
                <a:prstClr val="black"/>
              </a:buClr>
              <a:buSzPct val="80000"/>
              <a:defRPr/>
            </a:pPr>
            <a:r>
              <a:rPr lang="en-US" sz="2400" dirty="0">
                <a:solidFill>
                  <a:prstClr val="black"/>
                </a:solidFill>
                <a:latin typeface="Century Gothic" panose="020B0502020202020204"/>
              </a:rPr>
              <a:t>Infrequent use:</a:t>
            </a:r>
          </a:p>
          <a:p>
            <a:pPr marL="803275" lvl="3" indent="-346075">
              <a:spcAft>
                <a:spcPts val="1800"/>
              </a:spcAft>
              <a:buClr>
                <a:prstClr val="black"/>
              </a:buClr>
              <a:buSzPct val="80000"/>
              <a:buFont typeface="Arial" panose="020B0604020202020204" pitchFamily="34" charset="0"/>
              <a:buChar char="•"/>
              <a:defRPr/>
            </a:pPr>
            <a:r>
              <a:rPr lang="en-US" sz="2400" dirty="0">
                <a:solidFill>
                  <a:prstClr val="black"/>
                </a:solidFill>
                <a:latin typeface="Century Gothic" panose="020B0502020202020204"/>
              </a:rPr>
              <a:t>Car accidents</a:t>
            </a:r>
          </a:p>
          <a:p>
            <a:pPr marL="0" lvl="2">
              <a:spcAft>
                <a:spcPts val="1800"/>
              </a:spcAft>
              <a:buClr>
                <a:prstClr val="black"/>
              </a:buClr>
              <a:buSzPct val="80000"/>
              <a:defRPr/>
            </a:pPr>
            <a:r>
              <a:rPr lang="en-US" sz="2400" dirty="0">
                <a:solidFill>
                  <a:prstClr val="black"/>
                </a:solidFill>
                <a:latin typeface="Century Gothic" panose="020B0502020202020204"/>
              </a:rPr>
              <a:t>Frequent, long term use:</a:t>
            </a:r>
          </a:p>
          <a:p>
            <a:pPr marL="800100" lvl="3" indent="-342900">
              <a:spcAft>
                <a:spcPts val="1800"/>
              </a:spcAft>
              <a:buClr>
                <a:prstClr val="black"/>
              </a:buClr>
              <a:buSzPct val="80000"/>
              <a:buFont typeface="Arial" panose="020B0604020202020204" pitchFamily="34" charset="0"/>
              <a:buChar char="•"/>
              <a:defRPr/>
            </a:pPr>
            <a:r>
              <a:rPr lang="en-US" sz="2400" dirty="0">
                <a:solidFill>
                  <a:prstClr val="black"/>
                </a:solidFill>
                <a:latin typeface="Century Gothic" panose="020B0502020202020204"/>
              </a:rPr>
              <a:t>Cannabis Use Disorder study: almost 20% of lifetime users</a:t>
            </a:r>
          </a:p>
          <a:p>
            <a:pPr marL="803275" lvl="3" indent="-346075">
              <a:spcAft>
                <a:spcPts val="1800"/>
              </a:spcAft>
              <a:buClr>
                <a:prstClr val="black"/>
              </a:buClr>
              <a:buSzPct val="80000"/>
              <a:buFont typeface="Arial" panose="020B0604020202020204" pitchFamily="34" charset="0"/>
              <a:buChar char="•"/>
              <a:defRPr/>
            </a:pPr>
            <a:r>
              <a:rPr lang="en-US" sz="2400" dirty="0">
                <a:solidFill>
                  <a:prstClr val="black"/>
                </a:solidFill>
                <a:latin typeface="Century Gothic" panose="020B0502020202020204"/>
              </a:rPr>
              <a:t>Anxiety and depression</a:t>
            </a:r>
          </a:p>
          <a:p>
            <a:pPr marL="803275" lvl="3" indent="-346075">
              <a:spcAft>
                <a:spcPts val="1800"/>
              </a:spcAft>
              <a:buClr>
                <a:prstClr val="black"/>
              </a:buClr>
              <a:buSzPct val="80000"/>
              <a:buFont typeface="Arial" panose="020B0604020202020204" pitchFamily="34" charset="0"/>
              <a:buChar char="•"/>
              <a:defRPr/>
            </a:pPr>
            <a:r>
              <a:rPr lang="en-US" sz="2400" dirty="0">
                <a:solidFill>
                  <a:prstClr val="black"/>
                </a:solidFill>
                <a:latin typeface="Century Gothic" panose="020B0502020202020204"/>
              </a:rPr>
              <a:t>Psychoses</a:t>
            </a:r>
          </a:p>
          <a:p>
            <a:pPr marL="803275" lvl="3" indent="-346075">
              <a:spcAft>
                <a:spcPts val="1800"/>
              </a:spcAft>
              <a:buClr>
                <a:prstClr val="black"/>
              </a:buClr>
              <a:buSzPct val="80000"/>
              <a:buFont typeface="Arial" panose="020B0604020202020204" pitchFamily="34" charset="0"/>
              <a:buChar char="•"/>
              <a:defRPr/>
            </a:pPr>
            <a:r>
              <a:rPr lang="en-US" sz="2400" dirty="0">
                <a:solidFill>
                  <a:prstClr val="black"/>
                </a:solidFill>
                <a:latin typeface="Century Gothic" panose="020B0502020202020204"/>
              </a:rPr>
              <a:t>Respiratory problems</a:t>
            </a:r>
          </a:p>
          <a:p>
            <a:pPr marL="803275" lvl="3" indent="-346075">
              <a:spcAft>
                <a:spcPts val="1800"/>
              </a:spcAft>
              <a:buClr>
                <a:prstClr val="black"/>
              </a:buClr>
              <a:buSzPct val="80000"/>
              <a:buFont typeface="Arial" panose="020B0604020202020204" pitchFamily="34" charset="0"/>
              <a:buChar char="•"/>
              <a:defRPr/>
            </a:pPr>
            <a:endParaRPr lang="en-US" sz="2400" dirty="0">
              <a:solidFill>
                <a:prstClr val="black"/>
              </a:solidFill>
              <a:latin typeface="Century Gothic" panose="020B0502020202020204"/>
            </a:endParaRPr>
          </a:p>
        </p:txBody>
      </p:sp>
      <p:pic>
        <p:nvPicPr>
          <p:cNvPr id="17410" name="Picture 2">
            <a:extLst>
              <a:ext uri="{FF2B5EF4-FFF2-40B4-BE49-F238E27FC236}">
                <a16:creationId xmlns:a16="http://schemas.microsoft.com/office/drawing/2014/main" id="{8FE932F2-7799-4D0C-AC9E-DE95A9BFCE87}"/>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903991" y="2185859"/>
            <a:ext cx="45720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56581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3309700" y="2776118"/>
            <a:ext cx="5706690" cy="1107996"/>
          </a:xfrm>
          <a:prstGeom prst="rect">
            <a:avLst/>
          </a:prstGeom>
        </p:spPr>
        <p:txBody>
          <a:bodyPr wrap="none">
            <a:spAutoFit/>
          </a:bodyPr>
          <a:lstStyle/>
          <a:p>
            <a:pPr algn="ctr">
              <a:spcBef>
                <a:spcPct val="0"/>
              </a:spcBef>
              <a:defRPr/>
            </a:pPr>
            <a:r>
              <a:rPr lang="en-US" sz="6600" dirty="0">
                <a:latin typeface="Calibri" panose="020F0502020204030204" pitchFamily="34" charset="0"/>
                <a:cs typeface="Calibri" panose="020F0502020204030204" pitchFamily="34" charset="0"/>
              </a:rPr>
              <a:t>Implementation</a:t>
            </a:r>
          </a:p>
        </p:txBody>
      </p:sp>
    </p:spTree>
    <p:extLst>
      <p:ext uri="{BB962C8B-B14F-4D97-AF65-F5344CB8AC3E}">
        <p14:creationId xmlns:p14="http://schemas.microsoft.com/office/powerpoint/2010/main" val="23626079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4294967295"/>
          </p:nvPr>
        </p:nvSpPr>
        <p:spPr>
          <a:xfrm>
            <a:off x="1295375" y="338534"/>
            <a:ext cx="10474170" cy="685800"/>
          </a:xfrm>
          <a:prstGeom prst="rect">
            <a:avLst/>
          </a:prstGeom>
        </p:spPr>
        <p:txBody>
          <a:bodyPr>
            <a:noAutofit/>
          </a:bodyPr>
          <a:lstStyle/>
          <a:p>
            <a:pPr marL="0" algn="ctr" defTabSz="457200">
              <a:spcBef>
                <a:spcPct val="0"/>
              </a:spcBef>
              <a:buNone/>
              <a:defRPr/>
            </a:pPr>
            <a:r>
              <a:rPr lang="en-US" sz="4400" dirty="0">
                <a:solidFill>
                  <a:schemeClr val="tx1"/>
                </a:solidFill>
                <a:latin typeface="Calibri" panose="020F0502020204030204" pitchFamily="34" charset="0"/>
                <a:cs typeface="Calibri" panose="020F0502020204030204" pitchFamily="34" charset="0"/>
              </a:rPr>
              <a:t>Missed opportunities with adult pts</a:t>
            </a:r>
          </a:p>
        </p:txBody>
      </p:sp>
      <p:sp>
        <p:nvSpPr>
          <p:cNvPr id="4" name="Rectangle 3"/>
          <p:cNvSpPr/>
          <p:nvPr/>
        </p:nvSpPr>
        <p:spPr>
          <a:xfrm>
            <a:off x="258440" y="2046420"/>
            <a:ext cx="6490445" cy="3816429"/>
          </a:xfrm>
          <a:prstGeom prst="rect">
            <a:avLst/>
          </a:prstGeom>
        </p:spPr>
        <p:txBody>
          <a:bodyPr wrap="square">
            <a:spAutoFit/>
            <a:scene3d>
              <a:camera prst="orthographicFront"/>
              <a:lightRig rig="soft" dir="t">
                <a:rot lat="0" lon="0" rev="10800000"/>
              </a:lightRig>
            </a:scene3d>
            <a:sp3d>
              <a:bevelT w="27940" h="12700"/>
              <a:contourClr>
                <a:srgbClr val="DDDDDD"/>
              </a:contourClr>
            </a:sp3d>
          </a:bodyPr>
          <a:lstStyle/>
          <a:p>
            <a:pPr marL="0" lvl="2">
              <a:spcAft>
                <a:spcPts val="1800"/>
              </a:spcAft>
              <a:buClr>
                <a:prstClr val="black"/>
              </a:buClr>
              <a:buSzPct val="80000"/>
              <a:defRPr/>
            </a:pPr>
            <a:r>
              <a:rPr lang="en-US" sz="2600" dirty="0">
                <a:solidFill>
                  <a:prstClr val="black"/>
                </a:solidFill>
                <a:latin typeface="Century Gothic" panose="020B0502020202020204"/>
                <a:ea typeface="+mj-ea"/>
                <a:cs typeface="+mj-cs"/>
              </a:rPr>
              <a:t>Percent of adults ever discussing alcohol use with a health professional:</a:t>
            </a:r>
          </a:p>
          <a:p>
            <a:pPr marL="862013" lvl="2" indent="-346075">
              <a:spcAft>
                <a:spcPts val="1800"/>
              </a:spcAft>
              <a:buClr>
                <a:prstClr val="black"/>
              </a:buClr>
              <a:buSzPct val="80000"/>
              <a:buFont typeface="Arial" panose="020B0604020202020204" pitchFamily="34" charset="0"/>
              <a:buChar char="•"/>
              <a:defRPr/>
            </a:pPr>
            <a:r>
              <a:rPr lang="en-US" sz="2600" dirty="0">
                <a:solidFill>
                  <a:prstClr val="black"/>
                </a:solidFill>
                <a:latin typeface="Century Gothic" panose="020B0502020202020204"/>
                <a:ea typeface="+mj-ea"/>
                <a:cs typeface="+mj-cs"/>
              </a:rPr>
              <a:t>16% of U.S. adults overall </a:t>
            </a:r>
          </a:p>
          <a:p>
            <a:pPr marL="862013" lvl="2" indent="-346075">
              <a:spcAft>
                <a:spcPts val="1800"/>
              </a:spcAft>
              <a:buClr>
                <a:prstClr val="black"/>
              </a:buClr>
              <a:buSzPct val="80000"/>
              <a:buFont typeface="Arial" panose="020B0604020202020204" pitchFamily="34" charset="0"/>
              <a:buChar char="•"/>
              <a:defRPr/>
            </a:pPr>
            <a:r>
              <a:rPr lang="en-US" sz="2600" dirty="0">
                <a:solidFill>
                  <a:prstClr val="black"/>
                </a:solidFill>
                <a:latin typeface="Century Gothic" panose="020B0502020202020204"/>
                <a:ea typeface="+mj-ea"/>
                <a:cs typeface="+mj-cs"/>
              </a:rPr>
              <a:t>17% of current drinkers</a:t>
            </a:r>
          </a:p>
          <a:p>
            <a:pPr marL="862013" lvl="2" indent="-346075">
              <a:spcAft>
                <a:spcPts val="1800"/>
              </a:spcAft>
              <a:buClr>
                <a:prstClr val="black"/>
              </a:buClr>
              <a:buSzPct val="80000"/>
              <a:buFont typeface="Arial" panose="020B0604020202020204" pitchFamily="34" charset="0"/>
              <a:buChar char="•"/>
              <a:defRPr/>
            </a:pPr>
            <a:r>
              <a:rPr lang="en-US" sz="2600" dirty="0">
                <a:solidFill>
                  <a:prstClr val="black"/>
                </a:solidFill>
                <a:latin typeface="Century Gothic" panose="020B0502020202020204"/>
                <a:ea typeface="+mj-ea"/>
                <a:cs typeface="+mj-cs"/>
              </a:rPr>
              <a:t>25% of binge drinkers</a:t>
            </a:r>
          </a:p>
          <a:p>
            <a:pPr marL="862013" lvl="2" indent="-346075">
              <a:spcAft>
                <a:spcPts val="1800"/>
              </a:spcAft>
              <a:buClr>
                <a:prstClr val="black"/>
              </a:buClr>
              <a:buSzPct val="80000"/>
              <a:buFont typeface="Arial" panose="020B0604020202020204" pitchFamily="34" charset="0"/>
              <a:buChar char="•"/>
              <a:defRPr/>
            </a:pPr>
            <a:r>
              <a:rPr lang="en-US" sz="2600" dirty="0">
                <a:solidFill>
                  <a:prstClr val="black"/>
                </a:solidFill>
                <a:latin typeface="Century Gothic" panose="020B0502020202020204"/>
                <a:ea typeface="+mj-ea"/>
                <a:cs typeface="+mj-cs"/>
              </a:rPr>
              <a:t>35% of those who binge drink ≥10 times in the past month</a:t>
            </a:r>
          </a:p>
        </p:txBody>
      </p:sp>
      <p:sp>
        <p:nvSpPr>
          <p:cNvPr id="5" name="Rectangle 4"/>
          <p:cNvSpPr/>
          <p:nvPr/>
        </p:nvSpPr>
        <p:spPr>
          <a:xfrm>
            <a:off x="11010935" y="6418578"/>
            <a:ext cx="1153954" cy="349509"/>
          </a:xfrm>
          <a:prstGeom prst="rect">
            <a:avLst/>
          </a:prstGeom>
        </p:spPr>
        <p:txBody>
          <a:bodyPr wrap="square">
            <a:spAutoFit/>
          </a:bodyPr>
          <a:lstStyle/>
          <a:p>
            <a:pPr algn="r"/>
            <a:r>
              <a:rPr lang="en-US" sz="1600" dirty="0"/>
              <a:t>CDC, 2014</a:t>
            </a:r>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09745" y="2430470"/>
            <a:ext cx="4378167" cy="2917918"/>
          </a:xfrm>
          <a:prstGeom prst="rect">
            <a:avLst/>
          </a:prstGeom>
        </p:spPr>
      </p:pic>
    </p:spTree>
    <p:extLst>
      <p:ext uri="{BB962C8B-B14F-4D97-AF65-F5344CB8AC3E}">
        <p14:creationId xmlns:p14="http://schemas.microsoft.com/office/powerpoint/2010/main" val="600287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8E05D-8237-4FF5-9D50-0B08FF09664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050E0E9B-3627-0999-D7AA-0BAF6EA3AEF2}"/>
              </a:ext>
            </a:extLst>
          </p:cNvPr>
          <p:cNvSpPr>
            <a:spLocks noGrp="1"/>
          </p:cNvSpPr>
          <p:nvPr>
            <p:ph type="subTitle" idx="4294967295"/>
          </p:nvPr>
        </p:nvSpPr>
        <p:spPr>
          <a:xfrm>
            <a:off x="1295375" y="338534"/>
            <a:ext cx="10474170" cy="685800"/>
          </a:xfrm>
          <a:prstGeom prst="rect">
            <a:avLst/>
          </a:prstGeom>
        </p:spPr>
        <p:txBody>
          <a:bodyPr>
            <a:noAutofit/>
          </a:bodyPr>
          <a:lstStyle/>
          <a:p>
            <a:pPr marL="0" algn="ctr" defTabSz="457200">
              <a:spcBef>
                <a:spcPct val="0"/>
              </a:spcBef>
              <a:buNone/>
              <a:defRPr/>
            </a:pPr>
            <a:r>
              <a:rPr lang="en-US" sz="4400" dirty="0">
                <a:solidFill>
                  <a:schemeClr val="tx1"/>
                </a:solidFill>
                <a:latin typeface="Calibri" panose="020F0502020204030204" pitchFamily="34" charset="0"/>
                <a:cs typeface="Calibri" panose="020F0502020204030204" pitchFamily="34" charset="0"/>
              </a:rPr>
              <a:t>SBIRT and Alcohol Use Disorder</a:t>
            </a:r>
          </a:p>
        </p:txBody>
      </p:sp>
      <p:sp>
        <p:nvSpPr>
          <p:cNvPr id="4" name="Rectangle 3">
            <a:extLst>
              <a:ext uri="{FF2B5EF4-FFF2-40B4-BE49-F238E27FC236}">
                <a16:creationId xmlns:a16="http://schemas.microsoft.com/office/drawing/2014/main" id="{6279893C-8BE6-73FD-F9A0-AF14CFD1E97D}"/>
              </a:ext>
            </a:extLst>
          </p:cNvPr>
          <p:cNvSpPr/>
          <p:nvPr/>
        </p:nvSpPr>
        <p:spPr>
          <a:xfrm>
            <a:off x="258440" y="2046420"/>
            <a:ext cx="6490445" cy="3354765"/>
          </a:xfrm>
          <a:prstGeom prst="rect">
            <a:avLst/>
          </a:prstGeom>
        </p:spPr>
        <p:txBody>
          <a:bodyPr wrap="square">
            <a:spAutoFit/>
            <a:scene3d>
              <a:camera prst="orthographicFront"/>
              <a:lightRig rig="soft" dir="t">
                <a:rot lat="0" lon="0" rev="10800000"/>
              </a:lightRig>
            </a:scene3d>
            <a:sp3d>
              <a:bevelT w="27940" h="12700"/>
              <a:contourClr>
                <a:srgbClr val="DDDDDD"/>
              </a:contourClr>
            </a:sp3d>
          </a:bodyPr>
          <a:lstStyle/>
          <a:p>
            <a:pPr marL="457200" lvl="2" indent="-457200">
              <a:spcAft>
                <a:spcPts val="1800"/>
              </a:spcAft>
              <a:buClr>
                <a:prstClr val="black"/>
              </a:buClr>
              <a:buSzPct val="80000"/>
              <a:buFont typeface="Arial" panose="020B0604020202020204" pitchFamily="34" charset="0"/>
              <a:buChar char="•"/>
              <a:defRPr/>
            </a:pPr>
            <a:r>
              <a:rPr lang="en-US" sz="2600" dirty="0">
                <a:solidFill>
                  <a:prstClr val="black"/>
                </a:solidFill>
                <a:latin typeface="Century Gothic" panose="020B0502020202020204"/>
                <a:ea typeface="+mj-ea"/>
                <a:cs typeface="+mj-cs"/>
              </a:rPr>
              <a:t>Study: 80% of people with AUD had medical visit in last year </a:t>
            </a:r>
          </a:p>
          <a:p>
            <a:pPr marL="457200" lvl="2" indent="-457200">
              <a:spcAft>
                <a:spcPts val="1800"/>
              </a:spcAft>
              <a:buClr>
                <a:prstClr val="black"/>
              </a:buClr>
              <a:buSzPct val="80000"/>
              <a:buFont typeface="Arial" panose="020B0604020202020204" pitchFamily="34" charset="0"/>
              <a:buChar char="•"/>
              <a:defRPr/>
            </a:pPr>
            <a:r>
              <a:rPr lang="en-US" sz="2600" dirty="0">
                <a:solidFill>
                  <a:prstClr val="black"/>
                </a:solidFill>
                <a:latin typeface="Century Gothic" panose="020B0502020202020204"/>
                <a:ea typeface="+mj-ea"/>
                <a:cs typeface="+mj-cs"/>
              </a:rPr>
              <a:t>70% of these people were asked about their alcohol intake. </a:t>
            </a:r>
          </a:p>
          <a:p>
            <a:pPr marL="457200" lvl="2" indent="-457200">
              <a:spcAft>
                <a:spcPts val="1800"/>
              </a:spcAft>
              <a:buClr>
                <a:prstClr val="black"/>
              </a:buClr>
              <a:buSzPct val="80000"/>
              <a:buFont typeface="Arial" panose="020B0604020202020204" pitchFamily="34" charset="0"/>
              <a:buChar char="•"/>
              <a:defRPr/>
            </a:pPr>
            <a:r>
              <a:rPr lang="en-US" sz="2600" dirty="0">
                <a:solidFill>
                  <a:prstClr val="black"/>
                </a:solidFill>
                <a:latin typeface="Century Gothic" panose="020B0502020202020204"/>
                <a:ea typeface="+mj-ea"/>
                <a:cs typeface="+mj-cs"/>
              </a:rPr>
              <a:t>Only one in 10 were encouraged to cut back on their drinking by a health professional</a:t>
            </a:r>
          </a:p>
        </p:txBody>
      </p:sp>
      <p:sp>
        <p:nvSpPr>
          <p:cNvPr id="5" name="Rectangle 4">
            <a:extLst>
              <a:ext uri="{FF2B5EF4-FFF2-40B4-BE49-F238E27FC236}">
                <a16:creationId xmlns:a16="http://schemas.microsoft.com/office/drawing/2014/main" id="{44A1C049-6778-3375-7838-D05C786AE2A6}"/>
              </a:ext>
            </a:extLst>
          </p:cNvPr>
          <p:cNvSpPr/>
          <p:nvPr/>
        </p:nvSpPr>
        <p:spPr>
          <a:xfrm>
            <a:off x="9629260" y="6418578"/>
            <a:ext cx="2535629" cy="369332"/>
          </a:xfrm>
          <a:prstGeom prst="rect">
            <a:avLst/>
          </a:prstGeom>
        </p:spPr>
        <p:txBody>
          <a:bodyPr wrap="square">
            <a:spAutoFit/>
          </a:bodyPr>
          <a:lstStyle/>
          <a:p>
            <a:pPr algn="r"/>
            <a:r>
              <a:rPr lang="en-US" dirty="0" err="1"/>
              <a:t>Mintz</a:t>
            </a:r>
            <a:r>
              <a:rPr lang="en-US" dirty="0"/>
              <a:t>, et al. 2021</a:t>
            </a:r>
          </a:p>
        </p:txBody>
      </p:sp>
      <p:pic>
        <p:nvPicPr>
          <p:cNvPr id="7" name="Picture 6" descr="A medical examination room with a white bed&#10;&#10;Description automatically generated">
            <a:extLst>
              <a:ext uri="{FF2B5EF4-FFF2-40B4-BE49-F238E27FC236}">
                <a16:creationId xmlns:a16="http://schemas.microsoft.com/office/drawing/2014/main" id="{F99FDEF2-4E8B-16A8-8089-6B6994A23578}"/>
              </a:ext>
            </a:extLst>
          </p:cNvPr>
          <p:cNvPicPr>
            <a:picLocks noChangeAspect="1"/>
          </p:cNvPicPr>
          <p:nvPr/>
        </p:nvPicPr>
        <p:blipFill>
          <a:blip r:embed="rId3" cstate="email">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593795" y="2238445"/>
            <a:ext cx="3650280" cy="2737710"/>
          </a:xfrm>
          <a:prstGeom prst="rect">
            <a:avLst/>
          </a:prstGeom>
        </p:spPr>
      </p:pic>
    </p:spTree>
    <p:extLst>
      <p:ext uri="{BB962C8B-B14F-4D97-AF65-F5344CB8AC3E}">
        <p14:creationId xmlns:p14="http://schemas.microsoft.com/office/powerpoint/2010/main" val="2695589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D883C-4E11-9867-93AE-3C3E175C687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5AF595D-C9C4-6627-C521-F142D487A197}"/>
              </a:ext>
            </a:extLst>
          </p:cNvPr>
          <p:cNvSpPr>
            <a:spLocks noGrp="1"/>
          </p:cNvSpPr>
          <p:nvPr>
            <p:ph type="subTitle" idx="4294967295"/>
          </p:nvPr>
        </p:nvSpPr>
        <p:spPr>
          <a:xfrm>
            <a:off x="1295375" y="338534"/>
            <a:ext cx="10474170" cy="685800"/>
          </a:xfrm>
          <a:prstGeom prst="rect">
            <a:avLst/>
          </a:prstGeom>
        </p:spPr>
        <p:txBody>
          <a:bodyPr>
            <a:noAutofit/>
          </a:bodyPr>
          <a:lstStyle/>
          <a:p>
            <a:pPr marL="0" algn="ctr" defTabSz="457200">
              <a:spcBef>
                <a:spcPct val="0"/>
              </a:spcBef>
              <a:buNone/>
              <a:defRPr/>
            </a:pPr>
            <a:r>
              <a:rPr lang="en-US" sz="4400" dirty="0">
                <a:solidFill>
                  <a:schemeClr val="tx1"/>
                </a:solidFill>
                <a:latin typeface="Calibri" panose="020F0502020204030204" pitchFamily="34" charset="0"/>
                <a:cs typeface="Calibri" panose="020F0502020204030204" pitchFamily="34" charset="0"/>
              </a:rPr>
              <a:t>Inpatient hospital stays</a:t>
            </a:r>
          </a:p>
        </p:txBody>
      </p:sp>
      <p:sp>
        <p:nvSpPr>
          <p:cNvPr id="4" name="Rectangle 3">
            <a:extLst>
              <a:ext uri="{FF2B5EF4-FFF2-40B4-BE49-F238E27FC236}">
                <a16:creationId xmlns:a16="http://schemas.microsoft.com/office/drawing/2014/main" id="{3AEF363C-2619-A1A7-AE1F-34AD6F0571ED}"/>
              </a:ext>
            </a:extLst>
          </p:cNvPr>
          <p:cNvSpPr/>
          <p:nvPr/>
        </p:nvSpPr>
        <p:spPr>
          <a:xfrm>
            <a:off x="258440" y="2046420"/>
            <a:ext cx="6490445" cy="3354765"/>
          </a:xfrm>
          <a:prstGeom prst="rect">
            <a:avLst/>
          </a:prstGeom>
        </p:spPr>
        <p:txBody>
          <a:bodyPr wrap="square">
            <a:spAutoFit/>
            <a:scene3d>
              <a:camera prst="orthographicFront"/>
              <a:lightRig rig="soft" dir="t">
                <a:rot lat="0" lon="0" rev="10800000"/>
              </a:lightRig>
            </a:scene3d>
            <a:sp3d>
              <a:bevelT w="27940" h="12700"/>
              <a:contourClr>
                <a:srgbClr val="DDDDDD"/>
              </a:contourClr>
            </a:sp3d>
          </a:bodyPr>
          <a:lstStyle/>
          <a:p>
            <a:pPr marL="0" lvl="2">
              <a:spcAft>
                <a:spcPts val="1800"/>
              </a:spcAft>
              <a:buClr>
                <a:prstClr val="black"/>
              </a:buClr>
              <a:buSzPct val="80000"/>
              <a:defRPr/>
            </a:pPr>
            <a:r>
              <a:rPr lang="en-US" sz="2600" dirty="0">
                <a:solidFill>
                  <a:prstClr val="black"/>
                </a:solidFill>
                <a:latin typeface="Century Gothic" panose="020B0502020202020204"/>
                <a:ea typeface="+mj-ea"/>
                <a:cs typeface="+mj-cs"/>
              </a:rPr>
              <a:t>Among patients admitted for alcohol-related diseases:</a:t>
            </a:r>
          </a:p>
          <a:p>
            <a:pPr marL="457200" lvl="2" indent="-457200">
              <a:spcAft>
                <a:spcPts val="1800"/>
              </a:spcAft>
              <a:buClr>
                <a:prstClr val="black"/>
              </a:buClr>
              <a:buSzPct val="80000"/>
              <a:buFont typeface="Arial" panose="020B0604020202020204" pitchFamily="34" charset="0"/>
              <a:buChar char="•"/>
              <a:defRPr/>
            </a:pPr>
            <a:r>
              <a:rPr lang="en-US" sz="2600" dirty="0">
                <a:solidFill>
                  <a:prstClr val="black"/>
                </a:solidFill>
                <a:latin typeface="Century Gothic" panose="020B0502020202020204"/>
                <a:ea typeface="+mj-ea"/>
                <a:cs typeface="+mj-cs"/>
              </a:rPr>
              <a:t>Only 52% of pts with alcohol-associated hepatitis received SBIRT</a:t>
            </a:r>
          </a:p>
          <a:p>
            <a:pPr marL="457200" lvl="2" indent="-457200">
              <a:spcAft>
                <a:spcPts val="1800"/>
              </a:spcAft>
              <a:buClr>
                <a:prstClr val="black"/>
              </a:buClr>
              <a:buSzPct val="80000"/>
              <a:buFont typeface="Arial" panose="020B0604020202020204" pitchFamily="34" charset="0"/>
              <a:buChar char="•"/>
              <a:defRPr/>
            </a:pPr>
            <a:r>
              <a:rPr lang="en-US" sz="2600" dirty="0">
                <a:solidFill>
                  <a:prstClr val="black"/>
                </a:solidFill>
                <a:latin typeface="Century Gothic" panose="020B0502020202020204"/>
                <a:ea typeface="+mj-ea"/>
                <a:cs typeface="+mj-cs"/>
              </a:rPr>
              <a:t>Only 24% of pts with decompensated alcohol-related cirrhosis received SBIRT</a:t>
            </a:r>
          </a:p>
        </p:txBody>
      </p:sp>
      <p:sp>
        <p:nvSpPr>
          <p:cNvPr id="5" name="Rectangle 4">
            <a:extLst>
              <a:ext uri="{FF2B5EF4-FFF2-40B4-BE49-F238E27FC236}">
                <a16:creationId xmlns:a16="http://schemas.microsoft.com/office/drawing/2014/main" id="{A89AE992-B400-483D-26B7-11200B889DD3}"/>
              </a:ext>
            </a:extLst>
          </p:cNvPr>
          <p:cNvSpPr/>
          <p:nvPr/>
        </p:nvSpPr>
        <p:spPr>
          <a:xfrm>
            <a:off x="10013310" y="6418578"/>
            <a:ext cx="2151579" cy="338554"/>
          </a:xfrm>
          <a:prstGeom prst="rect">
            <a:avLst/>
          </a:prstGeom>
        </p:spPr>
        <p:txBody>
          <a:bodyPr wrap="square">
            <a:spAutoFit/>
          </a:bodyPr>
          <a:lstStyle/>
          <a:p>
            <a:pPr algn="r"/>
            <a:r>
              <a:rPr lang="en-US" sz="1600" dirty="0"/>
              <a:t>Wang D, Puglia M. 2023</a:t>
            </a:r>
          </a:p>
        </p:txBody>
      </p:sp>
      <p:pic>
        <p:nvPicPr>
          <p:cNvPr id="7" name="Picture 6" descr="A large white building with a red cross on it&#10;&#10;Description automatically generated">
            <a:extLst>
              <a:ext uri="{FF2B5EF4-FFF2-40B4-BE49-F238E27FC236}">
                <a16:creationId xmlns:a16="http://schemas.microsoft.com/office/drawing/2014/main" id="{FF92A886-4C93-0AB1-7DDD-46C69F61E05B}"/>
              </a:ext>
            </a:extLst>
          </p:cNvPr>
          <p:cNvPicPr>
            <a:picLocks noChangeAspect="1"/>
          </p:cNvPicPr>
          <p:nvPr/>
        </p:nvPicPr>
        <p:blipFill>
          <a:blip r:embed="rId3" cstate="email">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404449" y="2125239"/>
            <a:ext cx="4298681" cy="3224011"/>
          </a:xfrm>
          <a:prstGeom prst="rect">
            <a:avLst/>
          </a:prstGeom>
        </p:spPr>
      </p:pic>
    </p:spTree>
    <p:extLst>
      <p:ext uri="{BB962C8B-B14F-4D97-AF65-F5344CB8AC3E}">
        <p14:creationId xmlns:p14="http://schemas.microsoft.com/office/powerpoint/2010/main" val="10322918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a:xfrm>
            <a:off x="1180160" y="170368"/>
            <a:ext cx="10676590" cy="960125"/>
          </a:xfrm>
          <a:prstGeom prst="rect">
            <a:avLst/>
          </a:prstGeom>
        </p:spPr>
        <p:txBody>
          <a:bodyPr vert="horz" lIns="91440" tIns="45720" rIns="91440" bIns="45720" rtlCol="0" anchor="ctr">
            <a:noAutofit/>
          </a:bodyPr>
          <a:lstStyle/>
          <a:p>
            <a:pPr algn="ctr">
              <a:spcBef>
                <a:spcPct val="0"/>
              </a:spcBef>
              <a:defRPr/>
            </a:pPr>
            <a:r>
              <a:rPr lang="en-US" sz="4400" dirty="0">
                <a:latin typeface="Calibri" panose="020F0502020204030204" pitchFamily="34" charset="0"/>
                <a:cs typeface="Calibri" panose="020F0502020204030204" pitchFamily="34" charset="0"/>
              </a:rPr>
              <a:t>Clinic-wide barriers to implementing SBIRT</a:t>
            </a:r>
          </a:p>
        </p:txBody>
      </p:sp>
      <p:grpSp>
        <p:nvGrpSpPr>
          <p:cNvPr id="4" name="Group 3"/>
          <p:cNvGrpSpPr/>
          <p:nvPr/>
        </p:nvGrpSpPr>
        <p:grpSpPr>
          <a:xfrm>
            <a:off x="412060" y="1467821"/>
            <a:ext cx="6644065" cy="4256224"/>
            <a:chOff x="1614815" y="1470345"/>
            <a:chExt cx="6644065" cy="4256224"/>
          </a:xfrm>
        </p:grpSpPr>
        <p:pic>
          <p:nvPicPr>
            <p:cNvPr id="8" name="Picture 7"/>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6062095" y="1470347"/>
              <a:ext cx="2196785" cy="4256222"/>
            </a:xfrm>
            <a:prstGeom prst="rect">
              <a:avLst/>
            </a:prstGeom>
          </p:spPr>
        </p:pic>
        <p:pic>
          <p:nvPicPr>
            <p:cNvPr id="2" name="Picture 1"/>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a:off x="1614815" y="1470345"/>
              <a:ext cx="4877435" cy="4256223"/>
            </a:xfrm>
            <a:prstGeom prst="rect">
              <a:avLst/>
            </a:prstGeom>
          </p:spPr>
        </p:pic>
      </p:grpSp>
      <p:sp>
        <p:nvSpPr>
          <p:cNvPr id="3" name="Rectangle 2"/>
          <p:cNvSpPr/>
          <p:nvPr/>
        </p:nvSpPr>
        <p:spPr>
          <a:xfrm>
            <a:off x="181630" y="6035705"/>
            <a:ext cx="11867145" cy="369332"/>
          </a:xfrm>
          <a:prstGeom prst="rect">
            <a:avLst/>
          </a:prstGeom>
        </p:spPr>
        <p:txBody>
          <a:bodyPr wrap="square">
            <a:spAutoFit/>
          </a:bodyPr>
          <a:lstStyle/>
          <a:p>
            <a:r>
              <a:rPr lang="en-US" dirty="0">
                <a:latin typeface="Century Gothic" panose="020B0502020202020204" pitchFamily="34" charset="0"/>
                <a:ea typeface="+mj-ea"/>
                <a:cs typeface="+mj-cs"/>
              </a:rPr>
              <a:t>Scale used: 1 = to a very little extent, 3 = to some extent, 5 = to a very great extent. (standard deviation)</a:t>
            </a:r>
            <a:endParaRPr lang="en-US" sz="3600" dirty="0">
              <a:latin typeface="Century Gothic" panose="020B0502020202020204" pitchFamily="34" charset="0"/>
            </a:endParaRPr>
          </a:p>
        </p:txBody>
      </p:sp>
      <p:sp>
        <p:nvSpPr>
          <p:cNvPr id="5" name="Rectangle 4"/>
          <p:cNvSpPr/>
          <p:nvPr/>
        </p:nvSpPr>
        <p:spPr>
          <a:xfrm>
            <a:off x="7785820" y="3083355"/>
            <a:ext cx="3926765" cy="1815882"/>
          </a:xfrm>
          <a:prstGeom prst="rect">
            <a:avLst/>
          </a:prstGeom>
        </p:spPr>
        <p:txBody>
          <a:bodyPr wrap="square">
            <a:spAutoFit/>
          </a:bodyPr>
          <a:lstStyle/>
          <a:p>
            <a:pPr marL="0" lvl="2">
              <a:spcAft>
                <a:spcPts val="1800"/>
              </a:spcAft>
              <a:buClr>
                <a:prstClr val="black"/>
              </a:buClr>
              <a:buSzPct val="80000"/>
              <a:defRPr/>
            </a:pPr>
            <a:r>
              <a:rPr lang="en-US" sz="2800" dirty="0">
                <a:solidFill>
                  <a:prstClr val="black"/>
                </a:solidFill>
                <a:latin typeface="Century Gothic" panose="020B0502020202020204"/>
                <a:ea typeface="+mj-ea"/>
                <a:cs typeface="+mj-cs"/>
              </a:rPr>
              <a:t>Survey of 102 SBIRT providers and 221 SBIRT stakeholders and staff.</a:t>
            </a:r>
          </a:p>
        </p:txBody>
      </p:sp>
      <p:sp>
        <p:nvSpPr>
          <p:cNvPr id="11" name="Rectangle 10"/>
          <p:cNvSpPr/>
          <p:nvPr/>
        </p:nvSpPr>
        <p:spPr>
          <a:xfrm>
            <a:off x="10428554" y="6512759"/>
            <a:ext cx="1762790" cy="338554"/>
          </a:xfrm>
          <a:prstGeom prst="rect">
            <a:avLst/>
          </a:prstGeom>
        </p:spPr>
        <p:txBody>
          <a:bodyPr wrap="none">
            <a:spAutoFit/>
          </a:bodyPr>
          <a:lstStyle/>
          <a:p>
            <a:r>
              <a:rPr lang="en-US" sz="1600" dirty="0" err="1"/>
              <a:t>Vendetti</a:t>
            </a:r>
            <a:r>
              <a:rPr lang="en-US" sz="1600" dirty="0"/>
              <a:t> et al 2017</a:t>
            </a:r>
          </a:p>
        </p:txBody>
      </p:sp>
    </p:spTree>
    <p:extLst>
      <p:ext uri="{BB962C8B-B14F-4D97-AF65-F5344CB8AC3E}">
        <p14:creationId xmlns:p14="http://schemas.microsoft.com/office/powerpoint/2010/main" val="11979525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Rectangle 2"/>
          <p:cNvSpPr txBox="1">
            <a:spLocks noChangeArrowheads="1"/>
          </p:cNvSpPr>
          <p:nvPr/>
        </p:nvSpPr>
        <p:spPr>
          <a:xfrm>
            <a:off x="1442329" y="279790"/>
            <a:ext cx="9831680" cy="924602"/>
          </a:xfrm>
          <a:prstGeom prst="rect">
            <a:avLst/>
          </a:prstGeom>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Keys to sustainably implementing SBIRT</a:t>
            </a:r>
          </a:p>
        </p:txBody>
      </p:sp>
      <p:sp>
        <p:nvSpPr>
          <p:cNvPr id="13" name="Rectangle 12"/>
          <p:cNvSpPr/>
          <p:nvPr/>
        </p:nvSpPr>
        <p:spPr>
          <a:xfrm>
            <a:off x="533942" y="1892800"/>
            <a:ext cx="6406968" cy="4047262"/>
          </a:xfrm>
          <a:prstGeom prst="rect">
            <a:avLst/>
          </a:prstGeom>
        </p:spPr>
        <p:txBody>
          <a:bodyPr wrap="square">
            <a:spAutoFit/>
          </a:bodyPr>
          <a:lstStyle/>
          <a:p>
            <a:pPr marL="346075" marR="0" lvl="2" indent="-346075" algn="l" defTabSz="457200" rtl="0" eaLnBrk="1" fontAlgn="base" latinLnBrk="0" hangingPunct="1">
              <a:lnSpc>
                <a:spcPct val="100000"/>
              </a:lnSpc>
              <a:spcBef>
                <a:spcPts val="0"/>
              </a:spcBef>
              <a:spcAft>
                <a:spcPts val="1800"/>
              </a:spcAft>
              <a:buClr>
                <a:prstClr val="black"/>
              </a:buClr>
              <a:buSzPct val="80000"/>
              <a:buFont typeface="Arial" panose="020B0604020202020204" pitchFamily="34" charset="0"/>
              <a:buChar char="•"/>
              <a:tabLst>
                <a:tab pos="463550" algn="l"/>
              </a:tabLst>
              <a:defRPr/>
            </a:pPr>
            <a:r>
              <a:rPr lang="en-US" sz="2600" dirty="0">
                <a:solidFill>
                  <a:prstClr val="black"/>
                </a:solidFill>
                <a:latin typeface="Century Gothic" panose="020B0502020202020204"/>
              </a:rPr>
              <a:t>Secure b</a:t>
            </a:r>
            <a:r>
              <a:rPr kumimoji="0" lang="en-US" sz="2600" b="0" i="0" u="none" strike="noStrike" kern="1200" cap="none" spc="0" normalizeH="0" baseline="0" noProof="0" dirty="0" err="1">
                <a:ln>
                  <a:noFill/>
                </a:ln>
                <a:solidFill>
                  <a:prstClr val="black"/>
                </a:solidFill>
                <a:effectLst/>
                <a:uLnTx/>
                <a:uFillTx/>
                <a:latin typeface="Century Gothic" panose="020B0502020202020204"/>
                <a:ea typeface="+mn-ea"/>
                <a:cs typeface="+mn-cs"/>
              </a:rPr>
              <a:t>uy</a:t>
            </a:r>
            <a:r>
              <a:rPr kumimoji="0" lang="en-US" sz="2600" b="0" i="0" u="none" strike="noStrike" kern="1200" cap="none" spc="0" normalizeH="0" baseline="0" noProof="0" dirty="0">
                <a:ln>
                  <a:noFill/>
                </a:ln>
                <a:solidFill>
                  <a:prstClr val="black"/>
                </a:solidFill>
                <a:effectLst/>
                <a:uLnTx/>
                <a:uFillTx/>
                <a:latin typeface="Century Gothic" panose="020B0502020202020204"/>
                <a:ea typeface="+mn-ea"/>
                <a:cs typeface="+mn-cs"/>
              </a:rPr>
              <a:t>-in from leadership</a:t>
            </a:r>
          </a:p>
          <a:p>
            <a:pPr marL="346075" marR="0" lvl="2" indent="-346075" algn="l" defTabSz="457200" rtl="0" eaLnBrk="1" fontAlgn="base" latinLnBrk="0" hangingPunct="1">
              <a:lnSpc>
                <a:spcPct val="100000"/>
              </a:lnSpc>
              <a:spcBef>
                <a:spcPts val="0"/>
              </a:spcBef>
              <a:spcAft>
                <a:spcPts val="1800"/>
              </a:spcAft>
              <a:buClr>
                <a:prstClr val="black"/>
              </a:buClr>
              <a:buSzPct val="80000"/>
              <a:buFont typeface="Arial" panose="020B0604020202020204" pitchFamily="34" charset="0"/>
              <a:buChar char="•"/>
              <a:tabLst>
                <a:tab pos="463550" algn="l"/>
              </a:tabLst>
              <a:defRPr/>
            </a:pPr>
            <a:r>
              <a:rPr kumimoji="0" lang="en-US" sz="2600" b="0" i="0" u="none" strike="noStrike" kern="1200" cap="none" spc="0" normalizeH="0" baseline="0" noProof="0" dirty="0">
                <a:ln>
                  <a:noFill/>
                </a:ln>
                <a:solidFill>
                  <a:prstClr val="black"/>
                </a:solidFill>
                <a:effectLst/>
                <a:uLnTx/>
                <a:uFillTx/>
                <a:latin typeface="Century Gothic" panose="020B0502020202020204"/>
                <a:ea typeface="+mn-ea"/>
                <a:cs typeface="+mn-cs"/>
              </a:rPr>
              <a:t>Identify workflow</a:t>
            </a:r>
          </a:p>
          <a:p>
            <a:pPr marL="346075" marR="0" lvl="2" indent="-346075" algn="l" defTabSz="457200" rtl="0" eaLnBrk="1" fontAlgn="base" latinLnBrk="0" hangingPunct="1">
              <a:lnSpc>
                <a:spcPct val="100000"/>
              </a:lnSpc>
              <a:spcBef>
                <a:spcPts val="0"/>
              </a:spcBef>
              <a:spcAft>
                <a:spcPts val="1800"/>
              </a:spcAft>
              <a:buClr>
                <a:prstClr val="black"/>
              </a:buClr>
              <a:buSzPct val="80000"/>
              <a:buFont typeface="Arial" panose="020B0604020202020204" pitchFamily="34" charset="0"/>
              <a:buChar char="•"/>
              <a:tabLst>
                <a:tab pos="463550" algn="l"/>
              </a:tabLst>
              <a:defRPr/>
            </a:pPr>
            <a:r>
              <a:rPr kumimoji="0" lang="en-US" sz="2600" b="0" i="0" u="none" strike="noStrike" kern="1200" cap="none" spc="0" normalizeH="0" baseline="0" noProof="0" dirty="0">
                <a:ln>
                  <a:noFill/>
                </a:ln>
                <a:solidFill>
                  <a:prstClr val="black"/>
                </a:solidFill>
                <a:effectLst/>
                <a:uLnTx/>
                <a:uFillTx/>
                <a:latin typeface="Century Gothic" panose="020B0502020202020204"/>
                <a:ea typeface="+mn-ea"/>
                <a:cs typeface="+mn-cs"/>
              </a:rPr>
              <a:t>Train all staff and implement ongoing training</a:t>
            </a:r>
          </a:p>
          <a:p>
            <a:pPr marL="346075" marR="0" lvl="2" indent="-346075" algn="l" defTabSz="457200" rtl="0" eaLnBrk="1" fontAlgn="base" latinLnBrk="0" hangingPunct="1">
              <a:lnSpc>
                <a:spcPct val="100000"/>
              </a:lnSpc>
              <a:spcBef>
                <a:spcPts val="0"/>
              </a:spcBef>
              <a:spcAft>
                <a:spcPts val="1800"/>
              </a:spcAft>
              <a:buClr>
                <a:prstClr val="black"/>
              </a:buClr>
              <a:buSzPct val="80000"/>
              <a:buFont typeface="Arial" panose="020B0604020202020204" pitchFamily="34" charset="0"/>
              <a:buChar char="•"/>
              <a:tabLst>
                <a:tab pos="463550" algn="l"/>
              </a:tabLst>
              <a:defRPr/>
            </a:pPr>
            <a:r>
              <a:rPr kumimoji="0" lang="en-US" sz="2600" b="0" i="0" u="none" strike="noStrike" kern="1200" cap="none" spc="0" normalizeH="0" baseline="0" noProof="0" dirty="0">
                <a:ln>
                  <a:noFill/>
                </a:ln>
                <a:solidFill>
                  <a:prstClr val="black"/>
                </a:solidFill>
                <a:effectLst/>
                <a:uLnTx/>
                <a:uFillTx/>
                <a:latin typeface="Century Gothic" panose="020B0502020202020204"/>
                <a:ea typeface="+mn-ea"/>
                <a:cs typeface="+mn-cs"/>
              </a:rPr>
              <a:t>Identify champions</a:t>
            </a:r>
          </a:p>
          <a:p>
            <a:pPr marL="346075" marR="0" lvl="2" indent="-346075" algn="l" defTabSz="457200" rtl="0" eaLnBrk="1" fontAlgn="base" latinLnBrk="0" hangingPunct="1">
              <a:lnSpc>
                <a:spcPct val="100000"/>
              </a:lnSpc>
              <a:spcBef>
                <a:spcPts val="0"/>
              </a:spcBef>
              <a:spcAft>
                <a:spcPts val="1800"/>
              </a:spcAft>
              <a:buClr>
                <a:prstClr val="black"/>
              </a:buClr>
              <a:buSzPct val="80000"/>
              <a:buFont typeface="Arial" panose="020B0604020202020204" pitchFamily="34" charset="0"/>
              <a:buChar char="•"/>
              <a:tabLst>
                <a:tab pos="463550" algn="l"/>
              </a:tabLst>
              <a:defRPr/>
            </a:pPr>
            <a:r>
              <a:rPr kumimoji="0" lang="en-US" sz="2600" b="0" i="0" u="none" strike="noStrike" kern="1200" cap="none" spc="0" normalizeH="0" baseline="0" noProof="0" dirty="0">
                <a:ln>
                  <a:noFill/>
                </a:ln>
                <a:solidFill>
                  <a:prstClr val="black"/>
                </a:solidFill>
                <a:effectLst/>
                <a:uLnTx/>
                <a:uFillTx/>
                <a:latin typeface="Century Gothic" panose="020B0502020202020204"/>
                <a:ea typeface="+mn-ea"/>
                <a:cs typeface="+mn-cs"/>
              </a:rPr>
              <a:t>Optimize EMR</a:t>
            </a:r>
          </a:p>
          <a:p>
            <a:pPr marL="346075" marR="0" lvl="2" indent="-346075" algn="l" defTabSz="457200" rtl="0" eaLnBrk="1" fontAlgn="base" latinLnBrk="0" hangingPunct="1">
              <a:lnSpc>
                <a:spcPct val="100000"/>
              </a:lnSpc>
              <a:spcBef>
                <a:spcPts val="0"/>
              </a:spcBef>
              <a:spcAft>
                <a:spcPts val="1800"/>
              </a:spcAft>
              <a:buClr>
                <a:prstClr val="black"/>
              </a:buClr>
              <a:buSzPct val="80000"/>
              <a:buFont typeface="Arial" panose="020B0604020202020204" pitchFamily="34" charset="0"/>
              <a:buChar char="•"/>
              <a:tabLst>
                <a:tab pos="463550" algn="l"/>
              </a:tabLst>
              <a:defRPr/>
            </a:pPr>
            <a:r>
              <a:rPr kumimoji="0" lang="en-US" sz="2600" b="0" i="0" u="none" strike="noStrike" kern="1200" cap="none" spc="0" normalizeH="0" baseline="0" noProof="0" dirty="0">
                <a:ln>
                  <a:noFill/>
                </a:ln>
                <a:solidFill>
                  <a:prstClr val="black"/>
                </a:solidFill>
                <a:effectLst/>
                <a:uLnTx/>
                <a:uFillTx/>
                <a:latin typeface="Century Gothic" panose="020B0502020202020204"/>
                <a:ea typeface="+mn-ea"/>
                <a:cs typeface="+mn-cs"/>
              </a:rPr>
              <a:t>Use clinic tools (ex</a:t>
            </a:r>
            <a:r>
              <a:rPr kumimoji="0" lang="en-US" sz="2600" b="0" i="0" u="none" strike="noStrike" kern="1200" cap="none" spc="0" normalizeH="0" baseline="0" noProof="0">
                <a:ln>
                  <a:noFill/>
                </a:ln>
                <a:solidFill>
                  <a:prstClr val="black"/>
                </a:solidFill>
                <a:effectLst/>
                <a:uLnTx/>
                <a:uFillTx/>
                <a:latin typeface="Century Gothic" panose="020B0502020202020204"/>
                <a:ea typeface="+mn-ea"/>
                <a:cs typeface="+mn-cs"/>
              </a:rPr>
              <a:t>: sbirtoregon</a:t>
            </a:r>
            <a:r>
              <a:rPr kumimoji="0" lang="en-US" sz="2600" b="0" i="0" u="none" strike="noStrike" kern="1200" cap="none" spc="0" normalizeH="0" baseline="0" noProof="0" dirty="0">
                <a:ln>
                  <a:noFill/>
                </a:ln>
                <a:solidFill>
                  <a:prstClr val="black"/>
                </a:solidFill>
                <a:effectLst/>
                <a:uLnTx/>
                <a:uFillTx/>
                <a:latin typeface="Century Gothic" panose="020B0502020202020204"/>
                <a:ea typeface="+mn-ea"/>
                <a:cs typeface="+mn-cs"/>
              </a:rPr>
              <a:t>.org)</a:t>
            </a:r>
          </a:p>
        </p:txBody>
      </p:sp>
      <p:pic>
        <p:nvPicPr>
          <p:cNvPr id="6"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126461" y="1973527"/>
            <a:ext cx="1894368" cy="1991532"/>
          </a:xfrm>
          <a:prstGeom prst="ellipse">
            <a:avLst/>
          </a:prstGeom>
          <a:ln>
            <a:noFill/>
          </a:ln>
          <a:effectLst>
            <a:outerShdw blurRad="50800" dist="38100" dir="8100000" algn="tr" rotWithShape="0">
              <a:prstClr val="black">
                <a:alpha val="40000"/>
              </a:prstClr>
            </a:outerShdw>
          </a:effectLst>
        </p:spPr>
      </p:pic>
      <p:pic>
        <p:nvPicPr>
          <p:cNvPr id="5"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132935" y="2699305"/>
            <a:ext cx="1905000" cy="1905000"/>
          </a:xfrm>
          <a:prstGeom prst="ellipse">
            <a:avLst/>
          </a:prstGeom>
          <a:ln>
            <a:noFill/>
          </a:ln>
          <a:effectLst>
            <a:outerShdw blurRad="50800" dist="38100" dir="8100000" algn="tr" rotWithShape="0">
              <a:prstClr val="black">
                <a:alpha val="40000"/>
              </a:prstClr>
            </a:outerShdw>
          </a:effectLst>
        </p:spPr>
      </p:pic>
      <p:pic>
        <p:nvPicPr>
          <p:cNvPr id="7"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8819221" y="4109380"/>
            <a:ext cx="1981200" cy="1997529"/>
          </a:xfrm>
          <a:prstGeom prst="ellipse">
            <a:avLst/>
          </a:prstGeom>
          <a:ln>
            <a:noFill/>
          </a:ln>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1672458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4294967295"/>
          </p:nvPr>
        </p:nvSpPr>
        <p:spPr>
          <a:xfrm>
            <a:off x="949731" y="318195"/>
            <a:ext cx="11099044" cy="792813"/>
          </a:xfrm>
          <a:prstGeom prst="rect">
            <a:avLst/>
          </a:prstGeom>
        </p:spPr>
        <p:txBody>
          <a:bodyPr>
            <a:normAutofit/>
          </a:bodyPr>
          <a:lstStyle/>
          <a:p>
            <a:pPr marL="0" indent="0" algn="ctr" defTabSz="457200">
              <a:spcBef>
                <a:spcPct val="0"/>
              </a:spcBef>
              <a:buNone/>
              <a:defRPr/>
            </a:pPr>
            <a:r>
              <a:rPr lang="en-US" sz="4000" dirty="0">
                <a:solidFill>
                  <a:schemeClr val="tx1"/>
                </a:solidFill>
                <a:latin typeface="Calibri" panose="020F0502020204030204" pitchFamily="34" charset="0"/>
                <a:cs typeface="Calibri" panose="020F0502020204030204" pitchFamily="34" charset="0"/>
              </a:rPr>
              <a:t>Demographic disparities in SBIRT implementation</a:t>
            </a:r>
          </a:p>
        </p:txBody>
      </p:sp>
      <p:sp>
        <p:nvSpPr>
          <p:cNvPr id="4" name="Rectangle 3"/>
          <p:cNvSpPr/>
          <p:nvPr/>
        </p:nvSpPr>
        <p:spPr>
          <a:xfrm>
            <a:off x="66415" y="1937075"/>
            <a:ext cx="7036531" cy="3954929"/>
          </a:xfrm>
          <a:prstGeom prst="rect">
            <a:avLst/>
          </a:prstGeom>
        </p:spPr>
        <p:txBody>
          <a:bodyPr wrap="square">
            <a:spAutoFit/>
            <a:scene3d>
              <a:camera prst="orthographicFront"/>
              <a:lightRig rig="soft" dir="t">
                <a:rot lat="0" lon="0" rev="10800000"/>
              </a:lightRig>
            </a:scene3d>
            <a:sp3d>
              <a:bevelT w="27940" h="12700"/>
              <a:contourClr>
                <a:srgbClr val="DDDDDD"/>
              </a:contourClr>
            </a:sp3d>
          </a:bodyPr>
          <a:lstStyle/>
          <a:p>
            <a:pPr marL="457200" lvl="3">
              <a:spcAft>
                <a:spcPts val="1800"/>
              </a:spcAft>
              <a:buClr>
                <a:prstClr val="black"/>
              </a:buClr>
              <a:buSzPct val="80000"/>
              <a:defRPr/>
            </a:pPr>
            <a:r>
              <a:rPr lang="en-US" sz="2200" dirty="0">
                <a:solidFill>
                  <a:prstClr val="black"/>
                </a:solidFill>
                <a:latin typeface="Century Gothic" panose="020B0502020202020204"/>
                <a:ea typeface="+mj-ea"/>
                <a:cs typeface="+mj-cs"/>
              </a:rPr>
              <a:t>People less likely to be screened for alcohol use:</a:t>
            </a:r>
          </a:p>
          <a:p>
            <a:pPr marL="1254125" lvl="4" indent="-339725">
              <a:spcAft>
                <a:spcPts val="1800"/>
              </a:spcAft>
              <a:buClr>
                <a:prstClr val="black"/>
              </a:buClr>
              <a:buSzPct val="80000"/>
              <a:buFont typeface="Arial" panose="020B0604020202020204" pitchFamily="34" charset="0"/>
              <a:buChar char="•"/>
              <a:defRPr/>
            </a:pPr>
            <a:r>
              <a:rPr lang="en-US" sz="2200" dirty="0">
                <a:solidFill>
                  <a:prstClr val="black"/>
                </a:solidFill>
                <a:latin typeface="Century Gothic" panose="020B0502020202020204"/>
                <a:ea typeface="+mj-ea"/>
                <a:cs typeface="+mj-cs"/>
              </a:rPr>
              <a:t>Ages ≥50, racial and ethnic minorities, uninsured</a:t>
            </a:r>
          </a:p>
          <a:p>
            <a:pPr marL="457200" lvl="3">
              <a:spcAft>
                <a:spcPts val="1800"/>
              </a:spcAft>
              <a:buClr>
                <a:prstClr val="black"/>
              </a:buClr>
              <a:buSzPct val="80000"/>
              <a:defRPr/>
            </a:pPr>
            <a:r>
              <a:rPr lang="en-US" sz="2200" dirty="0">
                <a:solidFill>
                  <a:prstClr val="black"/>
                </a:solidFill>
                <a:latin typeface="Century Gothic" panose="020B0502020202020204"/>
                <a:ea typeface="+mj-ea"/>
                <a:cs typeface="+mj-cs"/>
              </a:rPr>
              <a:t>People less likely to receive BI or RT:</a:t>
            </a:r>
          </a:p>
          <a:p>
            <a:pPr marL="1254125" lvl="3" indent="-339725">
              <a:spcAft>
                <a:spcPts val="1800"/>
              </a:spcAft>
              <a:buClr>
                <a:prstClr val="black"/>
              </a:buClr>
              <a:buSzPct val="80000"/>
              <a:buFont typeface="Arial" panose="020B0604020202020204" pitchFamily="34" charset="0"/>
              <a:buChar char="•"/>
              <a:defRPr/>
            </a:pPr>
            <a:r>
              <a:rPr lang="en-US" sz="2200" dirty="0">
                <a:solidFill>
                  <a:prstClr val="black"/>
                </a:solidFill>
                <a:latin typeface="Century Gothic" panose="020B0502020202020204"/>
                <a:ea typeface="+mj-ea"/>
                <a:cs typeface="+mj-cs"/>
              </a:rPr>
              <a:t>Women, ages 18-25, Asian Americans</a:t>
            </a:r>
          </a:p>
          <a:p>
            <a:pPr marL="457200" lvl="3">
              <a:spcAft>
                <a:spcPts val="1800"/>
              </a:spcAft>
              <a:buClr>
                <a:prstClr val="black"/>
              </a:buClr>
              <a:buSzPct val="80000"/>
              <a:defRPr/>
            </a:pPr>
            <a:r>
              <a:rPr lang="en-US" sz="2200" dirty="0">
                <a:solidFill>
                  <a:prstClr val="black"/>
                </a:solidFill>
                <a:latin typeface="Century Gothic" panose="020B0502020202020204"/>
                <a:ea typeface="+mj-ea"/>
                <a:cs typeface="+mj-cs"/>
              </a:rPr>
              <a:t>People less likely to accept treatment:</a:t>
            </a:r>
          </a:p>
          <a:p>
            <a:pPr marL="1254125" lvl="3" indent="-342900">
              <a:spcAft>
                <a:spcPts val="1800"/>
              </a:spcAft>
              <a:buClr>
                <a:prstClr val="black"/>
              </a:buClr>
              <a:buSzPct val="80000"/>
              <a:buFont typeface="Arial" panose="020B0604020202020204" pitchFamily="34" charset="0"/>
              <a:buChar char="•"/>
              <a:defRPr/>
            </a:pPr>
            <a:r>
              <a:rPr lang="en-US" sz="2200" dirty="0">
                <a:solidFill>
                  <a:prstClr val="black"/>
                </a:solidFill>
                <a:latin typeface="Century Gothic" panose="020B0502020202020204"/>
                <a:ea typeface="+mj-ea"/>
                <a:cs typeface="+mj-cs"/>
              </a:rPr>
              <a:t>Men, Black Americans</a:t>
            </a:r>
          </a:p>
        </p:txBody>
      </p:sp>
      <p:sp>
        <p:nvSpPr>
          <p:cNvPr id="6" name="Rectangle 5"/>
          <p:cNvSpPr/>
          <p:nvPr/>
        </p:nvSpPr>
        <p:spPr>
          <a:xfrm>
            <a:off x="10205335" y="6457890"/>
            <a:ext cx="1890261" cy="400110"/>
          </a:xfrm>
          <a:prstGeom prst="rect">
            <a:avLst/>
          </a:prstGeom>
        </p:spPr>
        <p:txBody>
          <a:bodyPr wrap="none">
            <a:spAutoFit/>
          </a:bodyPr>
          <a:lstStyle/>
          <a:p>
            <a:r>
              <a:rPr lang="en-US" sz="2000" dirty="0" err="1"/>
              <a:t>Mintz</a:t>
            </a:r>
            <a:r>
              <a:rPr lang="en-US" sz="2000" dirty="0"/>
              <a:t> et al, 2023</a:t>
            </a:r>
          </a:p>
        </p:txBody>
      </p:sp>
      <p:pic>
        <p:nvPicPr>
          <p:cNvPr id="5" name="Picture 4">
            <a:extLst>
              <a:ext uri="{FF2B5EF4-FFF2-40B4-BE49-F238E27FC236}">
                <a16:creationId xmlns:a16="http://schemas.microsoft.com/office/drawing/2014/main" id="{3DF707A7-FA5C-4BB7-B4DF-3A25659433B6}"/>
              </a:ext>
            </a:extLst>
          </p:cNvPr>
          <p:cNvPicPr>
            <a:picLocks noChangeAspect="1"/>
          </p:cNvPicPr>
          <p:nvPr/>
        </p:nvPicPr>
        <p:blipFill rotWithShape="1">
          <a:blip r:embed="rId3" cstate="email">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p:blipFill>
        <p:spPr>
          <a:xfrm>
            <a:off x="7478580" y="2161635"/>
            <a:ext cx="4098846" cy="3505810"/>
          </a:xfrm>
          <a:prstGeom prst="rect">
            <a:avLst/>
          </a:prstGeom>
        </p:spPr>
      </p:pic>
    </p:spTree>
    <p:extLst>
      <p:ext uri="{BB962C8B-B14F-4D97-AF65-F5344CB8AC3E}">
        <p14:creationId xmlns:p14="http://schemas.microsoft.com/office/powerpoint/2010/main" val="36965362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Rectangle 2"/>
          <p:cNvSpPr txBox="1">
            <a:spLocks noChangeArrowheads="1"/>
          </p:cNvSpPr>
          <p:nvPr/>
        </p:nvSpPr>
        <p:spPr>
          <a:xfrm>
            <a:off x="1064945" y="672781"/>
            <a:ext cx="10971629" cy="924602"/>
          </a:xfrm>
          <a:prstGeom prst="rect">
            <a:avLst/>
          </a:prstGeom>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Beware: when implementing SBIRT</a:t>
            </a:r>
          </a:p>
        </p:txBody>
      </p:sp>
      <p:sp>
        <p:nvSpPr>
          <p:cNvPr id="13" name="Rectangle 12"/>
          <p:cNvSpPr/>
          <p:nvPr/>
        </p:nvSpPr>
        <p:spPr>
          <a:xfrm>
            <a:off x="570781" y="1969610"/>
            <a:ext cx="6298420" cy="3877985"/>
          </a:xfrm>
          <a:prstGeom prst="rect">
            <a:avLst/>
          </a:prstGeom>
        </p:spPr>
        <p:txBody>
          <a:bodyPr wrap="square">
            <a:spAutoFit/>
          </a:bodyPr>
          <a:lstStyle/>
          <a:p>
            <a:pPr marL="346075" marR="0" lvl="2" indent="-346075" algn="l" defTabSz="457200" rtl="0" eaLnBrk="1" fontAlgn="base" latinLnBrk="0" hangingPunct="1">
              <a:lnSpc>
                <a:spcPct val="100000"/>
              </a:lnSpc>
              <a:spcBef>
                <a:spcPts val="0"/>
              </a:spcBef>
              <a:spcAft>
                <a:spcPts val="1800"/>
              </a:spcAft>
              <a:buClr>
                <a:prstClr val="black"/>
              </a:buClr>
              <a:buSzPct val="80000"/>
              <a:buFont typeface="Arial" panose="020B0604020202020204" pitchFamily="34" charset="0"/>
              <a:buChar char="•"/>
              <a:tabLst>
                <a:tab pos="463550" algn="l"/>
              </a:tabLst>
              <a:defRPr/>
            </a:pPr>
            <a:r>
              <a:rPr lang="en-US" sz="2400" dirty="0">
                <a:solidFill>
                  <a:prstClr val="black"/>
                </a:solidFill>
                <a:latin typeface="Century Gothic" panose="020B0502020202020204"/>
              </a:rPr>
              <a:t>Many states consider drug use during pregnancy to be child abuse</a:t>
            </a:r>
            <a:endPar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346075" marR="0" lvl="2" indent="-346075" algn="l" defTabSz="457200" rtl="0" eaLnBrk="1" fontAlgn="base" latinLnBrk="0" hangingPunct="1">
              <a:lnSpc>
                <a:spcPct val="100000"/>
              </a:lnSpc>
              <a:spcBef>
                <a:spcPts val="0"/>
              </a:spcBef>
              <a:spcAft>
                <a:spcPts val="1800"/>
              </a:spcAft>
              <a:buClr>
                <a:prstClr val="black"/>
              </a:buClr>
              <a:buSzPct val="80000"/>
              <a:buFont typeface="Arial" panose="020B0604020202020204" pitchFamily="34" charset="0"/>
              <a:buChar char="•"/>
              <a:tabLst>
                <a:tab pos="463550" algn="l"/>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Pts identified with drug use face greater stigma when receiving heath care</a:t>
            </a:r>
          </a:p>
          <a:p>
            <a:pPr marL="346075" marR="0" lvl="2" indent="-346075" algn="l" defTabSz="457200" rtl="0" eaLnBrk="1" fontAlgn="base" latinLnBrk="0" hangingPunct="1">
              <a:lnSpc>
                <a:spcPct val="100000"/>
              </a:lnSpc>
              <a:spcBef>
                <a:spcPts val="0"/>
              </a:spcBef>
              <a:spcAft>
                <a:spcPts val="1800"/>
              </a:spcAft>
              <a:buClr>
                <a:prstClr val="black"/>
              </a:buClr>
              <a:buSzPct val="80000"/>
              <a:buFont typeface="Arial" panose="020B0604020202020204" pitchFamily="34" charset="0"/>
              <a:buChar char="•"/>
              <a:tabLst>
                <a:tab pos="463550" algn="l"/>
              </a:tabLst>
              <a:defRPr/>
            </a:pPr>
            <a:r>
              <a:rPr lang="en-US" sz="2400" dirty="0">
                <a:solidFill>
                  <a:prstClr val="black"/>
                </a:solidFill>
                <a:latin typeface="Century Gothic" panose="020B0502020202020204"/>
              </a:rPr>
              <a:t>Efficacy of brief intervention depends on fidelity and quality – easier to ensure during trials compared to practice.</a:t>
            </a:r>
            <a:endPar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pic>
        <p:nvPicPr>
          <p:cNvPr id="2" name="Picture 1">
            <a:extLst>
              <a:ext uri="{FF2B5EF4-FFF2-40B4-BE49-F238E27FC236}">
                <a16:creationId xmlns:a16="http://schemas.microsoft.com/office/drawing/2014/main" id="{9C1ED750-BB0C-4766-8249-DB933B277FE4}"/>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55426" y="75347"/>
            <a:ext cx="810675" cy="597403"/>
          </a:xfrm>
          <a:prstGeom prst="rect">
            <a:avLst/>
          </a:prstGeom>
        </p:spPr>
      </p:pic>
      <p:pic>
        <p:nvPicPr>
          <p:cNvPr id="17410" name="Picture 2" descr="HCH new clinic 13 | A medical exam room at the new Health Ca… | Flickr">
            <a:extLst>
              <a:ext uri="{FF2B5EF4-FFF2-40B4-BE49-F238E27FC236}">
                <a16:creationId xmlns:a16="http://schemas.microsoft.com/office/drawing/2014/main" id="{83873FEE-13BE-47BD-BD8A-7C3A8DF240BF}"/>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288464" y="2200040"/>
            <a:ext cx="4343530" cy="3159995"/>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41C87AB8-3A2C-4566-B960-AECA7BAC7594}"/>
              </a:ext>
            </a:extLst>
          </p:cNvPr>
          <p:cNvSpPr txBox="1"/>
          <p:nvPr/>
        </p:nvSpPr>
        <p:spPr>
          <a:xfrm>
            <a:off x="9899986" y="6424590"/>
            <a:ext cx="2293905" cy="369332"/>
          </a:xfrm>
          <a:prstGeom prst="rect">
            <a:avLst/>
          </a:prstGeom>
          <a:noFill/>
        </p:spPr>
        <p:txBody>
          <a:bodyPr wrap="square">
            <a:spAutoFit/>
          </a:bodyPr>
          <a:lstStyle/>
          <a:p>
            <a:pPr algn="r"/>
            <a:r>
              <a:rPr lang="en-US" sz="1800" dirty="0">
                <a:solidFill>
                  <a:prstClr val="black"/>
                </a:solidFill>
                <a:latin typeface="Century Gothic" panose="020B0502020202020204"/>
              </a:rPr>
              <a:t>Saitz, JAMA, 2020</a:t>
            </a:r>
            <a:endParaRPr lang="en-US" dirty="0"/>
          </a:p>
        </p:txBody>
      </p:sp>
    </p:spTree>
    <p:extLst>
      <p:ext uri="{BB962C8B-B14F-4D97-AF65-F5344CB8AC3E}">
        <p14:creationId xmlns:p14="http://schemas.microsoft.com/office/powerpoint/2010/main" val="24595931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1ECAA-DAAC-46B4-2D04-B80C63186210}"/>
            </a:ext>
          </a:extLst>
        </p:cNvPr>
        <p:cNvGrpSpPr/>
        <p:nvPr/>
      </p:nvGrpSpPr>
      <p:grpSpPr>
        <a:xfrm>
          <a:off x="0" y="0"/>
          <a:ext cx="0" cy="0"/>
          <a:chOff x="0" y="0"/>
          <a:chExt cx="0" cy="0"/>
        </a:xfrm>
      </p:grpSpPr>
      <p:sp>
        <p:nvSpPr>
          <p:cNvPr id="34817" name="Rectangle 2">
            <a:extLst>
              <a:ext uri="{FF2B5EF4-FFF2-40B4-BE49-F238E27FC236}">
                <a16:creationId xmlns:a16="http://schemas.microsoft.com/office/drawing/2014/main" id="{EF5DE9D6-4C35-78AE-4E60-589A19A397E3}"/>
              </a:ext>
            </a:extLst>
          </p:cNvPr>
          <p:cNvSpPr>
            <a:spLocks noGrp="1" noChangeArrowheads="1"/>
          </p:cNvSpPr>
          <p:nvPr>
            <p:ph type="title" idx="4294967295"/>
          </p:nvPr>
        </p:nvSpPr>
        <p:spPr bwMode="auto">
          <a:xfrm>
            <a:off x="443411" y="161801"/>
            <a:ext cx="11082131" cy="840226"/>
          </a:xfrm>
          <a:prstGeom prst="rect">
            <a:avLst/>
          </a:prstGeom>
          <a:ln>
            <a:miter lim="800000"/>
            <a:headEnd/>
            <a:tailEnd/>
          </a:ln>
        </p:spPr>
        <p:txBody>
          <a:bodyPr vert="horz" wrap="square" lIns="91440" tIns="45720" rIns="91440" bIns="45720" numCol="1" rtlCol="0" anchor="t" anchorCtr="0" compatLnSpc="1">
            <a:prstTxWarp prst="textNoShape">
              <a:avLst/>
            </a:prstTxWarp>
            <a:noAutofit/>
          </a:bodyPr>
          <a:lstStyle/>
          <a:p>
            <a:pPr algn="ctr">
              <a:defRPr/>
            </a:pPr>
            <a:r>
              <a:rPr lang="en-US" sz="4400" dirty="0">
                <a:solidFill>
                  <a:prstClr val="black"/>
                </a:solidFill>
                <a:latin typeface="Trebuchet MS" panose="020B0603020202020204" pitchFamily="34" charset="0"/>
                <a:ea typeface="+mn-ea"/>
                <a:cs typeface="Nirmala UI" panose="020B0502040204020203" pitchFamily="34" charset="0"/>
              </a:rPr>
              <a:t>Large brief intervention study</a:t>
            </a:r>
          </a:p>
        </p:txBody>
      </p:sp>
      <p:sp>
        <p:nvSpPr>
          <p:cNvPr id="6" name="Rectangle 5">
            <a:extLst>
              <a:ext uri="{FF2B5EF4-FFF2-40B4-BE49-F238E27FC236}">
                <a16:creationId xmlns:a16="http://schemas.microsoft.com/office/drawing/2014/main" id="{2F567A44-0E81-D487-A0B7-E68A10F3FFFA}"/>
              </a:ext>
            </a:extLst>
          </p:cNvPr>
          <p:cNvSpPr/>
          <p:nvPr/>
        </p:nvSpPr>
        <p:spPr>
          <a:xfrm>
            <a:off x="160020" y="6270165"/>
            <a:ext cx="11830050" cy="46166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Frost MC, Glass JE, Bradley KA, Williams EC. “Documented brief intervention associated with reduced linkage to specialty addictions treatment in a national sample of VA patients with unhealthy alcohol use with and without alcohol use disorders”. Addiction. 2019 Oct 22. </a:t>
            </a:r>
          </a:p>
        </p:txBody>
      </p:sp>
      <p:sp>
        <p:nvSpPr>
          <p:cNvPr id="5" name="Rectangle 4">
            <a:extLst>
              <a:ext uri="{FF2B5EF4-FFF2-40B4-BE49-F238E27FC236}">
                <a16:creationId xmlns:a16="http://schemas.microsoft.com/office/drawing/2014/main" id="{72EAF464-C30D-D33F-7E94-E77E56A5A7E4}"/>
              </a:ext>
            </a:extLst>
          </p:cNvPr>
          <p:cNvSpPr/>
          <p:nvPr/>
        </p:nvSpPr>
        <p:spPr>
          <a:xfrm>
            <a:off x="581752" y="1591618"/>
            <a:ext cx="6967364" cy="2769989"/>
          </a:xfrm>
          <a:prstGeom prst="rect">
            <a:avLst/>
          </a:prstGeom>
        </p:spPr>
        <p:txBody>
          <a:bodyPr wrap="square">
            <a:spAutoFit/>
          </a:bodyPr>
          <a:lstStyle/>
          <a:p>
            <a:pPr marL="404813" marR="0" lvl="3" indent="-228600" algn="l" defTabSz="457200" rtl="0" eaLnBrk="1" fontAlgn="base" latinLnBrk="0" hangingPunct="1">
              <a:lnSpc>
                <a:spcPct val="100000"/>
              </a:lnSpc>
              <a:spcBef>
                <a:spcPct val="0"/>
              </a:spcBef>
              <a:spcAft>
                <a:spcPts val="1800"/>
              </a:spcAft>
              <a:buClrTx/>
              <a:buSzPct val="80000"/>
              <a:buFont typeface="Arial" panose="020B0604020202020204" pitchFamily="34" charset="0"/>
              <a:buChar char="•"/>
              <a:tabLst>
                <a:tab pos="347663" algn="l"/>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Study question: is BI associated with treatment for AUD?</a:t>
            </a:r>
          </a:p>
          <a:p>
            <a:pPr marL="404813" marR="0" lvl="3" indent="-228600" algn="l" defTabSz="457200" rtl="0" eaLnBrk="1" fontAlgn="base" latinLnBrk="0" hangingPunct="1">
              <a:lnSpc>
                <a:spcPct val="100000"/>
              </a:lnSpc>
              <a:spcBef>
                <a:spcPct val="0"/>
              </a:spcBef>
              <a:spcAft>
                <a:spcPts val="1800"/>
              </a:spcAft>
              <a:buClrTx/>
              <a:buSzPct val="80000"/>
              <a:buFont typeface="Arial" panose="020B0604020202020204" pitchFamily="34" charset="0"/>
              <a:buChar char="•"/>
              <a:tabLst>
                <a:tab pos="347663" algn="l"/>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Analysis of VA pt records 2009-2013</a:t>
            </a:r>
          </a:p>
          <a:p>
            <a:pPr marL="404813" marR="0" lvl="3" indent="-228600" algn="l" defTabSz="457200" rtl="0" eaLnBrk="1" fontAlgn="base" latinLnBrk="0" hangingPunct="1">
              <a:lnSpc>
                <a:spcPct val="100000"/>
              </a:lnSpc>
              <a:spcBef>
                <a:spcPct val="0"/>
              </a:spcBef>
              <a:spcAft>
                <a:spcPts val="1800"/>
              </a:spcAft>
              <a:buClrTx/>
              <a:buSzPct val="80000"/>
              <a:buFont typeface="Arial" panose="020B0604020202020204" pitchFamily="34" charset="0"/>
              <a:buChar char="•"/>
              <a:tabLst>
                <a:tab pos="347663" algn="l"/>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830,825 outpatients screened positive for unhealthy alcohol use, 74% had documented BI within 0-14 days</a:t>
            </a:r>
          </a:p>
        </p:txBody>
      </p:sp>
      <p:pic>
        <p:nvPicPr>
          <p:cNvPr id="4" name="Picture 3" descr="A picture containing flower, bird&#10;&#10;Description automatically generated">
            <a:extLst>
              <a:ext uri="{FF2B5EF4-FFF2-40B4-BE49-F238E27FC236}">
                <a16:creationId xmlns:a16="http://schemas.microsoft.com/office/drawing/2014/main" id="{15A9A3BC-5717-ECBB-5E18-E8EDE93EBEBD}"/>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255483" y="1751617"/>
            <a:ext cx="3354765" cy="3354765"/>
          </a:xfrm>
          <a:prstGeom prst="rect">
            <a:avLst/>
          </a:prstGeom>
          <a:ln>
            <a:solidFill>
              <a:schemeClr val="bg1"/>
            </a:solidFill>
          </a:ln>
        </p:spPr>
      </p:pic>
      <p:sp>
        <p:nvSpPr>
          <p:cNvPr id="3" name="Rectangle 2">
            <a:extLst>
              <a:ext uri="{FF2B5EF4-FFF2-40B4-BE49-F238E27FC236}">
                <a16:creationId xmlns:a16="http://schemas.microsoft.com/office/drawing/2014/main" id="{3A23480C-10BB-57A3-04F2-A90115D20D82}"/>
              </a:ext>
            </a:extLst>
          </p:cNvPr>
          <p:cNvSpPr/>
          <p:nvPr/>
        </p:nvSpPr>
        <p:spPr>
          <a:xfrm>
            <a:off x="581751" y="4689588"/>
            <a:ext cx="6967364" cy="830997"/>
          </a:xfrm>
          <a:prstGeom prst="rect">
            <a:avLst/>
          </a:prstGeom>
        </p:spPr>
        <p:txBody>
          <a:bodyPr wrap="square">
            <a:spAutoFit/>
          </a:bodyPr>
          <a:lstStyle/>
          <a:p>
            <a:pPr marL="404813" marR="0" lvl="3" indent="-228600" algn="l" defTabSz="457200" rtl="0" eaLnBrk="1" fontAlgn="base" latinLnBrk="0" hangingPunct="1">
              <a:lnSpc>
                <a:spcPct val="100000"/>
              </a:lnSpc>
              <a:spcBef>
                <a:spcPct val="0"/>
              </a:spcBef>
              <a:spcAft>
                <a:spcPts val="1800"/>
              </a:spcAft>
              <a:buClrTx/>
              <a:buSzPct val="80000"/>
              <a:buFont typeface="Arial" panose="020B0604020202020204" pitchFamily="34" charset="0"/>
              <a:buChar char="•"/>
              <a:tabLst>
                <a:tab pos="347663" algn="l"/>
              </a:tabLst>
              <a:defRPr/>
            </a:pPr>
            <a:r>
              <a:rPr kumimoji="0" lang="en-US" sz="2400" b="1" i="0" u="none" strike="noStrike" kern="1200" cap="none" spc="0" normalizeH="0" baseline="0" noProof="0" dirty="0">
                <a:ln>
                  <a:noFill/>
                </a:ln>
                <a:solidFill>
                  <a:prstClr val="black"/>
                </a:solidFill>
                <a:effectLst/>
                <a:uLnTx/>
                <a:uFillTx/>
                <a:latin typeface="Century Gothic" panose="020B0502020202020204"/>
                <a:ea typeface="+mn-ea"/>
                <a:cs typeface="+mn-cs"/>
              </a:rPr>
              <a:t>Result</a:t>
            </a: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 BI was associated with </a:t>
            </a:r>
            <a:r>
              <a:rPr kumimoji="0" lang="en-US" sz="2400" b="0" i="0" u="sng" strike="noStrike" kern="1200" cap="none" spc="0" normalizeH="0" baseline="0" noProof="0" dirty="0">
                <a:ln>
                  <a:noFill/>
                </a:ln>
                <a:solidFill>
                  <a:srgbClr val="FF0000"/>
                </a:solidFill>
                <a:effectLst/>
                <a:uLnTx/>
                <a:uFillTx/>
                <a:latin typeface="Century Gothic" panose="020B0502020202020204"/>
                <a:ea typeface="+mn-ea"/>
                <a:cs typeface="+mn-cs"/>
              </a:rPr>
              <a:t>lower likelihood</a:t>
            </a:r>
            <a:r>
              <a:rPr kumimoji="0" lang="en-US" sz="24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of receiving specialty treatment</a:t>
            </a:r>
          </a:p>
        </p:txBody>
      </p:sp>
      <p:pic>
        <p:nvPicPr>
          <p:cNvPr id="7" name="Picture 6">
            <a:extLst>
              <a:ext uri="{FF2B5EF4-FFF2-40B4-BE49-F238E27FC236}">
                <a16:creationId xmlns:a16="http://schemas.microsoft.com/office/drawing/2014/main" id="{D952957A-1289-1EC1-B6D4-CD4440185226}"/>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55426" y="75347"/>
            <a:ext cx="810675" cy="597403"/>
          </a:xfrm>
          <a:prstGeom prst="rect">
            <a:avLst/>
          </a:prstGeom>
        </p:spPr>
      </p:pic>
    </p:spTree>
    <p:extLst>
      <p:ext uri="{BB962C8B-B14F-4D97-AF65-F5344CB8AC3E}">
        <p14:creationId xmlns:p14="http://schemas.microsoft.com/office/powerpoint/2010/main" val="2889396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8DFDC3-0FF9-5004-403F-222608856F09}"/>
            </a:ext>
          </a:extLst>
        </p:cNvPr>
        <p:cNvGrpSpPr/>
        <p:nvPr/>
      </p:nvGrpSpPr>
      <p:grpSpPr>
        <a:xfrm>
          <a:off x="0" y="0"/>
          <a:ext cx="0" cy="0"/>
          <a:chOff x="0" y="0"/>
          <a:chExt cx="0" cy="0"/>
        </a:xfrm>
      </p:grpSpPr>
      <p:sp>
        <p:nvSpPr>
          <p:cNvPr id="10" name="Rectangle 2">
            <a:extLst>
              <a:ext uri="{FF2B5EF4-FFF2-40B4-BE49-F238E27FC236}">
                <a16:creationId xmlns:a16="http://schemas.microsoft.com/office/drawing/2014/main" id="{92E1BA8D-1801-1987-EDF5-14DB24BF231C}"/>
              </a:ext>
            </a:extLst>
          </p:cNvPr>
          <p:cNvSpPr txBox="1">
            <a:spLocks noChangeArrowheads="1"/>
          </p:cNvSpPr>
          <p:nvPr/>
        </p:nvSpPr>
        <p:spPr>
          <a:xfrm>
            <a:off x="1256970" y="120156"/>
            <a:ext cx="10648046" cy="646331"/>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Table: Percent of VA pts who received treatment within 365 days </a:t>
            </a:r>
          </a:p>
        </p:txBody>
      </p:sp>
      <p:graphicFrame>
        <p:nvGraphicFramePr>
          <p:cNvPr id="12" name="Table 11">
            <a:extLst>
              <a:ext uri="{FF2B5EF4-FFF2-40B4-BE49-F238E27FC236}">
                <a16:creationId xmlns:a16="http://schemas.microsoft.com/office/drawing/2014/main" id="{F4C9D52D-0F3F-00A5-8E22-7CB624C72505}"/>
              </a:ext>
            </a:extLst>
          </p:cNvPr>
          <p:cNvGraphicFramePr>
            <a:graphicFrameLocks noGrp="1"/>
          </p:cNvGraphicFramePr>
          <p:nvPr/>
        </p:nvGraphicFramePr>
        <p:xfrm>
          <a:off x="434341" y="985052"/>
          <a:ext cx="10999620" cy="4480560"/>
        </p:xfrm>
        <a:graphic>
          <a:graphicData uri="http://schemas.openxmlformats.org/drawingml/2006/table">
            <a:tbl>
              <a:tblPr firstRow="1" bandRow="1">
                <a:tableStyleId>{69012ECD-51FC-41F1-AA8D-1B2483CD663E}</a:tableStyleId>
              </a:tblPr>
              <a:tblGrid>
                <a:gridCol w="3373144">
                  <a:extLst>
                    <a:ext uri="{9D8B030D-6E8A-4147-A177-3AD203B41FA5}">
                      <a16:colId xmlns:a16="http://schemas.microsoft.com/office/drawing/2014/main" val="20000"/>
                    </a:ext>
                  </a:extLst>
                </a:gridCol>
                <a:gridCol w="1906619">
                  <a:extLst>
                    <a:ext uri="{9D8B030D-6E8A-4147-A177-3AD203B41FA5}">
                      <a16:colId xmlns:a16="http://schemas.microsoft.com/office/drawing/2014/main" val="3038793050"/>
                    </a:ext>
                  </a:extLst>
                </a:gridCol>
                <a:gridCol w="1906619">
                  <a:extLst>
                    <a:ext uri="{9D8B030D-6E8A-4147-A177-3AD203B41FA5}">
                      <a16:colId xmlns:a16="http://schemas.microsoft.com/office/drawing/2014/main" val="20004"/>
                    </a:ext>
                  </a:extLst>
                </a:gridCol>
                <a:gridCol w="1906619">
                  <a:extLst>
                    <a:ext uri="{9D8B030D-6E8A-4147-A177-3AD203B41FA5}">
                      <a16:colId xmlns:a16="http://schemas.microsoft.com/office/drawing/2014/main" val="3513216976"/>
                    </a:ext>
                  </a:extLst>
                </a:gridCol>
                <a:gridCol w="1906619">
                  <a:extLst>
                    <a:ext uri="{9D8B030D-6E8A-4147-A177-3AD203B41FA5}">
                      <a16:colId xmlns:a16="http://schemas.microsoft.com/office/drawing/2014/main" val="124005800"/>
                    </a:ext>
                  </a:extLst>
                </a:gridCol>
              </a:tblGrid>
              <a:tr h="706950">
                <a:tc>
                  <a:txBody>
                    <a:bodyPr/>
                    <a:lstStyle>
                      <a:lvl1pPr marL="0" algn="l" defTabSz="457200" rtl="0" eaLnBrk="1" latinLnBrk="0" hangingPunct="1">
                        <a:defRPr sz="1800" b="1" kern="1200">
                          <a:solidFill>
                            <a:schemeClr val="tx1"/>
                          </a:solidFill>
                          <a:latin typeface="Calibri"/>
                        </a:defRPr>
                      </a:lvl1pPr>
                      <a:lvl2pPr marL="457200" algn="l" defTabSz="457200" rtl="0" eaLnBrk="1" latinLnBrk="0" hangingPunct="1">
                        <a:defRPr sz="1800" b="1" kern="1200">
                          <a:solidFill>
                            <a:schemeClr val="tx1"/>
                          </a:solidFill>
                          <a:latin typeface="Calibri"/>
                        </a:defRPr>
                      </a:lvl2pPr>
                      <a:lvl3pPr marL="914400" algn="l" defTabSz="457200" rtl="0" eaLnBrk="1" latinLnBrk="0" hangingPunct="1">
                        <a:defRPr sz="1800" b="1" kern="1200">
                          <a:solidFill>
                            <a:schemeClr val="tx1"/>
                          </a:solidFill>
                          <a:latin typeface="Calibri"/>
                        </a:defRPr>
                      </a:lvl3pPr>
                      <a:lvl4pPr marL="1371600" algn="l" defTabSz="457200" rtl="0" eaLnBrk="1" latinLnBrk="0" hangingPunct="1">
                        <a:defRPr sz="1800" b="1" kern="1200">
                          <a:solidFill>
                            <a:schemeClr val="tx1"/>
                          </a:solidFill>
                          <a:latin typeface="Calibri"/>
                        </a:defRPr>
                      </a:lvl4pPr>
                      <a:lvl5pPr marL="1828800" algn="l" defTabSz="457200" rtl="0" eaLnBrk="1" latinLnBrk="0" hangingPunct="1">
                        <a:defRPr sz="1800" b="1" kern="1200">
                          <a:solidFill>
                            <a:schemeClr val="tx1"/>
                          </a:solidFill>
                          <a:latin typeface="Calibri"/>
                        </a:defRPr>
                      </a:lvl5pPr>
                      <a:lvl6pPr marL="2286000" algn="l" defTabSz="457200" rtl="0" eaLnBrk="1" latinLnBrk="0" hangingPunct="1">
                        <a:defRPr sz="1800" b="1" kern="1200">
                          <a:solidFill>
                            <a:schemeClr val="tx1"/>
                          </a:solidFill>
                          <a:latin typeface="Calibri"/>
                        </a:defRPr>
                      </a:lvl6pPr>
                      <a:lvl7pPr marL="2743200" algn="l" defTabSz="457200" rtl="0" eaLnBrk="1" latinLnBrk="0" hangingPunct="1">
                        <a:defRPr sz="1800" b="1" kern="1200">
                          <a:solidFill>
                            <a:schemeClr val="tx1"/>
                          </a:solidFill>
                          <a:latin typeface="Calibri"/>
                        </a:defRPr>
                      </a:lvl7pPr>
                      <a:lvl8pPr marL="3200400" algn="l" defTabSz="457200" rtl="0" eaLnBrk="1" latinLnBrk="0" hangingPunct="1">
                        <a:defRPr sz="1800" b="1" kern="1200">
                          <a:solidFill>
                            <a:schemeClr val="tx1"/>
                          </a:solidFill>
                          <a:latin typeface="Calibri"/>
                        </a:defRPr>
                      </a:lvl8pPr>
                      <a:lvl9pPr marL="3657600" algn="l" defTabSz="457200" rtl="0" eaLnBrk="1" latinLnBrk="0" hangingPunct="1">
                        <a:defRPr sz="1800" b="1" kern="1200">
                          <a:solidFill>
                            <a:schemeClr val="tx1"/>
                          </a:solidFill>
                          <a:latin typeface="Calibri"/>
                        </a:defRPr>
                      </a:lvl9pPr>
                    </a:lstStyle>
                    <a:p>
                      <a:endParaRPr lang="en-US" sz="2400" b="0" dirty="0">
                        <a:solidFill>
                          <a:schemeClr val="bg1"/>
                        </a:solidFill>
                      </a:endParaRPr>
                    </a:p>
                  </a:txBody>
                  <a:tcPr marL="137160" marR="137160" marT="137160" marB="13716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2400" b="1" kern="1200" dirty="0">
                          <a:solidFill>
                            <a:schemeClr val="bg1"/>
                          </a:solidFill>
                          <a:latin typeface="Arial Nova" panose="020B0504020202020204" pitchFamily="34" charset="0"/>
                          <a:ea typeface="+mj-ea"/>
                          <a:cs typeface="Aharoni" panose="020B0604020202020204" pitchFamily="2" charset="-79"/>
                        </a:rPr>
                        <a:t>Adjusted* %</a:t>
                      </a:r>
                    </a:p>
                  </a:txBody>
                  <a:tcPr marL="137160" marR="137160" marT="137160" marB="13716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lvl1pPr marL="0" algn="l" defTabSz="457200" rtl="0" eaLnBrk="1" latinLnBrk="0" hangingPunct="1">
                        <a:defRPr sz="1800" b="1" kern="1200">
                          <a:solidFill>
                            <a:schemeClr val="tx1"/>
                          </a:solidFill>
                          <a:latin typeface="Calibri"/>
                        </a:defRPr>
                      </a:lvl1pPr>
                      <a:lvl2pPr marL="457200" algn="l" defTabSz="457200" rtl="0" eaLnBrk="1" latinLnBrk="0" hangingPunct="1">
                        <a:defRPr sz="1800" b="1" kern="1200">
                          <a:solidFill>
                            <a:schemeClr val="tx1"/>
                          </a:solidFill>
                          <a:latin typeface="Calibri"/>
                        </a:defRPr>
                      </a:lvl2pPr>
                      <a:lvl3pPr marL="914400" algn="l" defTabSz="457200" rtl="0" eaLnBrk="1" latinLnBrk="0" hangingPunct="1">
                        <a:defRPr sz="1800" b="1" kern="1200">
                          <a:solidFill>
                            <a:schemeClr val="tx1"/>
                          </a:solidFill>
                          <a:latin typeface="Calibri"/>
                        </a:defRPr>
                      </a:lvl3pPr>
                      <a:lvl4pPr marL="1371600" algn="l" defTabSz="457200" rtl="0" eaLnBrk="1" latinLnBrk="0" hangingPunct="1">
                        <a:defRPr sz="1800" b="1" kern="1200">
                          <a:solidFill>
                            <a:schemeClr val="tx1"/>
                          </a:solidFill>
                          <a:latin typeface="Calibri"/>
                        </a:defRPr>
                      </a:lvl4pPr>
                      <a:lvl5pPr marL="1828800" algn="l" defTabSz="457200" rtl="0" eaLnBrk="1" latinLnBrk="0" hangingPunct="1">
                        <a:defRPr sz="1800" b="1" kern="1200">
                          <a:solidFill>
                            <a:schemeClr val="tx1"/>
                          </a:solidFill>
                          <a:latin typeface="Calibri"/>
                        </a:defRPr>
                      </a:lvl5pPr>
                      <a:lvl6pPr marL="2286000" algn="l" defTabSz="457200" rtl="0" eaLnBrk="1" latinLnBrk="0" hangingPunct="1">
                        <a:defRPr sz="1800" b="1" kern="1200">
                          <a:solidFill>
                            <a:schemeClr val="tx1"/>
                          </a:solidFill>
                          <a:latin typeface="Calibri"/>
                        </a:defRPr>
                      </a:lvl6pPr>
                      <a:lvl7pPr marL="2743200" algn="l" defTabSz="457200" rtl="0" eaLnBrk="1" latinLnBrk="0" hangingPunct="1">
                        <a:defRPr sz="1800" b="1" kern="1200">
                          <a:solidFill>
                            <a:schemeClr val="tx1"/>
                          </a:solidFill>
                          <a:latin typeface="Calibri"/>
                        </a:defRPr>
                      </a:lvl7pPr>
                      <a:lvl8pPr marL="3200400" algn="l" defTabSz="457200" rtl="0" eaLnBrk="1" latinLnBrk="0" hangingPunct="1">
                        <a:defRPr sz="1800" b="1" kern="1200">
                          <a:solidFill>
                            <a:schemeClr val="tx1"/>
                          </a:solidFill>
                          <a:latin typeface="Calibri"/>
                        </a:defRPr>
                      </a:lvl8pPr>
                      <a:lvl9pPr marL="3657600" algn="l" defTabSz="457200" rtl="0" eaLnBrk="1" latinLnBrk="0" hangingPunct="1">
                        <a:defRPr sz="1800" b="1" kern="1200">
                          <a:solidFill>
                            <a:schemeClr val="tx1"/>
                          </a:solidFill>
                          <a:latin typeface="Calibri"/>
                        </a:defRPr>
                      </a:lvl9pPr>
                    </a:lstStyle>
                    <a:p>
                      <a:pPr algn="ctr"/>
                      <a:r>
                        <a:rPr lang="en-US" sz="2400" b="1" kern="1200" dirty="0">
                          <a:solidFill>
                            <a:schemeClr val="bg1"/>
                          </a:solidFill>
                          <a:latin typeface="Arial Nova" panose="020B0504020202020204" pitchFamily="34" charset="0"/>
                          <a:ea typeface="+mj-ea"/>
                          <a:cs typeface="Aharoni" panose="020B0604020202020204" pitchFamily="2" charset="-79"/>
                        </a:rPr>
                        <a:t>95% </a:t>
                      </a:r>
                    </a:p>
                    <a:p>
                      <a:pPr algn="ctr"/>
                      <a:r>
                        <a:rPr lang="en-US" sz="2400" b="1" kern="1200" dirty="0">
                          <a:solidFill>
                            <a:schemeClr val="bg1"/>
                          </a:solidFill>
                          <a:latin typeface="Arial Nova" panose="020B0504020202020204" pitchFamily="34" charset="0"/>
                          <a:ea typeface="+mj-ea"/>
                          <a:cs typeface="Aharoni" panose="020B0604020202020204" pitchFamily="2" charset="-79"/>
                        </a:rPr>
                        <a:t>CI</a:t>
                      </a:r>
                    </a:p>
                  </a:txBody>
                  <a:tcPr marL="137160" marR="137160" marT="137160" marB="13716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2400" b="1" kern="1200" dirty="0">
                          <a:solidFill>
                            <a:schemeClr val="bg1"/>
                          </a:solidFill>
                          <a:latin typeface="Arial Nova" panose="020B0504020202020204" pitchFamily="34" charset="0"/>
                          <a:ea typeface="+mj-ea"/>
                          <a:cs typeface="Aharoni" panose="020B0604020202020204" pitchFamily="2" charset="-79"/>
                        </a:rPr>
                        <a:t>Rate </a:t>
                      </a:r>
                    </a:p>
                    <a:p>
                      <a:pPr algn="ctr"/>
                      <a:r>
                        <a:rPr lang="en-US" sz="2400" b="1" kern="1200" dirty="0">
                          <a:solidFill>
                            <a:schemeClr val="bg1"/>
                          </a:solidFill>
                          <a:latin typeface="Arial Nova" panose="020B0504020202020204" pitchFamily="34" charset="0"/>
                          <a:ea typeface="+mj-ea"/>
                          <a:cs typeface="Aharoni" panose="020B0604020202020204" pitchFamily="2" charset="-79"/>
                        </a:rPr>
                        <a:t>ratio</a:t>
                      </a:r>
                    </a:p>
                  </a:txBody>
                  <a:tcPr marL="137160" marR="137160" marT="137160" marB="13716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2400" b="1" kern="1200" dirty="0">
                          <a:solidFill>
                            <a:schemeClr val="bg1"/>
                          </a:solidFill>
                          <a:latin typeface="Arial Nova" panose="020B0504020202020204" pitchFamily="34" charset="0"/>
                          <a:ea typeface="+mj-ea"/>
                          <a:cs typeface="Aharoni" panose="020B0604020202020204" pitchFamily="2" charset="-79"/>
                        </a:rPr>
                        <a:t>P-value</a:t>
                      </a:r>
                    </a:p>
                  </a:txBody>
                  <a:tcPr marL="137160" marR="137160" marT="137160" marB="13716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0"/>
                  </a:ext>
                </a:extLst>
              </a:tr>
              <a:tr h="567975">
                <a:tc gridSpan="5">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r>
                        <a:rPr lang="en-US" sz="2000" b="1" kern="1200" dirty="0">
                          <a:solidFill>
                            <a:schemeClr val="bg1"/>
                          </a:solidFill>
                          <a:latin typeface="Arial Nova" panose="020B0504020202020204" pitchFamily="34" charset="0"/>
                          <a:ea typeface="+mj-ea"/>
                          <a:cs typeface="Aharoni" panose="020B0604020202020204" pitchFamily="2" charset="-79"/>
                        </a:rPr>
                        <a:t>Overall sample</a:t>
                      </a:r>
                      <a:r>
                        <a:rPr lang="en-US" sz="2000" b="0" kern="1200" dirty="0">
                          <a:solidFill>
                            <a:schemeClr val="bg1"/>
                          </a:solidFill>
                          <a:latin typeface="Arial Nova" panose="020B0504020202020204" pitchFamily="34" charset="0"/>
                          <a:ea typeface="+mj-ea"/>
                          <a:cs typeface="Aharoni" panose="020B0604020202020204" pitchFamily="2" charset="-79"/>
                        </a:rPr>
                        <a:t>: (N= 1,172,606 positive screens)</a:t>
                      </a: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A408"/>
                    </a:solidFill>
                  </a:tcPr>
                </a:tc>
                <a:tc hMerge="1">
                  <a:txBody>
                    <a:bodyPr/>
                    <a:lstStyle/>
                    <a:p>
                      <a:endParaRPr lang="en-US"/>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tcPr>
                </a:tc>
                <a:tc hMerge="1">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algn="ctr">
                        <a:lnSpc>
                          <a:spcPct val="100000"/>
                        </a:lnSpc>
                        <a:spcAft>
                          <a:spcPts val="600"/>
                        </a:spcAft>
                      </a:pPr>
                      <a:endParaRPr lang="en-US" sz="1800" b="1" kern="1200" dirty="0">
                        <a:solidFill>
                          <a:srgbClr val="FF0000"/>
                        </a:solidFill>
                        <a:latin typeface="Arial Nova" panose="020B0504020202020204" pitchFamily="34" charset="0"/>
                        <a:ea typeface="+mn-ea"/>
                        <a:cs typeface="Aharoni" panose="020B0604020202020204" pitchFamily="2" charset="-79"/>
                      </a:endParaRP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en-US" sz="2000" b="1" kern="1200" dirty="0">
                        <a:solidFill>
                          <a:srgbClr val="254A5D"/>
                        </a:solidFill>
                        <a:latin typeface="Arial Nova" panose="020B0504020202020204" pitchFamily="34" charset="0"/>
                        <a:ea typeface="+mj-ea"/>
                        <a:cs typeface="Aharoni" panose="020B0604020202020204" pitchFamily="2" charset="-79"/>
                      </a:endParaRP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en-US" sz="2000" b="1" kern="1200" dirty="0">
                        <a:solidFill>
                          <a:srgbClr val="254A5D"/>
                        </a:solidFill>
                        <a:latin typeface="Arial Nova" panose="020B0504020202020204" pitchFamily="34" charset="0"/>
                        <a:ea typeface="+mj-ea"/>
                        <a:cs typeface="Aharoni" panose="020B0604020202020204" pitchFamily="2" charset="-79"/>
                      </a:endParaRP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1"/>
                  </a:ext>
                </a:extLst>
              </a:tr>
              <a:tr h="567975">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285750" indent="0"/>
                      <a:r>
                        <a:rPr lang="en-US" sz="2000" b="0" kern="1200" dirty="0">
                          <a:solidFill>
                            <a:schemeClr val="bg1"/>
                          </a:solidFill>
                          <a:latin typeface="Arial Nova" panose="020B0504020202020204" pitchFamily="34" charset="0"/>
                          <a:ea typeface="+mj-ea"/>
                          <a:cs typeface="Aharoni" panose="020B0604020202020204" pitchFamily="2" charset="-79"/>
                        </a:rPr>
                        <a:t>No documented BI</a:t>
                      </a: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00000"/>
                        </a:lnSpc>
                        <a:spcAft>
                          <a:spcPts val="600"/>
                        </a:spcAft>
                      </a:pPr>
                      <a:r>
                        <a:rPr lang="en-US" sz="2000" b="0" kern="1200" dirty="0">
                          <a:solidFill>
                            <a:schemeClr val="bg1"/>
                          </a:solidFill>
                          <a:latin typeface="Arial Nova" panose="020B0504020202020204" pitchFamily="34" charset="0"/>
                          <a:ea typeface="+mj-ea"/>
                          <a:cs typeface="Aharoni" panose="020B0604020202020204" pitchFamily="2" charset="-79"/>
                        </a:rPr>
                        <a:t>12.6</a:t>
                      </a: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algn="ctr"/>
                      <a:r>
                        <a:rPr lang="en-US" sz="2000" b="0" kern="1200" dirty="0">
                          <a:solidFill>
                            <a:schemeClr val="bg1"/>
                          </a:solidFill>
                          <a:latin typeface="Arial Nova" panose="020B0504020202020204" pitchFamily="34" charset="0"/>
                          <a:ea typeface="+mj-ea"/>
                          <a:cs typeface="Aharoni" panose="020B0604020202020204" pitchFamily="2" charset="-79"/>
                        </a:rPr>
                        <a:t>(12.5-12.7)</a:t>
                      </a: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2">
                  <a:txBody>
                    <a:bodyPr/>
                    <a:lstStyle/>
                    <a:p>
                      <a:pPr algn="ctr"/>
                      <a:r>
                        <a:rPr lang="en-US" sz="2000" b="0" kern="1200" dirty="0">
                          <a:solidFill>
                            <a:schemeClr val="bg1"/>
                          </a:solidFill>
                          <a:latin typeface="Arial Nova" panose="020B0504020202020204" pitchFamily="34" charset="0"/>
                          <a:ea typeface="+mj-ea"/>
                          <a:cs typeface="Aharoni" panose="020B0604020202020204" pitchFamily="2" charset="-79"/>
                        </a:rPr>
                        <a:t>.84</a:t>
                      </a: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2">
                  <a:txBody>
                    <a:bodyPr/>
                    <a:lstStyle/>
                    <a:p>
                      <a:pPr algn="ctr"/>
                      <a:r>
                        <a:rPr lang="en-US" sz="2000" b="0" kern="1200" dirty="0">
                          <a:solidFill>
                            <a:schemeClr val="bg1"/>
                          </a:solidFill>
                          <a:latin typeface="Arial Nova" panose="020B0504020202020204" pitchFamily="34" charset="0"/>
                          <a:ea typeface="+mj-ea"/>
                          <a:cs typeface="Aharoni" panose="020B0604020202020204" pitchFamily="2" charset="-79"/>
                        </a:rPr>
                        <a:t>&lt;0.001</a:t>
                      </a: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2"/>
                  </a:ext>
                </a:extLst>
              </a:tr>
              <a:tr h="567975">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285750" indent="0"/>
                      <a:r>
                        <a:rPr lang="en-US" sz="2000" b="0" kern="1200" dirty="0">
                          <a:solidFill>
                            <a:schemeClr val="bg1"/>
                          </a:solidFill>
                          <a:latin typeface="Arial Nova" panose="020B0504020202020204" pitchFamily="34" charset="0"/>
                          <a:ea typeface="+mj-ea"/>
                          <a:cs typeface="Aharoni" panose="020B0604020202020204" pitchFamily="2" charset="-79"/>
                        </a:rPr>
                        <a:t>Documented BI</a:t>
                      </a: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00000"/>
                        </a:lnSpc>
                        <a:spcAft>
                          <a:spcPts val="600"/>
                        </a:spcAft>
                      </a:pPr>
                      <a:r>
                        <a:rPr lang="en-US" sz="2000" b="0" kern="1200" dirty="0">
                          <a:solidFill>
                            <a:schemeClr val="bg1"/>
                          </a:solidFill>
                          <a:latin typeface="Arial Nova" panose="020B0504020202020204" pitchFamily="34" charset="0"/>
                          <a:ea typeface="+mj-ea"/>
                          <a:cs typeface="Aharoni" panose="020B0604020202020204" pitchFamily="2" charset="-79"/>
                        </a:rPr>
                        <a:t>10.5</a:t>
                      </a: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algn="ctr"/>
                      <a:r>
                        <a:rPr lang="en-US" sz="2000" b="0" kern="1200" dirty="0">
                          <a:solidFill>
                            <a:schemeClr val="bg1"/>
                          </a:solidFill>
                          <a:latin typeface="Arial Nova" panose="020B0504020202020204" pitchFamily="34" charset="0"/>
                          <a:ea typeface="+mj-ea"/>
                          <a:cs typeface="Aharoni" panose="020B0604020202020204" pitchFamily="2" charset="-79"/>
                        </a:rPr>
                        <a:t>(10.4-10.6)</a:t>
                      </a: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vMerge="1">
                  <a:txBody>
                    <a:bodyPr/>
                    <a:lstStyle/>
                    <a:p>
                      <a:pPr algn="ctr"/>
                      <a:endParaRPr lang="en-US" sz="2000" b="1" kern="1200" dirty="0">
                        <a:solidFill>
                          <a:srgbClr val="254A5D"/>
                        </a:solidFill>
                        <a:latin typeface="Arial Nova" panose="020B0504020202020204" pitchFamily="34" charset="0"/>
                        <a:ea typeface="+mj-ea"/>
                        <a:cs typeface="Aharoni" panose="020B0604020202020204" pitchFamily="2" charset="-79"/>
                      </a:endParaRP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vMerge="1">
                  <a:txBody>
                    <a:bodyPr/>
                    <a:lstStyle/>
                    <a:p>
                      <a:pPr algn="ctr"/>
                      <a:endParaRPr lang="en-US" sz="2000" b="1" kern="1200" dirty="0">
                        <a:solidFill>
                          <a:srgbClr val="254A5D"/>
                        </a:solidFill>
                        <a:latin typeface="Arial Nova" panose="020B0504020202020204" pitchFamily="34" charset="0"/>
                        <a:ea typeface="+mj-ea"/>
                        <a:cs typeface="Aharoni" panose="020B0604020202020204" pitchFamily="2" charset="-79"/>
                      </a:endParaRP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3"/>
                  </a:ext>
                </a:extLst>
              </a:tr>
              <a:tr h="567975">
                <a:tc gridSpan="5">
                  <a:txBody>
                    <a:bodyPr/>
                    <a:lstStyle/>
                    <a:p>
                      <a:r>
                        <a:rPr lang="en-US" sz="2000" b="1" kern="1200" dirty="0">
                          <a:solidFill>
                            <a:schemeClr val="bg1"/>
                          </a:solidFill>
                          <a:latin typeface="Arial Nova" panose="020B0504020202020204" pitchFamily="34" charset="0"/>
                          <a:ea typeface="+mj-ea"/>
                          <a:cs typeface="Aharoni" panose="020B0604020202020204" pitchFamily="2" charset="-79"/>
                        </a:rPr>
                        <a:t>AUD diagnosis in the past year</a:t>
                      </a:r>
                      <a:r>
                        <a:rPr lang="en-US" sz="2000" b="0" kern="1200" dirty="0">
                          <a:solidFill>
                            <a:schemeClr val="bg1"/>
                          </a:solidFill>
                          <a:latin typeface="Arial Nova" panose="020B0504020202020204" pitchFamily="34" charset="0"/>
                          <a:ea typeface="+mj-ea"/>
                          <a:cs typeface="Aharoni" panose="020B0604020202020204" pitchFamily="2" charset="-79"/>
                        </a:rPr>
                        <a:t>: </a:t>
                      </a:r>
                      <a:r>
                        <a:rPr lang="en-US" sz="2000" b="0" kern="1200" dirty="0">
                          <a:solidFill>
                            <a:schemeClr val="bg1"/>
                          </a:solidFill>
                          <a:latin typeface="Arial Nova" panose="020B0504020202020204" pitchFamily="34" charset="0"/>
                          <a:ea typeface="+mn-ea"/>
                          <a:cs typeface="Aharoni" panose="020B0604020202020204" pitchFamily="2" charset="-79"/>
                        </a:rPr>
                        <a:t>(N= 421,244 positive screens)</a:t>
                      </a:r>
                      <a:endParaRPr lang="en-US" sz="2000" b="0" kern="1200" dirty="0">
                        <a:solidFill>
                          <a:schemeClr val="bg1"/>
                        </a:solidFill>
                        <a:latin typeface="Arial Nova" panose="020B0504020202020204" pitchFamily="34" charset="0"/>
                        <a:ea typeface="+mj-ea"/>
                        <a:cs typeface="Aharoni" panose="020B0604020202020204" pitchFamily="2" charset="-79"/>
                      </a:endParaRP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2A408"/>
                    </a:solidFill>
                  </a:tcPr>
                </a:tc>
                <a:tc hMerge="1">
                  <a:txBody>
                    <a:bodyPr/>
                    <a:lstStyle/>
                    <a:p>
                      <a:endParaRPr lang="en-US"/>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tcPr>
                </a:tc>
                <a:tc hMerge="1">
                  <a:txBody>
                    <a:bodyPr/>
                    <a:lstStyle/>
                    <a:p>
                      <a:pPr algn="ctr"/>
                      <a:endParaRPr lang="en-US" sz="1800" b="1" kern="1200" dirty="0">
                        <a:solidFill>
                          <a:srgbClr val="FF0000"/>
                        </a:solidFill>
                        <a:latin typeface="Arial Nova" panose="020B0504020202020204" pitchFamily="34" charset="0"/>
                        <a:ea typeface="+mj-ea"/>
                        <a:cs typeface="Aharoni" panose="020B0604020202020204" pitchFamily="2" charset="-79"/>
                      </a:endParaRP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en-US" sz="2000" b="1" kern="1200" dirty="0">
                        <a:solidFill>
                          <a:srgbClr val="254A5D"/>
                        </a:solidFill>
                        <a:latin typeface="Arial Nova" panose="020B0504020202020204" pitchFamily="34" charset="0"/>
                        <a:ea typeface="+mj-ea"/>
                        <a:cs typeface="Aharoni" panose="020B0604020202020204" pitchFamily="2" charset="-79"/>
                      </a:endParaRP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en-US" sz="2000" b="1" kern="1200" dirty="0">
                        <a:solidFill>
                          <a:srgbClr val="254A5D"/>
                        </a:solidFill>
                        <a:latin typeface="Arial Nova" panose="020B0504020202020204" pitchFamily="34" charset="0"/>
                        <a:ea typeface="+mj-ea"/>
                        <a:cs typeface="Aharoni" panose="020B0604020202020204" pitchFamily="2" charset="-79"/>
                      </a:endParaRP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250109409"/>
                  </a:ext>
                </a:extLst>
              </a:tr>
              <a:tr h="567975">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285750" indent="0"/>
                      <a:r>
                        <a:rPr lang="en-US" sz="2000" b="0" kern="1200" dirty="0">
                          <a:solidFill>
                            <a:schemeClr val="bg1"/>
                          </a:solidFill>
                          <a:latin typeface="Arial Nova" panose="020B0504020202020204" pitchFamily="34" charset="0"/>
                          <a:ea typeface="+mj-ea"/>
                          <a:cs typeface="Aharoni" panose="020B0604020202020204" pitchFamily="2" charset="-79"/>
                        </a:rPr>
                        <a:t>No documented BI</a:t>
                      </a: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algn="ctr" defTabSz="457200" rtl="0" eaLnBrk="1" latinLnBrk="0" hangingPunct="1">
                        <a:lnSpc>
                          <a:spcPct val="100000"/>
                        </a:lnSpc>
                        <a:spcAft>
                          <a:spcPts val="600"/>
                        </a:spcAft>
                      </a:pPr>
                      <a:r>
                        <a:rPr lang="en-US" sz="2000" b="0" kern="1200" dirty="0">
                          <a:solidFill>
                            <a:schemeClr val="bg1"/>
                          </a:solidFill>
                          <a:latin typeface="Arial Nova" panose="020B0504020202020204" pitchFamily="34" charset="0"/>
                          <a:ea typeface="+mj-ea"/>
                          <a:cs typeface="Aharoni" panose="020B0604020202020204" pitchFamily="2" charset="-79"/>
                        </a:rPr>
                        <a:t>19.9</a:t>
                      </a: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algn="ctr" defTabSz="457200" rtl="0" eaLnBrk="1" latinLnBrk="0" hangingPunct="1">
                        <a:lnSpc>
                          <a:spcPct val="100000"/>
                        </a:lnSpc>
                        <a:spcAft>
                          <a:spcPts val="600"/>
                        </a:spcAft>
                      </a:pPr>
                      <a:r>
                        <a:rPr lang="en-US" sz="2000" b="0" kern="1200" dirty="0">
                          <a:solidFill>
                            <a:schemeClr val="bg1"/>
                          </a:solidFill>
                          <a:latin typeface="Arial Nova" panose="020B0504020202020204" pitchFamily="34" charset="0"/>
                          <a:ea typeface="+mj-ea"/>
                          <a:cs typeface="Aharoni" panose="020B0604020202020204" pitchFamily="2" charset="-79"/>
                        </a:rPr>
                        <a:t>(19.7-20.1)</a:t>
                      </a: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2">
                  <a:txBody>
                    <a:bodyPr/>
                    <a:lstStyle/>
                    <a:p>
                      <a:pPr marL="0" algn="ctr" defTabSz="457200" rtl="0" eaLnBrk="1" latinLnBrk="0" hangingPunct="1">
                        <a:lnSpc>
                          <a:spcPct val="100000"/>
                        </a:lnSpc>
                        <a:spcAft>
                          <a:spcPts val="600"/>
                        </a:spcAft>
                      </a:pPr>
                      <a:r>
                        <a:rPr lang="en-US" sz="2000" b="0" kern="1200" dirty="0">
                          <a:solidFill>
                            <a:schemeClr val="bg1"/>
                          </a:solidFill>
                          <a:latin typeface="Arial Nova" panose="020B0504020202020204" pitchFamily="34" charset="0"/>
                          <a:ea typeface="+mj-ea"/>
                          <a:cs typeface="Aharoni" panose="020B0604020202020204" pitchFamily="2" charset="-79"/>
                        </a:rPr>
                        <a:t>.83</a:t>
                      </a: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2">
                  <a:txBody>
                    <a:bodyPr/>
                    <a:lstStyle/>
                    <a:p>
                      <a:pPr marL="0" algn="ctr" defTabSz="457200" rtl="0" eaLnBrk="1" latinLnBrk="0" hangingPunct="1">
                        <a:lnSpc>
                          <a:spcPct val="100000"/>
                        </a:lnSpc>
                        <a:spcAft>
                          <a:spcPts val="600"/>
                        </a:spcAft>
                      </a:pPr>
                      <a:r>
                        <a:rPr lang="en-US" sz="2000" b="0" kern="1200" dirty="0">
                          <a:solidFill>
                            <a:schemeClr val="bg1"/>
                          </a:solidFill>
                          <a:latin typeface="Arial Nova" panose="020B0504020202020204" pitchFamily="34" charset="0"/>
                          <a:ea typeface="+mj-ea"/>
                          <a:cs typeface="Aharoni" panose="020B0604020202020204" pitchFamily="2" charset="-79"/>
                        </a:rPr>
                        <a:t>&lt;0.001</a:t>
                      </a: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508406087"/>
                  </a:ext>
                </a:extLst>
              </a:tr>
              <a:tr h="567975">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285750" indent="0"/>
                      <a:r>
                        <a:rPr lang="en-US" sz="2000" b="0" kern="1200" dirty="0">
                          <a:solidFill>
                            <a:schemeClr val="bg1"/>
                          </a:solidFill>
                          <a:latin typeface="Arial Nova" panose="020B0504020202020204" pitchFamily="34" charset="0"/>
                          <a:ea typeface="+mj-ea"/>
                          <a:cs typeface="Aharoni" panose="020B0604020202020204" pitchFamily="2" charset="-79"/>
                        </a:rPr>
                        <a:t>Documented BI</a:t>
                      </a: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algn="ctr" defTabSz="457200" rtl="0" eaLnBrk="1" latinLnBrk="0" hangingPunct="1">
                        <a:lnSpc>
                          <a:spcPct val="100000"/>
                        </a:lnSpc>
                        <a:spcAft>
                          <a:spcPts val="600"/>
                        </a:spcAft>
                      </a:pPr>
                      <a:r>
                        <a:rPr lang="en-US" sz="2000" b="0" kern="1200" dirty="0">
                          <a:solidFill>
                            <a:schemeClr val="bg1"/>
                          </a:solidFill>
                          <a:latin typeface="Arial Nova" panose="020B0504020202020204" pitchFamily="34" charset="0"/>
                          <a:ea typeface="+mj-ea"/>
                          <a:cs typeface="Aharoni" panose="020B0604020202020204" pitchFamily="2" charset="-79"/>
                        </a:rPr>
                        <a:t>16.5</a:t>
                      </a: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algn="ctr" defTabSz="457200" rtl="0" eaLnBrk="1" latinLnBrk="0" hangingPunct="1">
                        <a:lnSpc>
                          <a:spcPct val="100000"/>
                        </a:lnSpc>
                        <a:spcAft>
                          <a:spcPts val="600"/>
                        </a:spcAft>
                      </a:pPr>
                      <a:r>
                        <a:rPr lang="en-US" sz="2000" b="0" kern="1200" dirty="0">
                          <a:solidFill>
                            <a:schemeClr val="bg1"/>
                          </a:solidFill>
                          <a:latin typeface="Arial Nova" panose="020B0504020202020204" pitchFamily="34" charset="0"/>
                          <a:ea typeface="+mj-ea"/>
                          <a:cs typeface="Aharoni" panose="020B0604020202020204" pitchFamily="2" charset="-79"/>
                        </a:rPr>
                        <a:t>(16.4-16.6)</a:t>
                      </a: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vMerge="1">
                  <a:txBody>
                    <a:bodyPr/>
                    <a:lstStyle/>
                    <a:p>
                      <a:pPr marL="0" algn="ctr" defTabSz="457200" rtl="0" eaLnBrk="1" latinLnBrk="0" hangingPunct="1">
                        <a:lnSpc>
                          <a:spcPct val="100000"/>
                        </a:lnSpc>
                        <a:spcAft>
                          <a:spcPts val="600"/>
                        </a:spcAft>
                      </a:pPr>
                      <a:endParaRPr lang="en-US" sz="2000" b="1" kern="1200" dirty="0">
                        <a:solidFill>
                          <a:srgbClr val="254A5D"/>
                        </a:solidFill>
                        <a:latin typeface="Arial Nova" panose="020B0504020202020204" pitchFamily="34" charset="0"/>
                        <a:ea typeface="+mj-ea"/>
                        <a:cs typeface="Aharoni" panose="020B0604020202020204" pitchFamily="2" charset="-79"/>
                      </a:endParaRP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vMerge="1">
                  <a:txBody>
                    <a:bodyPr/>
                    <a:lstStyle/>
                    <a:p>
                      <a:pPr marL="0" algn="ctr" defTabSz="457200" rtl="0" eaLnBrk="1" latinLnBrk="0" hangingPunct="1">
                        <a:lnSpc>
                          <a:spcPct val="100000"/>
                        </a:lnSpc>
                        <a:spcAft>
                          <a:spcPts val="600"/>
                        </a:spcAft>
                      </a:pPr>
                      <a:endParaRPr lang="en-US" sz="2000" b="1" kern="1200" dirty="0">
                        <a:solidFill>
                          <a:srgbClr val="254A5D"/>
                        </a:solidFill>
                        <a:latin typeface="Arial Nova" panose="020B0504020202020204" pitchFamily="34" charset="0"/>
                        <a:ea typeface="+mj-ea"/>
                        <a:cs typeface="Aharoni" panose="020B0604020202020204" pitchFamily="2" charset="-79"/>
                      </a:endParaRP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328795792"/>
                  </a:ext>
                </a:extLst>
              </a:tr>
            </a:tbl>
          </a:graphicData>
        </a:graphic>
      </p:graphicFrame>
      <p:sp>
        <p:nvSpPr>
          <p:cNvPr id="7" name="Rectangle 6">
            <a:extLst>
              <a:ext uri="{FF2B5EF4-FFF2-40B4-BE49-F238E27FC236}">
                <a16:creationId xmlns:a16="http://schemas.microsoft.com/office/drawing/2014/main" id="{76097F7A-2043-9603-AD0F-1FBB7C35720D}"/>
              </a:ext>
            </a:extLst>
          </p:cNvPr>
          <p:cNvSpPr/>
          <p:nvPr/>
        </p:nvSpPr>
        <p:spPr>
          <a:xfrm>
            <a:off x="9166860" y="6513590"/>
            <a:ext cx="2937509" cy="338554"/>
          </a:xfrm>
          <a:prstGeom prst="rect">
            <a:avLst/>
          </a:prstGeom>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Frost, et al. Addiction. 2019</a:t>
            </a:r>
          </a:p>
        </p:txBody>
      </p:sp>
      <p:sp>
        <p:nvSpPr>
          <p:cNvPr id="8" name="Rectangle 7">
            <a:extLst>
              <a:ext uri="{FF2B5EF4-FFF2-40B4-BE49-F238E27FC236}">
                <a16:creationId xmlns:a16="http://schemas.microsoft.com/office/drawing/2014/main" id="{5CECB840-BDF1-3331-BF5C-656203B231ED}"/>
              </a:ext>
            </a:extLst>
          </p:cNvPr>
          <p:cNvSpPr/>
          <p:nvPr/>
        </p:nvSpPr>
        <p:spPr>
          <a:xfrm>
            <a:off x="434340" y="5684177"/>
            <a:ext cx="10999620" cy="92333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*“Adjusted for sex, age, race/ethnicity, marital status, VA eligibility status, mental health and drug use disorder diagnoses, tobacco use, AUDIT-C category, alcohol use disorder diagnosis, alcohol-specific condition, and fiscal year in which positive AUDIT-C screen occurred.”</a:t>
            </a:r>
          </a:p>
        </p:txBody>
      </p:sp>
      <p:pic>
        <p:nvPicPr>
          <p:cNvPr id="6" name="Picture 5">
            <a:extLst>
              <a:ext uri="{FF2B5EF4-FFF2-40B4-BE49-F238E27FC236}">
                <a16:creationId xmlns:a16="http://schemas.microsoft.com/office/drawing/2014/main" id="{998C3010-87C9-BFDB-1A41-620E2447ABD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55426" y="75347"/>
            <a:ext cx="810675" cy="597403"/>
          </a:xfrm>
          <a:prstGeom prst="rect">
            <a:avLst/>
          </a:prstGeom>
        </p:spPr>
      </p:pic>
    </p:spTree>
    <p:extLst>
      <p:ext uri="{BB962C8B-B14F-4D97-AF65-F5344CB8AC3E}">
        <p14:creationId xmlns:p14="http://schemas.microsoft.com/office/powerpoint/2010/main" val="18561001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C6624-8062-244C-1369-4122F75AB621}"/>
            </a:ext>
          </a:extLst>
        </p:cNvPr>
        <p:cNvGrpSpPr/>
        <p:nvPr/>
      </p:nvGrpSpPr>
      <p:grpSpPr>
        <a:xfrm>
          <a:off x="0" y="0"/>
          <a:ext cx="0" cy="0"/>
          <a:chOff x="0" y="0"/>
          <a:chExt cx="0" cy="0"/>
        </a:xfrm>
      </p:grpSpPr>
      <p:sp>
        <p:nvSpPr>
          <p:cNvPr id="34817" name="Rectangle 2">
            <a:extLst>
              <a:ext uri="{FF2B5EF4-FFF2-40B4-BE49-F238E27FC236}">
                <a16:creationId xmlns:a16="http://schemas.microsoft.com/office/drawing/2014/main" id="{631C1FFC-A192-AE35-A2C2-39EE21DB443E}"/>
              </a:ext>
            </a:extLst>
          </p:cNvPr>
          <p:cNvSpPr>
            <a:spLocks noGrp="1" noChangeArrowheads="1"/>
          </p:cNvSpPr>
          <p:nvPr>
            <p:ph type="title" idx="4294967295"/>
          </p:nvPr>
        </p:nvSpPr>
        <p:spPr bwMode="auto">
          <a:xfrm>
            <a:off x="554934" y="551340"/>
            <a:ext cx="11082131" cy="840226"/>
          </a:xfrm>
          <a:prstGeom prst="rect">
            <a:avLst/>
          </a:prstGeom>
          <a:ln>
            <a:miter lim="800000"/>
            <a:headEnd/>
            <a:tailEnd/>
          </a:ln>
        </p:spPr>
        <p:txBody>
          <a:bodyPr vert="horz" wrap="square" lIns="91440" tIns="45720" rIns="91440" bIns="45720" numCol="1" rtlCol="0" anchor="t" anchorCtr="0" compatLnSpc="1">
            <a:prstTxWarp prst="textNoShape">
              <a:avLst/>
            </a:prstTxWarp>
            <a:noAutofit/>
          </a:bodyPr>
          <a:lstStyle/>
          <a:p>
            <a:pPr algn="ctr">
              <a:defRPr/>
            </a:pPr>
            <a:r>
              <a:rPr lang="en-US" sz="5400" dirty="0">
                <a:solidFill>
                  <a:prstClr val="black"/>
                </a:solidFill>
                <a:latin typeface="Trebuchet MS" panose="020B0603020202020204" pitchFamily="34" charset="0"/>
                <a:ea typeface="+mn-ea"/>
                <a:cs typeface="Nirmala UI" panose="020B0502040204020203" pitchFamily="34" charset="0"/>
              </a:rPr>
              <a:t>Study takeaways</a:t>
            </a:r>
          </a:p>
        </p:txBody>
      </p:sp>
      <p:sp>
        <p:nvSpPr>
          <p:cNvPr id="5" name="Rectangle 4">
            <a:extLst>
              <a:ext uri="{FF2B5EF4-FFF2-40B4-BE49-F238E27FC236}">
                <a16:creationId xmlns:a16="http://schemas.microsoft.com/office/drawing/2014/main" id="{FBAFEBA2-D685-ABEA-8600-EA38850682B0}"/>
              </a:ext>
            </a:extLst>
          </p:cNvPr>
          <p:cNvSpPr/>
          <p:nvPr/>
        </p:nvSpPr>
        <p:spPr>
          <a:xfrm>
            <a:off x="228600" y="2165820"/>
            <a:ext cx="6574743" cy="3801041"/>
          </a:xfrm>
          <a:prstGeom prst="rect">
            <a:avLst/>
          </a:prstGeom>
        </p:spPr>
        <p:txBody>
          <a:bodyPr wrap="square">
            <a:spAutoFit/>
          </a:bodyPr>
          <a:lstStyle/>
          <a:p>
            <a:pPr marL="685800" marR="0" lvl="3" indent="-228600" algn="l" defTabSz="457200" rtl="0" eaLnBrk="1" fontAlgn="base" latinLnBrk="0" hangingPunct="1">
              <a:lnSpc>
                <a:spcPct val="100000"/>
              </a:lnSpc>
              <a:spcBef>
                <a:spcPct val="0"/>
              </a:spcBef>
              <a:spcAft>
                <a:spcPts val="1800"/>
              </a:spcAft>
              <a:buClrTx/>
              <a:buSzPct val="80000"/>
              <a:buFont typeface="Arial" panose="020B0604020202020204" pitchFamily="34" charset="0"/>
              <a:buChar char="•"/>
              <a:tabLst>
                <a:tab pos="347663" algn="l"/>
              </a:tabLst>
              <a:defRPr/>
            </a:pPr>
            <a:r>
              <a:rPr kumimoji="0" lang="en-US" sz="2800" b="0" i="0" u="none" strike="noStrike" kern="1200" cap="none" spc="0" normalizeH="0" baseline="0" noProof="0" dirty="0">
                <a:ln>
                  <a:noFill/>
                </a:ln>
                <a:solidFill>
                  <a:prstClr val="black"/>
                </a:solidFill>
                <a:effectLst/>
                <a:uLnTx/>
                <a:uFillTx/>
                <a:latin typeface="Century Gothic" panose="020B0502020202020204"/>
                <a:ea typeface="+mn-ea"/>
                <a:cs typeface="+mn-cs"/>
              </a:rPr>
              <a:t>BIs in the VA were defined as only giving information and advice</a:t>
            </a:r>
          </a:p>
          <a:p>
            <a:pPr marL="685800" marR="0" lvl="3" indent="-228600" algn="l" defTabSz="457200" rtl="0" eaLnBrk="1" fontAlgn="base" latinLnBrk="0" hangingPunct="1">
              <a:lnSpc>
                <a:spcPct val="100000"/>
              </a:lnSpc>
              <a:spcBef>
                <a:spcPct val="0"/>
              </a:spcBef>
              <a:spcAft>
                <a:spcPts val="1800"/>
              </a:spcAft>
              <a:buClrTx/>
              <a:buSzPct val="80000"/>
              <a:buFont typeface="Arial" panose="020B0604020202020204" pitchFamily="34" charset="0"/>
              <a:buChar char="•"/>
              <a:tabLst>
                <a:tab pos="347663" algn="l"/>
              </a:tabLst>
              <a:defRPr/>
            </a:pPr>
            <a:r>
              <a:rPr kumimoji="0" lang="en-US" sz="2800" b="0" i="0" u="none" strike="noStrike" kern="1200" cap="none" spc="0" normalizeH="0" baseline="0" noProof="0" dirty="0">
                <a:ln>
                  <a:noFill/>
                </a:ln>
                <a:solidFill>
                  <a:prstClr val="black"/>
                </a:solidFill>
                <a:effectLst/>
                <a:uLnTx/>
                <a:uFillTx/>
                <a:latin typeface="Century Gothic" panose="020B0502020202020204"/>
                <a:ea typeface="+mn-ea"/>
                <a:cs typeface="+mn-cs"/>
              </a:rPr>
              <a:t>Conclusion: poor BIs may cause harm with pts with SUDs. </a:t>
            </a:r>
          </a:p>
          <a:p>
            <a:pPr marL="685800" marR="0" lvl="3" indent="-228600" algn="l" defTabSz="457200" rtl="0" eaLnBrk="1" fontAlgn="base" latinLnBrk="0" hangingPunct="1">
              <a:lnSpc>
                <a:spcPct val="100000"/>
              </a:lnSpc>
              <a:spcBef>
                <a:spcPct val="0"/>
              </a:spcBef>
              <a:spcAft>
                <a:spcPts val="1800"/>
              </a:spcAft>
              <a:buClrTx/>
              <a:buSzPct val="80000"/>
              <a:buFont typeface="Arial" panose="020B0604020202020204" pitchFamily="34" charset="0"/>
              <a:buChar char="•"/>
              <a:tabLst>
                <a:tab pos="347663" algn="l"/>
              </a:tabLst>
              <a:defRPr/>
            </a:pPr>
            <a:r>
              <a:rPr kumimoji="0" lang="en-US" sz="2800" b="0" i="0" u="none" strike="noStrike" kern="1200" cap="none" spc="0" normalizeH="0" baseline="0" noProof="0" dirty="0">
                <a:ln>
                  <a:noFill/>
                </a:ln>
                <a:solidFill>
                  <a:srgbClr val="FF0000"/>
                </a:solidFill>
                <a:effectLst/>
                <a:uLnTx/>
                <a:uFillTx/>
                <a:latin typeface="Century Gothic" panose="020B0502020202020204"/>
                <a:ea typeface="+mn-ea"/>
                <a:cs typeface="+mn-cs"/>
              </a:rPr>
              <a:t>The quality of the BI matters!</a:t>
            </a:r>
          </a:p>
          <a:p>
            <a:pPr marL="685800" marR="0" lvl="3" indent="-228600" algn="l" defTabSz="457200" rtl="0" eaLnBrk="1" fontAlgn="base" latinLnBrk="0" hangingPunct="1">
              <a:lnSpc>
                <a:spcPct val="100000"/>
              </a:lnSpc>
              <a:spcBef>
                <a:spcPct val="0"/>
              </a:spcBef>
              <a:spcAft>
                <a:spcPts val="1800"/>
              </a:spcAft>
              <a:buClrTx/>
              <a:buSzPct val="80000"/>
              <a:buFont typeface="Arial" panose="020B0604020202020204" pitchFamily="34" charset="0"/>
              <a:buChar char="•"/>
              <a:tabLst>
                <a:tab pos="347663" algn="l"/>
              </a:tabLst>
              <a:defRPr/>
            </a:pPr>
            <a:endParaRPr kumimoji="0" lang="en-US" sz="2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pic>
        <p:nvPicPr>
          <p:cNvPr id="4" name="Picture 3" descr="A picture containing flower, bird&#10;&#10;Description automatically generated">
            <a:extLst>
              <a:ext uri="{FF2B5EF4-FFF2-40B4-BE49-F238E27FC236}">
                <a16:creationId xmlns:a16="http://schemas.microsoft.com/office/drawing/2014/main" id="{42722A30-7ABB-84BB-B412-C4518B3B922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522028" y="2113284"/>
            <a:ext cx="3586606" cy="3586606"/>
          </a:xfrm>
          <a:prstGeom prst="rect">
            <a:avLst/>
          </a:prstGeom>
          <a:ln>
            <a:solidFill>
              <a:schemeClr val="bg1"/>
            </a:solidFill>
          </a:ln>
        </p:spPr>
      </p:pic>
      <p:sp>
        <p:nvSpPr>
          <p:cNvPr id="8" name="Rectangle 7">
            <a:extLst>
              <a:ext uri="{FF2B5EF4-FFF2-40B4-BE49-F238E27FC236}">
                <a16:creationId xmlns:a16="http://schemas.microsoft.com/office/drawing/2014/main" id="{CABD05E5-2939-0B56-00FA-A488F8947AEB}"/>
              </a:ext>
            </a:extLst>
          </p:cNvPr>
          <p:cNvSpPr/>
          <p:nvPr/>
        </p:nvSpPr>
        <p:spPr>
          <a:xfrm>
            <a:off x="9166860" y="6513590"/>
            <a:ext cx="2937509" cy="338554"/>
          </a:xfrm>
          <a:prstGeom prst="rect">
            <a:avLst/>
          </a:prstGeom>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Frost, et al. Addiction. 2019</a:t>
            </a:r>
          </a:p>
        </p:txBody>
      </p:sp>
    </p:spTree>
    <p:extLst>
      <p:ext uri="{BB962C8B-B14F-4D97-AF65-F5344CB8AC3E}">
        <p14:creationId xmlns:p14="http://schemas.microsoft.com/office/powerpoint/2010/main" val="1270124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0DD80036-374F-7141-A483-917DDF502AA1}"/>
              </a:ext>
            </a:extLst>
          </p:cNvPr>
          <p:cNvSpPr txBox="1">
            <a:spLocks noChangeArrowheads="1"/>
          </p:cNvSpPr>
          <p:nvPr/>
        </p:nvSpPr>
        <p:spPr>
          <a:xfrm>
            <a:off x="1410590" y="106850"/>
            <a:ext cx="10239226" cy="1446550"/>
          </a:xfrm>
          <a:prstGeom prst="rect">
            <a:avLst/>
          </a:prstGeom>
        </p:spPr>
        <p:txBody>
          <a:bodyPr wrap="square">
            <a:spAutoFit/>
          </a:bodyPr>
          <a:lstStyle>
            <a:lvl1pPr>
              <a:spcBef>
                <a:spcPts val="0"/>
              </a:spcBef>
              <a:buNone/>
              <a:defRPr sz="4400" b="0" i="0">
                <a:solidFill>
                  <a:srgbClr val="000000"/>
                </a:solidFill>
                <a:latin typeface="Calibri" panose="020F0502020204030204" pitchFamily="34" charset="0"/>
                <a:cs typeface="Calibri" panose="020F0502020204030204" pitchFamily="34" charset="0"/>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Meta studies: primary care interventions for  unhealthy alcohol use</a:t>
            </a:r>
          </a:p>
        </p:txBody>
      </p:sp>
      <p:pic>
        <p:nvPicPr>
          <p:cNvPr id="5" name="Picture 4">
            <a:extLst>
              <a:ext uri="{FF2B5EF4-FFF2-40B4-BE49-F238E27FC236}">
                <a16:creationId xmlns:a16="http://schemas.microsoft.com/office/drawing/2014/main" id="{88845699-2F8F-438B-89D6-F989426725F6}"/>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55426" y="75347"/>
            <a:ext cx="810675" cy="597403"/>
          </a:xfrm>
          <a:prstGeom prst="rect">
            <a:avLst/>
          </a:prstGeom>
        </p:spPr>
      </p:pic>
      <p:graphicFrame>
        <p:nvGraphicFramePr>
          <p:cNvPr id="6" name="Table 5">
            <a:extLst>
              <a:ext uri="{FF2B5EF4-FFF2-40B4-BE49-F238E27FC236}">
                <a16:creationId xmlns:a16="http://schemas.microsoft.com/office/drawing/2014/main" id="{6A6CCD93-E1ED-4288-9828-53A203BF8D28}"/>
              </a:ext>
            </a:extLst>
          </p:cNvPr>
          <p:cNvGraphicFramePr>
            <a:graphicFrameLocks noGrp="1"/>
          </p:cNvGraphicFramePr>
          <p:nvPr/>
        </p:nvGraphicFramePr>
        <p:xfrm>
          <a:off x="565680" y="1855928"/>
          <a:ext cx="11084136" cy="4147740"/>
        </p:xfrm>
        <a:graphic>
          <a:graphicData uri="http://schemas.openxmlformats.org/drawingml/2006/table">
            <a:tbl>
              <a:tblPr firstRow="1" bandRow="1">
                <a:tableStyleId>{69012ECD-51FC-41F1-AA8D-1B2483CD663E}</a:tableStyleId>
              </a:tblPr>
              <a:tblGrid>
                <a:gridCol w="2209920">
                  <a:extLst>
                    <a:ext uri="{9D8B030D-6E8A-4147-A177-3AD203B41FA5}">
                      <a16:colId xmlns:a16="http://schemas.microsoft.com/office/drawing/2014/main" val="20000"/>
                    </a:ext>
                  </a:extLst>
                </a:gridCol>
                <a:gridCol w="2958072">
                  <a:extLst>
                    <a:ext uri="{9D8B030D-6E8A-4147-A177-3AD203B41FA5}">
                      <a16:colId xmlns:a16="http://schemas.microsoft.com/office/drawing/2014/main" val="20001"/>
                    </a:ext>
                  </a:extLst>
                </a:gridCol>
                <a:gridCol w="2958072">
                  <a:extLst>
                    <a:ext uri="{9D8B030D-6E8A-4147-A177-3AD203B41FA5}">
                      <a16:colId xmlns:a16="http://schemas.microsoft.com/office/drawing/2014/main" val="20003"/>
                    </a:ext>
                  </a:extLst>
                </a:gridCol>
                <a:gridCol w="2958072">
                  <a:extLst>
                    <a:ext uri="{9D8B030D-6E8A-4147-A177-3AD203B41FA5}">
                      <a16:colId xmlns:a16="http://schemas.microsoft.com/office/drawing/2014/main" val="1100938795"/>
                    </a:ext>
                  </a:extLst>
                </a:gridCol>
              </a:tblGrid>
              <a:tr h="1249790">
                <a:tc>
                  <a:txBody>
                    <a:bodyPr/>
                    <a:lstStyle>
                      <a:lvl1pPr marL="0" algn="l" defTabSz="457200" rtl="0" eaLnBrk="1" latinLnBrk="0" hangingPunct="1">
                        <a:defRPr sz="1800" b="1" kern="1200">
                          <a:solidFill>
                            <a:schemeClr val="tx1"/>
                          </a:solidFill>
                          <a:latin typeface="Calibri"/>
                        </a:defRPr>
                      </a:lvl1pPr>
                      <a:lvl2pPr marL="457200" algn="l" defTabSz="457200" rtl="0" eaLnBrk="1" latinLnBrk="0" hangingPunct="1">
                        <a:defRPr sz="1800" b="1" kern="1200">
                          <a:solidFill>
                            <a:schemeClr val="tx1"/>
                          </a:solidFill>
                          <a:latin typeface="Calibri"/>
                        </a:defRPr>
                      </a:lvl2pPr>
                      <a:lvl3pPr marL="914400" algn="l" defTabSz="457200" rtl="0" eaLnBrk="1" latinLnBrk="0" hangingPunct="1">
                        <a:defRPr sz="1800" b="1" kern="1200">
                          <a:solidFill>
                            <a:schemeClr val="tx1"/>
                          </a:solidFill>
                          <a:latin typeface="Calibri"/>
                        </a:defRPr>
                      </a:lvl3pPr>
                      <a:lvl4pPr marL="1371600" algn="l" defTabSz="457200" rtl="0" eaLnBrk="1" latinLnBrk="0" hangingPunct="1">
                        <a:defRPr sz="1800" b="1" kern="1200">
                          <a:solidFill>
                            <a:schemeClr val="tx1"/>
                          </a:solidFill>
                          <a:latin typeface="Calibri"/>
                        </a:defRPr>
                      </a:lvl4pPr>
                      <a:lvl5pPr marL="1828800" algn="l" defTabSz="457200" rtl="0" eaLnBrk="1" latinLnBrk="0" hangingPunct="1">
                        <a:defRPr sz="1800" b="1" kern="1200">
                          <a:solidFill>
                            <a:schemeClr val="tx1"/>
                          </a:solidFill>
                          <a:latin typeface="Calibri"/>
                        </a:defRPr>
                      </a:lvl5pPr>
                      <a:lvl6pPr marL="2286000" algn="l" defTabSz="457200" rtl="0" eaLnBrk="1" latinLnBrk="0" hangingPunct="1">
                        <a:defRPr sz="1800" b="1" kern="1200">
                          <a:solidFill>
                            <a:schemeClr val="tx1"/>
                          </a:solidFill>
                          <a:latin typeface="Calibri"/>
                        </a:defRPr>
                      </a:lvl6pPr>
                      <a:lvl7pPr marL="2743200" algn="l" defTabSz="457200" rtl="0" eaLnBrk="1" latinLnBrk="0" hangingPunct="1">
                        <a:defRPr sz="1800" b="1" kern="1200">
                          <a:solidFill>
                            <a:schemeClr val="tx1"/>
                          </a:solidFill>
                          <a:latin typeface="Calibri"/>
                        </a:defRPr>
                      </a:lvl7pPr>
                      <a:lvl8pPr marL="3200400" algn="l" defTabSz="457200" rtl="0" eaLnBrk="1" latinLnBrk="0" hangingPunct="1">
                        <a:defRPr sz="1800" b="1" kern="1200">
                          <a:solidFill>
                            <a:schemeClr val="tx1"/>
                          </a:solidFill>
                          <a:latin typeface="Calibri"/>
                        </a:defRPr>
                      </a:lvl8pPr>
                      <a:lvl9pPr marL="3657600" algn="l" defTabSz="457200" rtl="0" eaLnBrk="1" latinLnBrk="0" hangingPunct="1">
                        <a:defRPr sz="1800" b="1" kern="1200">
                          <a:solidFill>
                            <a:schemeClr val="tx1"/>
                          </a:solidFill>
                          <a:latin typeface="Calibri"/>
                        </a:defRPr>
                      </a:lvl9pPr>
                    </a:lstStyle>
                    <a:p>
                      <a:endParaRPr lang="en-US" sz="2400" dirty="0">
                        <a:latin typeface="+mn-lt"/>
                      </a:endParaRPr>
                    </a:p>
                  </a:txBody>
                  <a:tcPr marL="137160" marR="137160" marT="137160" marB="13716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lvl1pPr marL="0" algn="l" defTabSz="457200" rtl="0" eaLnBrk="1" latinLnBrk="0" hangingPunct="1">
                        <a:defRPr sz="1800" b="1" kern="1200">
                          <a:solidFill>
                            <a:schemeClr val="tx1"/>
                          </a:solidFill>
                          <a:latin typeface="Calibri"/>
                        </a:defRPr>
                      </a:lvl1pPr>
                      <a:lvl2pPr marL="457200" algn="l" defTabSz="457200" rtl="0" eaLnBrk="1" latinLnBrk="0" hangingPunct="1">
                        <a:defRPr sz="1800" b="1" kern="1200">
                          <a:solidFill>
                            <a:schemeClr val="tx1"/>
                          </a:solidFill>
                          <a:latin typeface="Calibri"/>
                        </a:defRPr>
                      </a:lvl2pPr>
                      <a:lvl3pPr marL="914400" algn="l" defTabSz="457200" rtl="0" eaLnBrk="1" latinLnBrk="0" hangingPunct="1">
                        <a:defRPr sz="1800" b="1" kern="1200">
                          <a:solidFill>
                            <a:schemeClr val="tx1"/>
                          </a:solidFill>
                          <a:latin typeface="Calibri"/>
                        </a:defRPr>
                      </a:lvl3pPr>
                      <a:lvl4pPr marL="1371600" algn="l" defTabSz="457200" rtl="0" eaLnBrk="1" latinLnBrk="0" hangingPunct="1">
                        <a:defRPr sz="1800" b="1" kern="1200">
                          <a:solidFill>
                            <a:schemeClr val="tx1"/>
                          </a:solidFill>
                          <a:latin typeface="Calibri"/>
                        </a:defRPr>
                      </a:lvl4pPr>
                      <a:lvl5pPr marL="1828800" algn="l" defTabSz="457200" rtl="0" eaLnBrk="1" latinLnBrk="0" hangingPunct="1">
                        <a:defRPr sz="1800" b="1" kern="1200">
                          <a:solidFill>
                            <a:schemeClr val="tx1"/>
                          </a:solidFill>
                          <a:latin typeface="Calibri"/>
                        </a:defRPr>
                      </a:lvl5pPr>
                      <a:lvl6pPr marL="2286000" algn="l" defTabSz="457200" rtl="0" eaLnBrk="1" latinLnBrk="0" hangingPunct="1">
                        <a:defRPr sz="1800" b="1" kern="1200">
                          <a:solidFill>
                            <a:schemeClr val="tx1"/>
                          </a:solidFill>
                          <a:latin typeface="Calibri"/>
                        </a:defRPr>
                      </a:lvl6pPr>
                      <a:lvl7pPr marL="2743200" algn="l" defTabSz="457200" rtl="0" eaLnBrk="1" latinLnBrk="0" hangingPunct="1">
                        <a:defRPr sz="1800" b="1" kern="1200">
                          <a:solidFill>
                            <a:schemeClr val="tx1"/>
                          </a:solidFill>
                          <a:latin typeface="Calibri"/>
                        </a:defRPr>
                      </a:lvl7pPr>
                      <a:lvl8pPr marL="3200400" algn="l" defTabSz="457200" rtl="0" eaLnBrk="1" latinLnBrk="0" hangingPunct="1">
                        <a:defRPr sz="1800" b="1" kern="1200">
                          <a:solidFill>
                            <a:schemeClr val="tx1"/>
                          </a:solidFill>
                          <a:latin typeface="Calibri"/>
                        </a:defRPr>
                      </a:lvl8pPr>
                      <a:lvl9pPr marL="3657600" algn="l" defTabSz="457200" rtl="0" eaLnBrk="1" latinLnBrk="0" hangingPunct="1">
                        <a:defRPr sz="1800" b="1" kern="1200">
                          <a:solidFill>
                            <a:schemeClr val="tx1"/>
                          </a:solidFill>
                          <a:latin typeface="Calibri"/>
                        </a:defRPr>
                      </a:lvl9pPr>
                    </a:lstStyle>
                    <a:p>
                      <a:pPr algn="ctr"/>
                      <a:r>
                        <a:rPr lang="en-US" sz="2400" b="1" kern="1200" dirty="0">
                          <a:solidFill>
                            <a:srgbClr val="1C3948"/>
                          </a:solidFill>
                          <a:latin typeface="+mn-lt"/>
                          <a:ea typeface="+mj-ea"/>
                          <a:cs typeface="Aharoni" panose="020B0604020202020204" pitchFamily="2" charset="-79"/>
                        </a:rPr>
                        <a:t>S</a:t>
                      </a:r>
                      <a:endParaRPr lang="en-US" sz="1800" b="0" kern="1200" dirty="0">
                        <a:solidFill>
                          <a:srgbClr val="1C3948"/>
                        </a:solidFill>
                        <a:latin typeface="+mn-lt"/>
                        <a:ea typeface="+mj-ea"/>
                        <a:cs typeface="Aharoni" panose="020B0604020202020204" pitchFamily="2" charset="-79"/>
                      </a:endParaRPr>
                    </a:p>
                    <a:p>
                      <a:pPr algn="ctr"/>
                      <a:r>
                        <a:rPr lang="en-US" sz="1800" b="0" kern="1200" dirty="0">
                          <a:solidFill>
                            <a:srgbClr val="1C3948"/>
                          </a:solidFill>
                          <a:latin typeface="+mn-lt"/>
                          <a:ea typeface="+mj-ea"/>
                          <a:cs typeface="Aharoni" panose="020B0604020202020204" pitchFamily="2" charset="-79"/>
                        </a:rPr>
                        <a:t>for balance of benefits versus harms</a:t>
                      </a:r>
                    </a:p>
                  </a:txBody>
                  <a:tcPr marL="137160" marR="137160" marT="137160" marB="13716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lvl1pPr marL="0" algn="l" defTabSz="457200" rtl="0" eaLnBrk="1" latinLnBrk="0" hangingPunct="1">
                        <a:defRPr sz="1800" b="1" kern="1200">
                          <a:solidFill>
                            <a:schemeClr val="tx1"/>
                          </a:solidFill>
                          <a:latin typeface="Calibri"/>
                        </a:defRPr>
                      </a:lvl1pPr>
                      <a:lvl2pPr marL="457200" algn="l" defTabSz="457200" rtl="0" eaLnBrk="1" latinLnBrk="0" hangingPunct="1">
                        <a:defRPr sz="1800" b="1" kern="1200">
                          <a:solidFill>
                            <a:schemeClr val="tx1"/>
                          </a:solidFill>
                          <a:latin typeface="Calibri"/>
                        </a:defRPr>
                      </a:lvl2pPr>
                      <a:lvl3pPr marL="914400" algn="l" defTabSz="457200" rtl="0" eaLnBrk="1" latinLnBrk="0" hangingPunct="1">
                        <a:defRPr sz="1800" b="1" kern="1200">
                          <a:solidFill>
                            <a:schemeClr val="tx1"/>
                          </a:solidFill>
                          <a:latin typeface="Calibri"/>
                        </a:defRPr>
                      </a:lvl3pPr>
                      <a:lvl4pPr marL="1371600" algn="l" defTabSz="457200" rtl="0" eaLnBrk="1" latinLnBrk="0" hangingPunct="1">
                        <a:defRPr sz="1800" b="1" kern="1200">
                          <a:solidFill>
                            <a:schemeClr val="tx1"/>
                          </a:solidFill>
                          <a:latin typeface="Calibri"/>
                        </a:defRPr>
                      </a:lvl4pPr>
                      <a:lvl5pPr marL="1828800" algn="l" defTabSz="457200" rtl="0" eaLnBrk="1" latinLnBrk="0" hangingPunct="1">
                        <a:defRPr sz="1800" b="1" kern="1200">
                          <a:solidFill>
                            <a:schemeClr val="tx1"/>
                          </a:solidFill>
                          <a:latin typeface="Calibri"/>
                        </a:defRPr>
                      </a:lvl5pPr>
                      <a:lvl6pPr marL="2286000" algn="l" defTabSz="457200" rtl="0" eaLnBrk="1" latinLnBrk="0" hangingPunct="1">
                        <a:defRPr sz="1800" b="1" kern="1200">
                          <a:solidFill>
                            <a:schemeClr val="tx1"/>
                          </a:solidFill>
                          <a:latin typeface="Calibri"/>
                        </a:defRPr>
                      </a:lvl6pPr>
                      <a:lvl7pPr marL="2743200" algn="l" defTabSz="457200" rtl="0" eaLnBrk="1" latinLnBrk="0" hangingPunct="1">
                        <a:defRPr sz="1800" b="1" kern="1200">
                          <a:solidFill>
                            <a:schemeClr val="tx1"/>
                          </a:solidFill>
                          <a:latin typeface="Calibri"/>
                        </a:defRPr>
                      </a:lvl7pPr>
                      <a:lvl8pPr marL="3200400" algn="l" defTabSz="457200" rtl="0" eaLnBrk="1" latinLnBrk="0" hangingPunct="1">
                        <a:defRPr sz="1800" b="1" kern="1200">
                          <a:solidFill>
                            <a:schemeClr val="tx1"/>
                          </a:solidFill>
                          <a:latin typeface="Calibri"/>
                        </a:defRPr>
                      </a:lvl8pPr>
                      <a:lvl9pPr marL="3657600" algn="l" defTabSz="457200" rtl="0" eaLnBrk="1" latinLnBrk="0" hangingPunct="1">
                        <a:defRPr sz="1800" b="1" kern="1200">
                          <a:solidFill>
                            <a:schemeClr val="tx1"/>
                          </a:solidFill>
                          <a:latin typeface="Calibri"/>
                        </a:defRPr>
                      </a:lvl9pPr>
                    </a:lstStyle>
                    <a:p>
                      <a:pPr algn="ctr"/>
                      <a:r>
                        <a:rPr lang="en-US" sz="2400" kern="1200" dirty="0">
                          <a:solidFill>
                            <a:srgbClr val="1C3948"/>
                          </a:solidFill>
                          <a:latin typeface="+mn-lt"/>
                          <a:ea typeface="+mj-ea"/>
                          <a:cs typeface="Aharoni" panose="020B0604020202020204" pitchFamily="2" charset="-79"/>
                        </a:rPr>
                        <a:t>SBI</a:t>
                      </a:r>
                    </a:p>
                    <a:p>
                      <a:pPr algn="ctr"/>
                      <a:r>
                        <a:rPr lang="en-US" sz="1800" b="0" kern="1200" dirty="0">
                          <a:solidFill>
                            <a:srgbClr val="1C3948"/>
                          </a:solidFill>
                          <a:latin typeface="+mn-lt"/>
                          <a:ea typeface="+mj-ea"/>
                          <a:cs typeface="Aharoni" panose="020B0604020202020204" pitchFamily="2" charset="-79"/>
                        </a:rPr>
                        <a:t>for reducing use </a:t>
                      </a:r>
                    </a:p>
                    <a:p>
                      <a:pPr algn="ctr"/>
                      <a:r>
                        <a:rPr lang="en-US" sz="1800" b="0" kern="1200" dirty="0">
                          <a:solidFill>
                            <a:srgbClr val="1C3948"/>
                          </a:solidFill>
                          <a:latin typeface="+mn-lt"/>
                          <a:ea typeface="+mj-ea"/>
                          <a:cs typeface="Aharoni" panose="020B0604020202020204" pitchFamily="2" charset="-79"/>
                        </a:rPr>
                        <a:t>or negative outcomes</a:t>
                      </a:r>
                    </a:p>
                  </a:txBody>
                  <a:tcPr marL="137160" marR="137160" marT="137160" marB="13716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lvl1pPr marL="0" algn="l" defTabSz="457200" rtl="0" eaLnBrk="1" latinLnBrk="0" hangingPunct="1">
                        <a:defRPr sz="1800" b="1" kern="1200">
                          <a:solidFill>
                            <a:schemeClr val="tx1"/>
                          </a:solidFill>
                          <a:latin typeface="Calibri"/>
                        </a:defRPr>
                      </a:lvl1pPr>
                      <a:lvl2pPr marL="457200" algn="l" defTabSz="457200" rtl="0" eaLnBrk="1" latinLnBrk="0" hangingPunct="1">
                        <a:defRPr sz="1800" b="1" kern="1200">
                          <a:solidFill>
                            <a:schemeClr val="tx1"/>
                          </a:solidFill>
                          <a:latin typeface="Calibri"/>
                        </a:defRPr>
                      </a:lvl2pPr>
                      <a:lvl3pPr marL="914400" algn="l" defTabSz="457200" rtl="0" eaLnBrk="1" latinLnBrk="0" hangingPunct="1">
                        <a:defRPr sz="1800" b="1" kern="1200">
                          <a:solidFill>
                            <a:schemeClr val="tx1"/>
                          </a:solidFill>
                          <a:latin typeface="Calibri"/>
                        </a:defRPr>
                      </a:lvl3pPr>
                      <a:lvl4pPr marL="1371600" algn="l" defTabSz="457200" rtl="0" eaLnBrk="1" latinLnBrk="0" hangingPunct="1">
                        <a:defRPr sz="1800" b="1" kern="1200">
                          <a:solidFill>
                            <a:schemeClr val="tx1"/>
                          </a:solidFill>
                          <a:latin typeface="Calibri"/>
                        </a:defRPr>
                      </a:lvl4pPr>
                      <a:lvl5pPr marL="1828800" algn="l" defTabSz="457200" rtl="0" eaLnBrk="1" latinLnBrk="0" hangingPunct="1">
                        <a:defRPr sz="1800" b="1" kern="1200">
                          <a:solidFill>
                            <a:schemeClr val="tx1"/>
                          </a:solidFill>
                          <a:latin typeface="Calibri"/>
                        </a:defRPr>
                      </a:lvl5pPr>
                      <a:lvl6pPr marL="2286000" algn="l" defTabSz="457200" rtl="0" eaLnBrk="1" latinLnBrk="0" hangingPunct="1">
                        <a:defRPr sz="1800" b="1" kern="1200">
                          <a:solidFill>
                            <a:schemeClr val="tx1"/>
                          </a:solidFill>
                          <a:latin typeface="Calibri"/>
                        </a:defRPr>
                      </a:lvl6pPr>
                      <a:lvl7pPr marL="2743200" algn="l" defTabSz="457200" rtl="0" eaLnBrk="1" latinLnBrk="0" hangingPunct="1">
                        <a:defRPr sz="1800" b="1" kern="1200">
                          <a:solidFill>
                            <a:schemeClr val="tx1"/>
                          </a:solidFill>
                          <a:latin typeface="Calibri"/>
                        </a:defRPr>
                      </a:lvl7pPr>
                      <a:lvl8pPr marL="3200400" algn="l" defTabSz="457200" rtl="0" eaLnBrk="1" latinLnBrk="0" hangingPunct="1">
                        <a:defRPr sz="1800" b="1" kern="1200">
                          <a:solidFill>
                            <a:schemeClr val="tx1"/>
                          </a:solidFill>
                          <a:latin typeface="Calibri"/>
                        </a:defRPr>
                      </a:lvl8pPr>
                      <a:lvl9pPr marL="3657600" algn="l" defTabSz="457200" rtl="0" eaLnBrk="1" latinLnBrk="0" hangingPunct="1">
                        <a:defRPr sz="1800" b="1" kern="1200">
                          <a:solidFill>
                            <a:schemeClr val="tx1"/>
                          </a:solidFill>
                          <a:latin typeface="Calibri"/>
                        </a:defRPr>
                      </a:lvl9pPr>
                    </a:lstStyle>
                    <a:p>
                      <a:pPr algn="ctr"/>
                      <a:r>
                        <a:rPr lang="en-US" sz="2400" kern="1200" dirty="0">
                          <a:solidFill>
                            <a:srgbClr val="1C3948"/>
                          </a:solidFill>
                          <a:latin typeface="+mn-lt"/>
                          <a:ea typeface="+mj-ea"/>
                          <a:cs typeface="Aharoni" panose="020B0604020202020204" pitchFamily="2" charset="-79"/>
                        </a:rPr>
                        <a:t>SBIRT</a:t>
                      </a:r>
                    </a:p>
                    <a:p>
                      <a:pPr algn="ctr"/>
                      <a:r>
                        <a:rPr lang="en-US" sz="1800" b="0" kern="1200" dirty="0">
                          <a:solidFill>
                            <a:srgbClr val="1C3948"/>
                          </a:solidFill>
                          <a:latin typeface="+mn-lt"/>
                          <a:ea typeface="+mj-ea"/>
                          <a:cs typeface="Aharoni" panose="020B0604020202020204" pitchFamily="2" charset="-79"/>
                        </a:rPr>
                        <a:t>for patient receipt of specialty treatment</a:t>
                      </a:r>
                    </a:p>
                  </a:txBody>
                  <a:tcPr marL="137160" marR="137160" marT="137160" marB="13716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1009108">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r>
                        <a:rPr lang="en-US" sz="2000" b="0" kern="1200" dirty="0">
                          <a:solidFill>
                            <a:schemeClr val="bg1"/>
                          </a:solidFill>
                          <a:latin typeface="+mn-lt"/>
                          <a:ea typeface="+mj-ea"/>
                          <a:cs typeface="Aharoni" panose="020B0604020202020204" pitchFamily="2" charset="-79"/>
                        </a:rPr>
                        <a:t>Adults</a:t>
                      </a: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EFBD"/>
                    </a:solid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algn="ctr"/>
                      <a:r>
                        <a:rPr lang="en-US" sz="1600" b="0" kern="1200" dirty="0">
                          <a:solidFill>
                            <a:schemeClr val="bg1"/>
                          </a:solidFill>
                          <a:latin typeface="+mn-lt"/>
                          <a:ea typeface="+mj-ea"/>
                          <a:cs typeface="Aharoni" panose="020B0604020202020204" pitchFamily="2" charset="-79"/>
                        </a:rPr>
                        <a:t>Moderate certainty:</a:t>
                      </a:r>
                    </a:p>
                    <a:p>
                      <a:pPr algn="ctr"/>
                      <a:r>
                        <a:rPr lang="en-US" sz="1600" b="0" kern="1200" dirty="0">
                          <a:solidFill>
                            <a:schemeClr val="bg1"/>
                          </a:solidFill>
                          <a:latin typeface="+mn-lt"/>
                          <a:ea typeface="+mj-ea"/>
                          <a:cs typeface="Aharoni" panose="020B0604020202020204" pitchFamily="2" charset="-79"/>
                        </a:rPr>
                        <a:t>“small to no harm”</a:t>
                      </a: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EFBD"/>
                    </a:solid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algn="ctr">
                        <a:lnSpc>
                          <a:spcPct val="100000"/>
                        </a:lnSpc>
                        <a:spcAft>
                          <a:spcPts val="600"/>
                        </a:spcAft>
                      </a:pPr>
                      <a:r>
                        <a:rPr lang="en-US" sz="1800" b="0" kern="1200" dirty="0">
                          <a:solidFill>
                            <a:schemeClr val="bg1"/>
                          </a:solidFill>
                          <a:latin typeface="+mn-lt"/>
                          <a:ea typeface="+mj-ea"/>
                          <a:cs typeface="Aharoni" panose="020B0604020202020204" pitchFamily="2" charset="-79"/>
                        </a:rPr>
                        <a:t>Moderate evidence</a:t>
                      </a: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EFBD"/>
                    </a:solid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algn="ctr" defTabSz="457200" rtl="0" eaLnBrk="1" latinLnBrk="0" hangingPunct="1">
                        <a:lnSpc>
                          <a:spcPct val="100000"/>
                        </a:lnSpc>
                        <a:spcAft>
                          <a:spcPts val="600"/>
                        </a:spcAft>
                      </a:pPr>
                      <a:r>
                        <a:rPr lang="en-US" sz="1800" b="0" kern="1200" dirty="0">
                          <a:solidFill>
                            <a:schemeClr val="bg1"/>
                          </a:solidFill>
                          <a:latin typeface="+mn-lt"/>
                          <a:ea typeface="+mj-ea"/>
                          <a:cs typeface="Aharoni" panose="020B0604020202020204" pitchFamily="2" charset="-79"/>
                        </a:rPr>
                        <a:t>Evidence for </a:t>
                      </a:r>
                    </a:p>
                    <a:p>
                      <a:pPr marL="0" algn="ctr" defTabSz="457200" rtl="0" eaLnBrk="1" latinLnBrk="0" hangingPunct="1">
                        <a:lnSpc>
                          <a:spcPct val="100000"/>
                        </a:lnSpc>
                        <a:spcAft>
                          <a:spcPts val="600"/>
                        </a:spcAft>
                      </a:pPr>
                      <a:r>
                        <a:rPr lang="en-US" sz="1800" b="1" kern="1200" dirty="0">
                          <a:solidFill>
                            <a:schemeClr val="bg1"/>
                          </a:solidFill>
                          <a:latin typeface="+mn-lt"/>
                          <a:ea typeface="+mj-ea"/>
                          <a:cs typeface="Aharoni" panose="020B0604020202020204" pitchFamily="2" charset="-79"/>
                        </a:rPr>
                        <a:t>null</a:t>
                      </a:r>
                      <a:r>
                        <a:rPr lang="en-US" sz="1800" b="0" kern="1200" dirty="0">
                          <a:solidFill>
                            <a:schemeClr val="bg1"/>
                          </a:solidFill>
                          <a:latin typeface="+mn-lt"/>
                          <a:ea typeface="+mj-ea"/>
                          <a:cs typeface="Aharoni" panose="020B0604020202020204" pitchFamily="2" charset="-79"/>
                        </a:rPr>
                        <a:t> effect*</a:t>
                      </a: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EFBD"/>
                    </a:solidFill>
                  </a:tcPr>
                </a:tc>
                <a:extLst>
                  <a:ext uri="{0D108BD9-81ED-4DB2-BD59-A6C34878D82A}">
                    <a16:rowId xmlns:a16="http://schemas.microsoft.com/office/drawing/2014/main" val="10001"/>
                  </a:ext>
                </a:extLst>
              </a:tr>
              <a:tr h="944421">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r>
                        <a:rPr lang="en-US" sz="2000" b="0" kern="1200" dirty="0">
                          <a:solidFill>
                            <a:schemeClr val="bg1"/>
                          </a:solidFill>
                          <a:latin typeface="+mn-lt"/>
                          <a:ea typeface="+mj-ea"/>
                          <a:cs typeface="Aharoni" panose="020B0604020202020204" pitchFamily="2" charset="-79"/>
                        </a:rPr>
                        <a:t>Adolescents</a:t>
                      </a: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EFBD"/>
                    </a:solidFill>
                  </a:tcPr>
                </a:tc>
                <a:tc>
                  <a:txBody>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mn-lt"/>
                          <a:ea typeface="+mn-ea"/>
                          <a:cs typeface="Aharoni" panose="020B0604020202020204" pitchFamily="2" charset="-79"/>
                        </a:rPr>
                        <a:t>Insufficient evidence</a:t>
                      </a: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EFBD"/>
                    </a:solid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algn="ctr" defTabSz="457200" rtl="0" eaLnBrk="1" latinLnBrk="0" hangingPunct="1">
                        <a:lnSpc>
                          <a:spcPct val="100000"/>
                        </a:lnSpc>
                        <a:spcAft>
                          <a:spcPts val="600"/>
                        </a:spcAft>
                      </a:pPr>
                      <a:r>
                        <a:rPr lang="en-US" sz="1800" b="0" kern="1200" dirty="0">
                          <a:solidFill>
                            <a:schemeClr val="bg1"/>
                          </a:solidFill>
                          <a:latin typeface="+mn-lt"/>
                          <a:ea typeface="+mj-ea"/>
                          <a:cs typeface="Aharoni" panose="020B0604020202020204" pitchFamily="2" charset="-79"/>
                        </a:rPr>
                        <a:t>Insufficient evidence</a:t>
                      </a: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EFBD"/>
                    </a:solid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algn="ctr" defTabSz="457200" rtl="0" eaLnBrk="1" latinLnBrk="0" hangingPunct="1">
                        <a:lnSpc>
                          <a:spcPct val="100000"/>
                        </a:lnSpc>
                        <a:spcAft>
                          <a:spcPts val="600"/>
                        </a:spcAft>
                      </a:pPr>
                      <a:r>
                        <a:rPr lang="en-US" sz="2400" b="0" kern="1200" dirty="0">
                          <a:solidFill>
                            <a:srgbClr val="1C3948"/>
                          </a:solidFill>
                          <a:latin typeface="Times New Roman" panose="02020603050405020304" pitchFamily="18" charset="0"/>
                          <a:ea typeface="+mj-ea"/>
                          <a:cs typeface="Times New Roman" panose="02020603050405020304" pitchFamily="18" charset="0"/>
                        </a:rPr>
                        <a:t>?</a:t>
                      </a: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EFBD"/>
                    </a:solidFill>
                  </a:tcPr>
                </a:tc>
                <a:extLst>
                  <a:ext uri="{0D108BD9-81ED-4DB2-BD59-A6C34878D82A}">
                    <a16:rowId xmlns:a16="http://schemas.microsoft.com/office/drawing/2014/main" val="10002"/>
                  </a:ext>
                </a:extLst>
              </a:tr>
              <a:tr h="944421">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r>
                        <a:rPr lang="en-US" sz="2000" b="0" kern="1200" dirty="0">
                          <a:solidFill>
                            <a:schemeClr val="bg1"/>
                          </a:solidFill>
                          <a:latin typeface="+mn-lt"/>
                          <a:ea typeface="+mj-ea"/>
                          <a:cs typeface="Aharoni" panose="020B0604020202020204" pitchFamily="2" charset="-79"/>
                        </a:rPr>
                        <a:t>Pregnancy</a:t>
                      </a: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EFBD"/>
                    </a:solidFill>
                  </a:tcPr>
                </a:tc>
                <a:tc>
                  <a:txBody>
                    <a:bodyPr/>
                    <a:lstStyle/>
                    <a:p>
                      <a:pPr algn="ctr"/>
                      <a:r>
                        <a:rPr lang="en-US" sz="1600" b="0" kern="1200" dirty="0">
                          <a:solidFill>
                            <a:schemeClr val="bg1"/>
                          </a:solidFill>
                          <a:latin typeface="+mn-lt"/>
                          <a:ea typeface="+mn-ea"/>
                          <a:cs typeface="Aharoni" panose="020B0604020202020204" pitchFamily="2" charset="-79"/>
                        </a:rPr>
                        <a:t>Moderate certainty:</a:t>
                      </a:r>
                    </a:p>
                    <a:p>
                      <a:pPr algn="ctr"/>
                      <a:r>
                        <a:rPr lang="en-US" sz="1600" b="0" kern="1200" dirty="0">
                          <a:solidFill>
                            <a:schemeClr val="bg1"/>
                          </a:solidFill>
                          <a:latin typeface="+mn-lt"/>
                          <a:ea typeface="+mn-ea"/>
                          <a:cs typeface="Aharoni" panose="020B0604020202020204" pitchFamily="2" charset="-79"/>
                        </a:rPr>
                        <a:t>“small to no harm”</a:t>
                      </a: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EFBD"/>
                    </a:solid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lvl="0" indent="0" algn="ctr" defTabSz="457200" rtl="0" eaLnBrk="1" fontAlgn="auto" latinLnBrk="0" hangingPunct="1">
                        <a:lnSpc>
                          <a:spcPct val="100000"/>
                        </a:lnSpc>
                        <a:spcBef>
                          <a:spcPts val="0"/>
                        </a:spcBef>
                        <a:spcAft>
                          <a:spcPts val="600"/>
                        </a:spcAft>
                        <a:buClrTx/>
                        <a:buSzTx/>
                        <a:buFontTx/>
                        <a:buNone/>
                        <a:tabLst/>
                        <a:defRPr/>
                      </a:pPr>
                      <a:r>
                        <a:rPr lang="en-US" sz="1800" b="0" kern="1200" noProof="0" dirty="0">
                          <a:solidFill>
                            <a:schemeClr val="bg1"/>
                          </a:solidFill>
                          <a:latin typeface="+mn-lt"/>
                          <a:ea typeface="+mj-ea"/>
                          <a:cs typeface="Aharoni" panose="020B0604020202020204" pitchFamily="2" charset="-79"/>
                        </a:rPr>
                        <a:t>Moderate evidence</a:t>
                      </a: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EFBD"/>
                    </a:solid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algn="ctr" defTabSz="457200" rtl="0" eaLnBrk="1" latinLnBrk="0" hangingPunct="1">
                        <a:lnSpc>
                          <a:spcPct val="100000"/>
                        </a:lnSpc>
                        <a:spcAft>
                          <a:spcPts val="600"/>
                        </a:spcAft>
                      </a:pPr>
                      <a:r>
                        <a:rPr lang="en-US" sz="2400" b="0" kern="1200" dirty="0">
                          <a:solidFill>
                            <a:srgbClr val="1C3948"/>
                          </a:solidFill>
                          <a:latin typeface="Times New Roman" panose="02020603050405020304" pitchFamily="18" charset="0"/>
                          <a:ea typeface="+mj-ea"/>
                          <a:cs typeface="Times New Roman" panose="02020603050405020304" pitchFamily="18" charset="0"/>
                        </a:rPr>
                        <a:t>?</a:t>
                      </a: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EFBD"/>
                    </a:solidFill>
                  </a:tcPr>
                </a:tc>
                <a:extLst>
                  <a:ext uri="{0D108BD9-81ED-4DB2-BD59-A6C34878D82A}">
                    <a16:rowId xmlns:a16="http://schemas.microsoft.com/office/drawing/2014/main" val="10003"/>
                  </a:ext>
                </a:extLst>
              </a:tr>
            </a:tbl>
          </a:graphicData>
        </a:graphic>
      </p:graphicFrame>
      <p:sp>
        <p:nvSpPr>
          <p:cNvPr id="8" name="Rectangle 7">
            <a:extLst>
              <a:ext uri="{FF2B5EF4-FFF2-40B4-BE49-F238E27FC236}">
                <a16:creationId xmlns:a16="http://schemas.microsoft.com/office/drawing/2014/main" id="{0BB53011-5B4D-460D-95DE-09DEFE3EB051}"/>
              </a:ext>
            </a:extLst>
          </p:cNvPr>
          <p:cNvSpPr/>
          <p:nvPr/>
        </p:nvSpPr>
        <p:spPr>
          <a:xfrm>
            <a:off x="8952010" y="6519446"/>
            <a:ext cx="3239990" cy="338554"/>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entury Gothic" panose="020B0502020202020204"/>
                <a:ea typeface="+mn-ea"/>
                <a:cs typeface="+mn-cs"/>
              </a:rPr>
              <a:t>USPSTF, 2018.  *Glass et al, 2015</a:t>
            </a:r>
          </a:p>
        </p:txBody>
      </p:sp>
    </p:spTree>
    <p:extLst>
      <p:ext uri="{BB962C8B-B14F-4D97-AF65-F5344CB8AC3E}">
        <p14:creationId xmlns:p14="http://schemas.microsoft.com/office/powerpoint/2010/main" val="5209534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0DD80036-374F-7141-A483-917DDF502AA1}"/>
              </a:ext>
            </a:extLst>
          </p:cNvPr>
          <p:cNvSpPr txBox="1">
            <a:spLocks noChangeArrowheads="1"/>
          </p:cNvSpPr>
          <p:nvPr/>
        </p:nvSpPr>
        <p:spPr>
          <a:xfrm>
            <a:off x="1410591" y="222075"/>
            <a:ext cx="9639654" cy="10668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Meta studies: primary care interventions for illicit drug use</a:t>
            </a:r>
          </a:p>
        </p:txBody>
      </p:sp>
      <p:graphicFrame>
        <p:nvGraphicFramePr>
          <p:cNvPr id="12" name="Table 11">
            <a:extLst>
              <a:ext uri="{FF2B5EF4-FFF2-40B4-BE49-F238E27FC236}">
                <a16:creationId xmlns:a16="http://schemas.microsoft.com/office/drawing/2014/main" id="{09557A8D-916C-2141-8509-7277D13D1337}"/>
              </a:ext>
            </a:extLst>
          </p:cNvPr>
          <p:cNvGraphicFramePr>
            <a:graphicFrameLocks noGrp="1"/>
          </p:cNvGraphicFramePr>
          <p:nvPr/>
        </p:nvGraphicFramePr>
        <p:xfrm>
          <a:off x="373655" y="2008015"/>
          <a:ext cx="11444690" cy="3840480"/>
        </p:xfrm>
        <a:graphic>
          <a:graphicData uri="http://schemas.openxmlformats.org/drawingml/2006/table">
            <a:tbl>
              <a:tblPr firstRow="1" bandRow="1">
                <a:tableStyleId>{69012ECD-51FC-41F1-AA8D-1B2483CD663E}</a:tableStyleId>
              </a:tblPr>
              <a:tblGrid>
                <a:gridCol w="2371955">
                  <a:extLst>
                    <a:ext uri="{9D8B030D-6E8A-4147-A177-3AD203B41FA5}">
                      <a16:colId xmlns:a16="http://schemas.microsoft.com/office/drawing/2014/main" val="20000"/>
                    </a:ext>
                  </a:extLst>
                </a:gridCol>
                <a:gridCol w="3024245">
                  <a:extLst>
                    <a:ext uri="{9D8B030D-6E8A-4147-A177-3AD203B41FA5}">
                      <a16:colId xmlns:a16="http://schemas.microsoft.com/office/drawing/2014/main" val="20001"/>
                    </a:ext>
                  </a:extLst>
                </a:gridCol>
                <a:gridCol w="3024245">
                  <a:extLst>
                    <a:ext uri="{9D8B030D-6E8A-4147-A177-3AD203B41FA5}">
                      <a16:colId xmlns:a16="http://schemas.microsoft.com/office/drawing/2014/main" val="20003"/>
                    </a:ext>
                  </a:extLst>
                </a:gridCol>
                <a:gridCol w="3024245">
                  <a:extLst>
                    <a:ext uri="{9D8B030D-6E8A-4147-A177-3AD203B41FA5}">
                      <a16:colId xmlns:a16="http://schemas.microsoft.com/office/drawing/2014/main" val="1100938795"/>
                    </a:ext>
                  </a:extLst>
                </a:gridCol>
              </a:tblGrid>
              <a:tr h="1344075">
                <a:tc>
                  <a:txBody>
                    <a:bodyPr/>
                    <a:lstStyle>
                      <a:lvl1pPr marL="0" algn="l" defTabSz="457200" rtl="0" eaLnBrk="1" latinLnBrk="0" hangingPunct="1">
                        <a:defRPr sz="1800" b="1" kern="1200">
                          <a:solidFill>
                            <a:schemeClr val="tx1"/>
                          </a:solidFill>
                          <a:latin typeface="Calibri"/>
                        </a:defRPr>
                      </a:lvl1pPr>
                      <a:lvl2pPr marL="457200" algn="l" defTabSz="457200" rtl="0" eaLnBrk="1" latinLnBrk="0" hangingPunct="1">
                        <a:defRPr sz="1800" b="1" kern="1200">
                          <a:solidFill>
                            <a:schemeClr val="tx1"/>
                          </a:solidFill>
                          <a:latin typeface="Calibri"/>
                        </a:defRPr>
                      </a:lvl2pPr>
                      <a:lvl3pPr marL="914400" algn="l" defTabSz="457200" rtl="0" eaLnBrk="1" latinLnBrk="0" hangingPunct="1">
                        <a:defRPr sz="1800" b="1" kern="1200">
                          <a:solidFill>
                            <a:schemeClr val="tx1"/>
                          </a:solidFill>
                          <a:latin typeface="Calibri"/>
                        </a:defRPr>
                      </a:lvl3pPr>
                      <a:lvl4pPr marL="1371600" algn="l" defTabSz="457200" rtl="0" eaLnBrk="1" latinLnBrk="0" hangingPunct="1">
                        <a:defRPr sz="1800" b="1" kern="1200">
                          <a:solidFill>
                            <a:schemeClr val="tx1"/>
                          </a:solidFill>
                          <a:latin typeface="Calibri"/>
                        </a:defRPr>
                      </a:lvl4pPr>
                      <a:lvl5pPr marL="1828800" algn="l" defTabSz="457200" rtl="0" eaLnBrk="1" latinLnBrk="0" hangingPunct="1">
                        <a:defRPr sz="1800" b="1" kern="1200">
                          <a:solidFill>
                            <a:schemeClr val="tx1"/>
                          </a:solidFill>
                          <a:latin typeface="Calibri"/>
                        </a:defRPr>
                      </a:lvl5pPr>
                      <a:lvl6pPr marL="2286000" algn="l" defTabSz="457200" rtl="0" eaLnBrk="1" latinLnBrk="0" hangingPunct="1">
                        <a:defRPr sz="1800" b="1" kern="1200">
                          <a:solidFill>
                            <a:schemeClr val="tx1"/>
                          </a:solidFill>
                          <a:latin typeface="Calibri"/>
                        </a:defRPr>
                      </a:lvl6pPr>
                      <a:lvl7pPr marL="2743200" algn="l" defTabSz="457200" rtl="0" eaLnBrk="1" latinLnBrk="0" hangingPunct="1">
                        <a:defRPr sz="1800" b="1" kern="1200">
                          <a:solidFill>
                            <a:schemeClr val="tx1"/>
                          </a:solidFill>
                          <a:latin typeface="Calibri"/>
                        </a:defRPr>
                      </a:lvl7pPr>
                      <a:lvl8pPr marL="3200400" algn="l" defTabSz="457200" rtl="0" eaLnBrk="1" latinLnBrk="0" hangingPunct="1">
                        <a:defRPr sz="1800" b="1" kern="1200">
                          <a:solidFill>
                            <a:schemeClr val="tx1"/>
                          </a:solidFill>
                          <a:latin typeface="Calibri"/>
                        </a:defRPr>
                      </a:lvl8pPr>
                      <a:lvl9pPr marL="3657600" algn="l" defTabSz="457200" rtl="0" eaLnBrk="1" latinLnBrk="0" hangingPunct="1">
                        <a:defRPr sz="1800" b="1" kern="1200">
                          <a:solidFill>
                            <a:schemeClr val="tx1"/>
                          </a:solidFill>
                          <a:latin typeface="Calibri"/>
                        </a:defRPr>
                      </a:lvl9pPr>
                    </a:lstStyle>
                    <a:p>
                      <a:endParaRPr lang="en-US" sz="2400" dirty="0">
                        <a:latin typeface="+mn-lt"/>
                      </a:endParaRPr>
                    </a:p>
                  </a:txBody>
                  <a:tcPr marL="137160" marR="137160" marT="137160" marB="13716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lvl1pPr marL="0" algn="l" defTabSz="457200" rtl="0" eaLnBrk="1" latinLnBrk="0" hangingPunct="1">
                        <a:defRPr sz="1800" b="1" kern="1200">
                          <a:solidFill>
                            <a:schemeClr val="tx1"/>
                          </a:solidFill>
                          <a:latin typeface="Calibri"/>
                        </a:defRPr>
                      </a:lvl1pPr>
                      <a:lvl2pPr marL="457200" algn="l" defTabSz="457200" rtl="0" eaLnBrk="1" latinLnBrk="0" hangingPunct="1">
                        <a:defRPr sz="1800" b="1" kern="1200">
                          <a:solidFill>
                            <a:schemeClr val="tx1"/>
                          </a:solidFill>
                          <a:latin typeface="Calibri"/>
                        </a:defRPr>
                      </a:lvl2pPr>
                      <a:lvl3pPr marL="914400" algn="l" defTabSz="457200" rtl="0" eaLnBrk="1" latinLnBrk="0" hangingPunct="1">
                        <a:defRPr sz="1800" b="1" kern="1200">
                          <a:solidFill>
                            <a:schemeClr val="tx1"/>
                          </a:solidFill>
                          <a:latin typeface="Calibri"/>
                        </a:defRPr>
                      </a:lvl3pPr>
                      <a:lvl4pPr marL="1371600" algn="l" defTabSz="457200" rtl="0" eaLnBrk="1" latinLnBrk="0" hangingPunct="1">
                        <a:defRPr sz="1800" b="1" kern="1200">
                          <a:solidFill>
                            <a:schemeClr val="tx1"/>
                          </a:solidFill>
                          <a:latin typeface="Calibri"/>
                        </a:defRPr>
                      </a:lvl4pPr>
                      <a:lvl5pPr marL="1828800" algn="l" defTabSz="457200" rtl="0" eaLnBrk="1" latinLnBrk="0" hangingPunct="1">
                        <a:defRPr sz="1800" b="1" kern="1200">
                          <a:solidFill>
                            <a:schemeClr val="tx1"/>
                          </a:solidFill>
                          <a:latin typeface="Calibri"/>
                        </a:defRPr>
                      </a:lvl5pPr>
                      <a:lvl6pPr marL="2286000" algn="l" defTabSz="457200" rtl="0" eaLnBrk="1" latinLnBrk="0" hangingPunct="1">
                        <a:defRPr sz="1800" b="1" kern="1200">
                          <a:solidFill>
                            <a:schemeClr val="tx1"/>
                          </a:solidFill>
                          <a:latin typeface="Calibri"/>
                        </a:defRPr>
                      </a:lvl6pPr>
                      <a:lvl7pPr marL="2743200" algn="l" defTabSz="457200" rtl="0" eaLnBrk="1" latinLnBrk="0" hangingPunct="1">
                        <a:defRPr sz="1800" b="1" kern="1200">
                          <a:solidFill>
                            <a:schemeClr val="tx1"/>
                          </a:solidFill>
                          <a:latin typeface="Calibri"/>
                        </a:defRPr>
                      </a:lvl7pPr>
                      <a:lvl8pPr marL="3200400" algn="l" defTabSz="457200" rtl="0" eaLnBrk="1" latinLnBrk="0" hangingPunct="1">
                        <a:defRPr sz="1800" b="1" kern="1200">
                          <a:solidFill>
                            <a:schemeClr val="tx1"/>
                          </a:solidFill>
                          <a:latin typeface="Calibri"/>
                        </a:defRPr>
                      </a:lvl8pPr>
                      <a:lvl9pPr marL="3657600" algn="l" defTabSz="457200" rtl="0" eaLnBrk="1" latinLnBrk="0" hangingPunct="1">
                        <a:defRPr sz="1800" b="1" kern="1200">
                          <a:solidFill>
                            <a:schemeClr val="tx1"/>
                          </a:solidFill>
                          <a:latin typeface="Calibri"/>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C3948"/>
                          </a:solidFill>
                          <a:effectLst/>
                          <a:uLnTx/>
                          <a:uFillTx/>
                          <a:latin typeface="Century Gothic" panose="020B0502020202020204"/>
                          <a:ea typeface="+mn-ea"/>
                          <a:cs typeface="Aharoni" panose="020B0604020202020204" pitchFamily="2" charset="-79"/>
                        </a:rPr>
                        <a:t>S</a:t>
                      </a:r>
                      <a:endParaRPr kumimoji="0" lang="en-US" sz="1800" b="0" i="0" u="none" strike="noStrike" kern="1200" cap="none" spc="0" normalizeH="0" baseline="0" noProof="0" dirty="0">
                        <a:ln>
                          <a:noFill/>
                        </a:ln>
                        <a:solidFill>
                          <a:srgbClr val="1C3948"/>
                        </a:solidFill>
                        <a:effectLst/>
                        <a:uLnTx/>
                        <a:uFillTx/>
                        <a:latin typeface="Century Gothic" panose="020B0502020202020204"/>
                        <a:ea typeface="+mn-ea"/>
                        <a:cs typeface="Aharoni" panose="020B0604020202020204" pitchFamily="2" charset="-79"/>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C3948"/>
                          </a:solidFill>
                          <a:effectLst/>
                          <a:uLnTx/>
                          <a:uFillTx/>
                          <a:latin typeface="Century Gothic" panose="020B0502020202020204"/>
                          <a:ea typeface="+mn-ea"/>
                          <a:cs typeface="Aharoni" panose="020B0604020202020204" pitchFamily="2" charset="-79"/>
                        </a:rPr>
                        <a:t>for balance of benefits versus harms</a:t>
                      </a:r>
                    </a:p>
                  </a:txBody>
                  <a:tcPr marL="137160" marR="137160" marT="137160" marB="13716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lvl1pPr marL="0" algn="l" defTabSz="457200" rtl="0" eaLnBrk="1" latinLnBrk="0" hangingPunct="1">
                        <a:defRPr sz="1800" b="1" kern="1200">
                          <a:solidFill>
                            <a:schemeClr val="tx1"/>
                          </a:solidFill>
                          <a:latin typeface="Calibri"/>
                        </a:defRPr>
                      </a:lvl1pPr>
                      <a:lvl2pPr marL="457200" algn="l" defTabSz="457200" rtl="0" eaLnBrk="1" latinLnBrk="0" hangingPunct="1">
                        <a:defRPr sz="1800" b="1" kern="1200">
                          <a:solidFill>
                            <a:schemeClr val="tx1"/>
                          </a:solidFill>
                          <a:latin typeface="Calibri"/>
                        </a:defRPr>
                      </a:lvl2pPr>
                      <a:lvl3pPr marL="914400" algn="l" defTabSz="457200" rtl="0" eaLnBrk="1" latinLnBrk="0" hangingPunct="1">
                        <a:defRPr sz="1800" b="1" kern="1200">
                          <a:solidFill>
                            <a:schemeClr val="tx1"/>
                          </a:solidFill>
                          <a:latin typeface="Calibri"/>
                        </a:defRPr>
                      </a:lvl3pPr>
                      <a:lvl4pPr marL="1371600" algn="l" defTabSz="457200" rtl="0" eaLnBrk="1" latinLnBrk="0" hangingPunct="1">
                        <a:defRPr sz="1800" b="1" kern="1200">
                          <a:solidFill>
                            <a:schemeClr val="tx1"/>
                          </a:solidFill>
                          <a:latin typeface="Calibri"/>
                        </a:defRPr>
                      </a:lvl4pPr>
                      <a:lvl5pPr marL="1828800" algn="l" defTabSz="457200" rtl="0" eaLnBrk="1" latinLnBrk="0" hangingPunct="1">
                        <a:defRPr sz="1800" b="1" kern="1200">
                          <a:solidFill>
                            <a:schemeClr val="tx1"/>
                          </a:solidFill>
                          <a:latin typeface="Calibri"/>
                        </a:defRPr>
                      </a:lvl5pPr>
                      <a:lvl6pPr marL="2286000" algn="l" defTabSz="457200" rtl="0" eaLnBrk="1" latinLnBrk="0" hangingPunct="1">
                        <a:defRPr sz="1800" b="1" kern="1200">
                          <a:solidFill>
                            <a:schemeClr val="tx1"/>
                          </a:solidFill>
                          <a:latin typeface="Calibri"/>
                        </a:defRPr>
                      </a:lvl6pPr>
                      <a:lvl7pPr marL="2743200" algn="l" defTabSz="457200" rtl="0" eaLnBrk="1" latinLnBrk="0" hangingPunct="1">
                        <a:defRPr sz="1800" b="1" kern="1200">
                          <a:solidFill>
                            <a:schemeClr val="tx1"/>
                          </a:solidFill>
                          <a:latin typeface="Calibri"/>
                        </a:defRPr>
                      </a:lvl7pPr>
                      <a:lvl8pPr marL="3200400" algn="l" defTabSz="457200" rtl="0" eaLnBrk="1" latinLnBrk="0" hangingPunct="1">
                        <a:defRPr sz="1800" b="1" kern="1200">
                          <a:solidFill>
                            <a:schemeClr val="tx1"/>
                          </a:solidFill>
                          <a:latin typeface="Calibri"/>
                        </a:defRPr>
                      </a:lvl8pPr>
                      <a:lvl9pPr marL="3657600" algn="l" defTabSz="457200" rtl="0" eaLnBrk="1" latinLnBrk="0" hangingPunct="1">
                        <a:defRPr sz="1800" b="1" kern="1200">
                          <a:solidFill>
                            <a:schemeClr val="tx1"/>
                          </a:solidFill>
                          <a:latin typeface="Calibri"/>
                        </a:defRPr>
                      </a:lvl9pPr>
                    </a:lstStyle>
                    <a:p>
                      <a:pPr algn="ctr"/>
                      <a:r>
                        <a:rPr lang="en-US" sz="2400" kern="1200" dirty="0">
                          <a:solidFill>
                            <a:srgbClr val="1C3948"/>
                          </a:solidFill>
                          <a:latin typeface="+mn-lt"/>
                          <a:ea typeface="+mj-ea"/>
                          <a:cs typeface="Aharoni" panose="020B0604020202020204" pitchFamily="2" charset="-79"/>
                        </a:rPr>
                        <a:t>SBI</a:t>
                      </a:r>
                    </a:p>
                    <a:p>
                      <a:pPr algn="ctr"/>
                      <a:r>
                        <a:rPr lang="en-US" sz="1800" b="0" kern="1200" dirty="0">
                          <a:solidFill>
                            <a:srgbClr val="1C3948"/>
                          </a:solidFill>
                          <a:latin typeface="+mn-lt"/>
                          <a:ea typeface="+mj-ea"/>
                          <a:cs typeface="Aharoni" panose="020B0604020202020204" pitchFamily="2" charset="-79"/>
                        </a:rPr>
                        <a:t>for reducing use </a:t>
                      </a:r>
                    </a:p>
                    <a:p>
                      <a:pPr algn="ctr"/>
                      <a:r>
                        <a:rPr lang="en-US" sz="1800" b="0" kern="1200" dirty="0">
                          <a:solidFill>
                            <a:srgbClr val="1C3948"/>
                          </a:solidFill>
                          <a:latin typeface="+mn-lt"/>
                          <a:ea typeface="+mj-ea"/>
                          <a:cs typeface="Aharoni" panose="020B0604020202020204" pitchFamily="2" charset="-79"/>
                        </a:rPr>
                        <a:t>or negative outcomes</a:t>
                      </a:r>
                    </a:p>
                  </a:txBody>
                  <a:tcPr marL="137160" marR="137160" marT="137160" marB="13716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lvl1pPr marL="0" algn="l" defTabSz="457200" rtl="0" eaLnBrk="1" latinLnBrk="0" hangingPunct="1">
                        <a:defRPr sz="1800" b="1" kern="1200">
                          <a:solidFill>
                            <a:schemeClr val="tx1"/>
                          </a:solidFill>
                          <a:latin typeface="Calibri"/>
                        </a:defRPr>
                      </a:lvl1pPr>
                      <a:lvl2pPr marL="457200" algn="l" defTabSz="457200" rtl="0" eaLnBrk="1" latinLnBrk="0" hangingPunct="1">
                        <a:defRPr sz="1800" b="1" kern="1200">
                          <a:solidFill>
                            <a:schemeClr val="tx1"/>
                          </a:solidFill>
                          <a:latin typeface="Calibri"/>
                        </a:defRPr>
                      </a:lvl2pPr>
                      <a:lvl3pPr marL="914400" algn="l" defTabSz="457200" rtl="0" eaLnBrk="1" latinLnBrk="0" hangingPunct="1">
                        <a:defRPr sz="1800" b="1" kern="1200">
                          <a:solidFill>
                            <a:schemeClr val="tx1"/>
                          </a:solidFill>
                          <a:latin typeface="Calibri"/>
                        </a:defRPr>
                      </a:lvl3pPr>
                      <a:lvl4pPr marL="1371600" algn="l" defTabSz="457200" rtl="0" eaLnBrk="1" latinLnBrk="0" hangingPunct="1">
                        <a:defRPr sz="1800" b="1" kern="1200">
                          <a:solidFill>
                            <a:schemeClr val="tx1"/>
                          </a:solidFill>
                          <a:latin typeface="Calibri"/>
                        </a:defRPr>
                      </a:lvl4pPr>
                      <a:lvl5pPr marL="1828800" algn="l" defTabSz="457200" rtl="0" eaLnBrk="1" latinLnBrk="0" hangingPunct="1">
                        <a:defRPr sz="1800" b="1" kern="1200">
                          <a:solidFill>
                            <a:schemeClr val="tx1"/>
                          </a:solidFill>
                          <a:latin typeface="Calibri"/>
                        </a:defRPr>
                      </a:lvl5pPr>
                      <a:lvl6pPr marL="2286000" algn="l" defTabSz="457200" rtl="0" eaLnBrk="1" latinLnBrk="0" hangingPunct="1">
                        <a:defRPr sz="1800" b="1" kern="1200">
                          <a:solidFill>
                            <a:schemeClr val="tx1"/>
                          </a:solidFill>
                          <a:latin typeface="Calibri"/>
                        </a:defRPr>
                      </a:lvl6pPr>
                      <a:lvl7pPr marL="2743200" algn="l" defTabSz="457200" rtl="0" eaLnBrk="1" latinLnBrk="0" hangingPunct="1">
                        <a:defRPr sz="1800" b="1" kern="1200">
                          <a:solidFill>
                            <a:schemeClr val="tx1"/>
                          </a:solidFill>
                          <a:latin typeface="Calibri"/>
                        </a:defRPr>
                      </a:lvl7pPr>
                      <a:lvl8pPr marL="3200400" algn="l" defTabSz="457200" rtl="0" eaLnBrk="1" latinLnBrk="0" hangingPunct="1">
                        <a:defRPr sz="1800" b="1" kern="1200">
                          <a:solidFill>
                            <a:schemeClr val="tx1"/>
                          </a:solidFill>
                          <a:latin typeface="Calibri"/>
                        </a:defRPr>
                      </a:lvl8pPr>
                      <a:lvl9pPr marL="3657600" algn="l" defTabSz="457200" rtl="0" eaLnBrk="1" latinLnBrk="0" hangingPunct="1">
                        <a:defRPr sz="1800" b="1" kern="1200">
                          <a:solidFill>
                            <a:schemeClr val="tx1"/>
                          </a:solidFill>
                          <a:latin typeface="Calibri"/>
                        </a:defRPr>
                      </a:lvl9pPr>
                    </a:lstStyle>
                    <a:p>
                      <a:pPr algn="ctr"/>
                      <a:r>
                        <a:rPr lang="en-US" sz="2400" kern="1200" dirty="0">
                          <a:solidFill>
                            <a:srgbClr val="1C3948"/>
                          </a:solidFill>
                          <a:latin typeface="+mn-lt"/>
                          <a:ea typeface="+mj-ea"/>
                          <a:cs typeface="Aharoni" panose="020B0604020202020204" pitchFamily="2" charset="-79"/>
                        </a:rPr>
                        <a:t>SBIRT</a:t>
                      </a:r>
                    </a:p>
                    <a:p>
                      <a:pPr algn="ctr"/>
                      <a:r>
                        <a:rPr lang="en-US" sz="1800" b="0" kern="1200" dirty="0">
                          <a:solidFill>
                            <a:srgbClr val="1C3948"/>
                          </a:solidFill>
                          <a:latin typeface="+mn-lt"/>
                          <a:ea typeface="+mj-ea"/>
                          <a:cs typeface="Aharoni" panose="020B0604020202020204" pitchFamily="2" charset="-79"/>
                        </a:rPr>
                        <a:t>for patient receipt of specialty treatment</a:t>
                      </a:r>
                    </a:p>
                  </a:txBody>
                  <a:tcPr marL="137160" marR="137160" marT="137160" marB="13716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832135">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r>
                        <a:rPr lang="en-US" sz="2000" b="0" kern="1200" dirty="0">
                          <a:solidFill>
                            <a:schemeClr val="bg1"/>
                          </a:solidFill>
                          <a:latin typeface="+mn-lt"/>
                          <a:ea typeface="+mj-ea"/>
                          <a:cs typeface="Aharoni" panose="020B0604020202020204" pitchFamily="2" charset="-79"/>
                        </a:rPr>
                        <a:t>Adults</a:t>
                      </a: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EFBD"/>
                    </a:solidFill>
                  </a:tcPr>
                </a:tc>
                <a:tc rowSpan="3">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800" b="0" kern="1200" dirty="0">
                          <a:solidFill>
                            <a:srgbClr val="1C3948"/>
                          </a:solidFill>
                          <a:latin typeface="+mn-lt"/>
                          <a:ea typeface="+mj-ea"/>
                          <a:cs typeface="Aharoni" panose="020B0604020202020204" pitchFamily="2" charset="-79"/>
                        </a:rPr>
                        <a:t>“No evidence”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C3948"/>
                          </a:solidFill>
                          <a:effectLst/>
                          <a:uLnTx/>
                          <a:uFillTx/>
                          <a:latin typeface="Century Gothic" panose="020B0502020202020204"/>
                          <a:ea typeface="+mn-ea"/>
                          <a:cs typeface="Aharoni" panose="020B0604020202020204" pitchFamily="2" charset="-79"/>
                        </a:rPr>
                        <a:t>(USPSTF, 2020)</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800" b="0" kern="1200" dirty="0">
                        <a:solidFill>
                          <a:srgbClr val="1C3948"/>
                        </a:solidFill>
                        <a:latin typeface="+mn-lt"/>
                        <a:ea typeface="+mj-ea"/>
                        <a:cs typeface="Aharoni" panose="020B0604020202020204" pitchFamily="2" charset="-79"/>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800" b="0" kern="1200" dirty="0">
                          <a:solidFill>
                            <a:srgbClr val="1C3948"/>
                          </a:solidFill>
                          <a:latin typeface="+mn-lt"/>
                          <a:ea typeface="+mj-ea"/>
                          <a:cs typeface="Aharoni" panose="020B0604020202020204" pitchFamily="2" charset="-79"/>
                        </a:rPr>
                        <a:t>“Moderate net benefit when treatment can be offered”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rgbClr val="1C3948"/>
                          </a:solidFill>
                          <a:effectLst/>
                          <a:uLnTx/>
                          <a:uFillTx/>
                          <a:latin typeface="Century Gothic" panose="020B0502020202020204"/>
                          <a:ea typeface="+mn-ea"/>
                          <a:cs typeface="Aharoni" panose="020B0604020202020204" pitchFamily="2" charset="-79"/>
                        </a:rPr>
                        <a:t> </a:t>
                      </a:r>
                      <a:r>
                        <a:rPr kumimoji="0" lang="en-US" sz="1600" b="0" i="0" u="none" strike="noStrike" kern="1200" cap="none" spc="0" normalizeH="0" baseline="0" noProof="0" dirty="0">
                          <a:ln>
                            <a:noFill/>
                          </a:ln>
                          <a:solidFill>
                            <a:srgbClr val="1C3948"/>
                          </a:solidFill>
                          <a:effectLst/>
                          <a:uLnTx/>
                          <a:uFillTx/>
                          <a:latin typeface="Century Gothic" panose="020B0502020202020204"/>
                          <a:ea typeface="+mn-ea"/>
                          <a:cs typeface="Aharoni" panose="020B0604020202020204" pitchFamily="2" charset="-79"/>
                        </a:rPr>
                        <a:t>(</a:t>
                      </a:r>
                      <a:r>
                        <a:rPr kumimoji="0" lang="en-US" sz="1600" b="0" i="0" u="none" strike="noStrike" kern="1200" cap="none" spc="0" normalizeH="0" baseline="0" noProof="0" dirty="0" err="1">
                          <a:ln>
                            <a:noFill/>
                          </a:ln>
                          <a:solidFill>
                            <a:srgbClr val="1C3948"/>
                          </a:solidFill>
                          <a:effectLst/>
                          <a:uLnTx/>
                          <a:uFillTx/>
                          <a:latin typeface="Century Gothic" panose="020B0502020202020204"/>
                          <a:ea typeface="+mn-ea"/>
                          <a:cs typeface="Aharoni" panose="020B0604020202020204" pitchFamily="2" charset="-79"/>
                        </a:rPr>
                        <a:t>Jin</a:t>
                      </a:r>
                      <a:r>
                        <a:rPr kumimoji="0" lang="en-US" sz="1600" b="0" i="0" u="none" strike="noStrike" kern="1200" cap="none" spc="0" normalizeH="0" baseline="0" noProof="0" dirty="0">
                          <a:ln>
                            <a:noFill/>
                          </a:ln>
                          <a:solidFill>
                            <a:srgbClr val="1C3948"/>
                          </a:solidFill>
                          <a:effectLst/>
                          <a:uLnTx/>
                          <a:uFillTx/>
                          <a:latin typeface="Century Gothic" panose="020B0502020202020204"/>
                          <a:ea typeface="+mn-ea"/>
                          <a:cs typeface="Aharoni" panose="020B0604020202020204" pitchFamily="2" charset="-79"/>
                        </a:rPr>
                        <a:t>, 2020)</a:t>
                      </a: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EFBD"/>
                    </a:solidFill>
                  </a:tcPr>
                </a:tc>
                <a:tc rowSpan="3">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algn="ctr">
                        <a:lnSpc>
                          <a:spcPct val="100000"/>
                        </a:lnSpc>
                        <a:spcAft>
                          <a:spcPts val="600"/>
                        </a:spcAft>
                      </a:pPr>
                      <a:r>
                        <a:rPr lang="en-US" sz="1800" b="0" kern="1200" dirty="0">
                          <a:solidFill>
                            <a:srgbClr val="1C3948"/>
                          </a:solidFill>
                          <a:latin typeface="+mn-lt"/>
                          <a:ea typeface="+mj-ea"/>
                          <a:cs typeface="Aharoni" panose="020B0604020202020204" pitchFamily="2" charset="-79"/>
                        </a:rPr>
                        <a:t>Moderate evidence for </a:t>
                      </a:r>
                      <a:r>
                        <a:rPr lang="en-US" sz="1800" b="1" kern="1200" dirty="0">
                          <a:solidFill>
                            <a:srgbClr val="1C3948"/>
                          </a:solidFill>
                          <a:latin typeface="+mn-lt"/>
                          <a:ea typeface="+mj-ea"/>
                          <a:cs typeface="Aharoni" panose="020B0604020202020204" pitchFamily="2" charset="-79"/>
                        </a:rPr>
                        <a:t>null</a:t>
                      </a:r>
                      <a:r>
                        <a:rPr lang="en-US" sz="1800" b="0" kern="1200" dirty="0">
                          <a:solidFill>
                            <a:srgbClr val="1C3948"/>
                          </a:solidFill>
                          <a:latin typeface="+mn-lt"/>
                          <a:ea typeface="+mj-ea"/>
                          <a:cs typeface="Aharoni" panose="020B0604020202020204" pitchFamily="2" charset="-79"/>
                        </a:rPr>
                        <a:t> effect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C3948"/>
                          </a:solidFill>
                          <a:effectLst/>
                          <a:uLnTx/>
                          <a:uFillTx/>
                          <a:latin typeface="Century Gothic" panose="020B0502020202020204"/>
                          <a:ea typeface="+mn-ea"/>
                          <a:cs typeface="Aharoni" panose="020B0604020202020204" pitchFamily="2" charset="-79"/>
                        </a:rPr>
                        <a:t>(USPSTF, 2020)</a:t>
                      </a:r>
                    </a:p>
                    <a:p>
                      <a:pPr algn="ctr">
                        <a:lnSpc>
                          <a:spcPct val="100000"/>
                        </a:lnSpc>
                        <a:spcAft>
                          <a:spcPts val="600"/>
                        </a:spcAft>
                      </a:pPr>
                      <a:endParaRPr lang="en-US" sz="1800" b="0" kern="1200" dirty="0">
                        <a:solidFill>
                          <a:srgbClr val="1C3948"/>
                        </a:solidFill>
                        <a:latin typeface="+mn-lt"/>
                        <a:ea typeface="+mj-ea"/>
                        <a:cs typeface="Aharoni" panose="020B0604020202020204" pitchFamily="2" charset="-79"/>
                      </a:endParaRP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EFBD"/>
                    </a:solid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algn="ctr">
                        <a:lnSpc>
                          <a:spcPct val="100000"/>
                        </a:lnSpc>
                        <a:spcAft>
                          <a:spcPts val="600"/>
                        </a:spcAft>
                      </a:pPr>
                      <a:r>
                        <a:rPr lang="en-US" sz="2400" b="0" kern="1200" dirty="0">
                          <a:solidFill>
                            <a:srgbClr val="1C3948"/>
                          </a:solidFill>
                          <a:latin typeface="Times New Roman" panose="02020603050405020304" pitchFamily="18" charset="0"/>
                          <a:ea typeface="+mj-ea"/>
                          <a:cs typeface="Times New Roman" panose="02020603050405020304" pitchFamily="18" charset="0"/>
                        </a:rPr>
                        <a:t>?</a:t>
                      </a: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EFBD"/>
                    </a:solidFill>
                  </a:tcPr>
                </a:tc>
                <a:extLst>
                  <a:ext uri="{0D108BD9-81ED-4DB2-BD59-A6C34878D82A}">
                    <a16:rowId xmlns:a16="http://schemas.microsoft.com/office/drawing/2014/main" val="10001"/>
                  </a:ext>
                </a:extLst>
              </a:tr>
              <a:tr h="832135">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r>
                        <a:rPr lang="en-US" sz="2000" b="0" kern="1200" dirty="0">
                          <a:solidFill>
                            <a:schemeClr val="bg1"/>
                          </a:solidFill>
                          <a:latin typeface="+mn-lt"/>
                          <a:ea typeface="+mj-ea"/>
                          <a:cs typeface="Aharoni" panose="020B0604020202020204" pitchFamily="2" charset="-79"/>
                        </a:rPr>
                        <a:t>Adolescents</a:t>
                      </a: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EFBD"/>
                    </a:solidFill>
                  </a:tcPr>
                </a:tc>
                <a:tc vMerge="1">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algn="ctr">
                        <a:lnSpc>
                          <a:spcPct val="100000"/>
                        </a:lnSpc>
                        <a:spcAft>
                          <a:spcPts val="600"/>
                        </a:spcAft>
                      </a:pPr>
                      <a:endParaRPr lang="en-US" sz="1800" b="0" kern="1200" dirty="0">
                        <a:solidFill>
                          <a:schemeClr val="bg1"/>
                        </a:solidFill>
                        <a:latin typeface="+mn-lt"/>
                        <a:ea typeface="+mn-ea"/>
                        <a:cs typeface="Aharoni" panose="020B0604020202020204" pitchFamily="2" charset="-79"/>
                      </a:endParaRP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vMerge="1">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algn="ctr"/>
                      <a:endParaRPr lang="en-US" sz="3200" b="1" kern="1200" dirty="0">
                        <a:solidFill>
                          <a:schemeClr val="bg1"/>
                        </a:solidFill>
                        <a:latin typeface="Times New Roman" panose="02020603050405020304" pitchFamily="18" charset="0"/>
                        <a:ea typeface="+mj-ea"/>
                        <a:cs typeface="Times New Roman" panose="02020603050405020304" pitchFamily="18" charset="0"/>
                      </a:endParaRP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algn="ctr"/>
                      <a:r>
                        <a:rPr lang="en-US" sz="2400" b="0" kern="1200" dirty="0">
                          <a:solidFill>
                            <a:srgbClr val="1C3948"/>
                          </a:solidFill>
                          <a:latin typeface="Times New Roman" panose="02020603050405020304" pitchFamily="18" charset="0"/>
                          <a:ea typeface="+mj-ea"/>
                          <a:cs typeface="Times New Roman" panose="02020603050405020304" pitchFamily="18" charset="0"/>
                        </a:rPr>
                        <a:t>?</a:t>
                      </a: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EFBD"/>
                    </a:solidFill>
                  </a:tcPr>
                </a:tc>
                <a:extLst>
                  <a:ext uri="{0D108BD9-81ED-4DB2-BD59-A6C34878D82A}">
                    <a16:rowId xmlns:a16="http://schemas.microsoft.com/office/drawing/2014/main" val="10002"/>
                  </a:ext>
                </a:extLst>
              </a:tr>
              <a:tr h="832135">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r>
                        <a:rPr lang="en-US" sz="2000" b="0" kern="1200" dirty="0">
                          <a:solidFill>
                            <a:schemeClr val="bg1"/>
                          </a:solidFill>
                          <a:latin typeface="+mn-lt"/>
                          <a:ea typeface="+mj-ea"/>
                          <a:cs typeface="Aharoni" panose="020B0604020202020204" pitchFamily="2" charset="-79"/>
                        </a:rPr>
                        <a:t>Pregnancy</a:t>
                      </a: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EFBD"/>
                    </a:solidFill>
                  </a:tcPr>
                </a:tc>
                <a:tc vMerge="1">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lvl="0" indent="0" algn="ctr" defTabSz="457200" rtl="0" eaLnBrk="1" fontAlgn="auto" latinLnBrk="0" hangingPunct="1">
                        <a:lnSpc>
                          <a:spcPct val="100000"/>
                        </a:lnSpc>
                        <a:spcBef>
                          <a:spcPts val="0"/>
                        </a:spcBef>
                        <a:spcAft>
                          <a:spcPts val="600"/>
                        </a:spcAft>
                        <a:buClrTx/>
                        <a:buSzTx/>
                        <a:buFontTx/>
                        <a:buNone/>
                        <a:tabLst/>
                        <a:defRPr/>
                      </a:pPr>
                      <a:endParaRPr lang="en-US" sz="3200" b="1" kern="1200" dirty="0">
                        <a:solidFill>
                          <a:srgbClr val="FF0000"/>
                        </a:solidFill>
                        <a:latin typeface="Times New Roman" panose="02020603050405020304" pitchFamily="18" charset="0"/>
                        <a:ea typeface="+mn-ea"/>
                        <a:cs typeface="Times New Roman" panose="02020603050405020304" pitchFamily="18" charset="0"/>
                      </a:endParaRP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vMerge="1">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algn="ctr"/>
                      <a:endParaRPr lang="en-US" sz="3200" b="1" kern="1200" dirty="0">
                        <a:solidFill>
                          <a:schemeClr val="bg1"/>
                        </a:solidFill>
                        <a:latin typeface="Times New Roman" panose="02020603050405020304" pitchFamily="18" charset="0"/>
                        <a:ea typeface="+mj-ea"/>
                        <a:cs typeface="Times New Roman" panose="02020603050405020304" pitchFamily="18" charset="0"/>
                      </a:endParaRP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algn="ctr"/>
                      <a:r>
                        <a:rPr lang="en-US" sz="2400" b="0" kern="1200" dirty="0">
                          <a:solidFill>
                            <a:srgbClr val="1C3948"/>
                          </a:solidFill>
                          <a:latin typeface="Times New Roman" panose="02020603050405020304" pitchFamily="18" charset="0"/>
                          <a:ea typeface="+mj-ea"/>
                          <a:cs typeface="Times New Roman" panose="02020603050405020304" pitchFamily="18" charset="0"/>
                        </a:rPr>
                        <a:t>?</a:t>
                      </a:r>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EFBD"/>
                    </a:solidFill>
                  </a:tcPr>
                </a:tc>
                <a:extLst>
                  <a:ext uri="{0D108BD9-81ED-4DB2-BD59-A6C34878D82A}">
                    <a16:rowId xmlns:a16="http://schemas.microsoft.com/office/drawing/2014/main" val="10003"/>
                  </a:ext>
                </a:extLst>
              </a:tr>
            </a:tbl>
          </a:graphicData>
        </a:graphic>
      </p:graphicFrame>
      <p:pic>
        <p:nvPicPr>
          <p:cNvPr id="4" name="Picture 3">
            <a:extLst>
              <a:ext uri="{FF2B5EF4-FFF2-40B4-BE49-F238E27FC236}">
                <a16:creationId xmlns:a16="http://schemas.microsoft.com/office/drawing/2014/main" id="{A4D35B9B-349E-43E3-9FEB-5E5A7EDB8126}"/>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55426" y="75347"/>
            <a:ext cx="810675" cy="597403"/>
          </a:xfrm>
          <a:prstGeom prst="rect">
            <a:avLst/>
          </a:prstGeom>
        </p:spPr>
      </p:pic>
    </p:spTree>
    <p:extLst>
      <p:ext uri="{BB962C8B-B14F-4D97-AF65-F5344CB8AC3E}">
        <p14:creationId xmlns:p14="http://schemas.microsoft.com/office/powerpoint/2010/main" val="11340319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4393133" y="2776118"/>
            <a:ext cx="3539815" cy="1107996"/>
          </a:xfrm>
          <a:prstGeom prst="rect">
            <a:avLst/>
          </a:prstGeom>
        </p:spPr>
        <p:txBody>
          <a:bodyPr wrap="none">
            <a:spAutoFit/>
          </a:bodyPr>
          <a:lstStyle/>
          <a:p>
            <a:pPr algn="ctr">
              <a:spcBef>
                <a:spcPct val="0"/>
              </a:spcBef>
              <a:defRPr/>
            </a:pPr>
            <a:r>
              <a:rPr lang="en-US" sz="6600" dirty="0">
                <a:latin typeface="Calibri" panose="020F0502020204030204" pitchFamily="34" charset="0"/>
                <a:cs typeface="Calibri" panose="020F0502020204030204" pitchFamily="34" charset="0"/>
              </a:rPr>
              <a:t>Screening</a:t>
            </a:r>
          </a:p>
        </p:txBody>
      </p:sp>
    </p:spTree>
    <p:extLst>
      <p:ext uri="{BB962C8B-B14F-4D97-AF65-F5344CB8AC3E}">
        <p14:creationId xmlns:p14="http://schemas.microsoft.com/office/powerpoint/2010/main" val="14260880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ight Arrow 23"/>
          <p:cNvSpPr/>
          <p:nvPr/>
        </p:nvSpPr>
        <p:spPr>
          <a:xfrm>
            <a:off x="2919681" y="3161621"/>
            <a:ext cx="1332879" cy="819850"/>
          </a:xfrm>
          <a:prstGeom prst="rightArrow">
            <a:avLst/>
          </a:prstGeom>
          <a:solidFill>
            <a:srgbClr val="32647E"/>
          </a:solidFill>
          <a:ln w="19050">
            <a:solidFill>
              <a:schemeClr val="tx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b="1" spc="-50" dirty="0">
              <a:solidFill>
                <a:schemeClr val="bg1"/>
              </a:solidFill>
              <a:latin typeface="Century Gothic" panose="020B0502020202020204" pitchFamily="34" charset="0"/>
              <a:ea typeface="+mj-ea"/>
              <a:cs typeface="+mj-cs"/>
            </a:endParaRPr>
          </a:p>
        </p:txBody>
      </p:sp>
      <p:sp>
        <p:nvSpPr>
          <p:cNvPr id="26" name="Cross 25"/>
          <p:cNvSpPr/>
          <p:nvPr/>
        </p:nvSpPr>
        <p:spPr>
          <a:xfrm>
            <a:off x="3494120" y="3452595"/>
            <a:ext cx="262457" cy="247569"/>
          </a:xfrm>
          <a:prstGeom prst="plus">
            <a:avLst>
              <a:gd name="adj" fmla="val 35021"/>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latin typeface="Century Gothic" panose="020B0502020202020204" pitchFamily="34" charset="0"/>
            </a:endParaRPr>
          </a:p>
        </p:txBody>
      </p:sp>
      <p:sp>
        <p:nvSpPr>
          <p:cNvPr id="22" name="Right Arrow 21"/>
          <p:cNvSpPr/>
          <p:nvPr/>
        </p:nvSpPr>
        <p:spPr>
          <a:xfrm>
            <a:off x="6568156" y="2037567"/>
            <a:ext cx="1332879" cy="819850"/>
          </a:xfrm>
          <a:prstGeom prst="rightArrow">
            <a:avLst/>
          </a:prstGeom>
          <a:solidFill>
            <a:srgbClr val="32647E"/>
          </a:solidFill>
          <a:ln w="19050">
            <a:solidFill>
              <a:schemeClr val="tx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b="1" spc="-50" dirty="0">
              <a:solidFill>
                <a:schemeClr val="bg1"/>
              </a:solidFill>
              <a:latin typeface="Century Gothic" panose="020B0502020202020204" pitchFamily="34" charset="0"/>
              <a:ea typeface="+mj-ea"/>
              <a:cs typeface="+mj-cs"/>
            </a:endParaRPr>
          </a:p>
        </p:txBody>
      </p:sp>
      <p:sp>
        <p:nvSpPr>
          <p:cNvPr id="23" name="Cross 22"/>
          <p:cNvSpPr/>
          <p:nvPr/>
        </p:nvSpPr>
        <p:spPr>
          <a:xfrm>
            <a:off x="7139313" y="2328541"/>
            <a:ext cx="262457" cy="247569"/>
          </a:xfrm>
          <a:prstGeom prst="plus">
            <a:avLst>
              <a:gd name="adj" fmla="val 35021"/>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latin typeface="Century Gothic" panose="020B0502020202020204" pitchFamily="34" charset="0"/>
            </a:endParaRPr>
          </a:p>
        </p:txBody>
      </p:sp>
      <p:sp>
        <p:nvSpPr>
          <p:cNvPr id="25" name="Right Arrow 24"/>
          <p:cNvSpPr/>
          <p:nvPr/>
        </p:nvSpPr>
        <p:spPr>
          <a:xfrm>
            <a:off x="6568156" y="3099562"/>
            <a:ext cx="1332879" cy="819850"/>
          </a:xfrm>
          <a:prstGeom prst="rightArrow">
            <a:avLst/>
          </a:prstGeom>
          <a:solidFill>
            <a:srgbClr val="32647E"/>
          </a:solidFill>
          <a:ln w="19050">
            <a:solidFill>
              <a:schemeClr val="tx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b="1" spc="-50" dirty="0">
              <a:solidFill>
                <a:schemeClr val="bg1"/>
              </a:solidFill>
              <a:latin typeface="Century Gothic" panose="020B0502020202020204" pitchFamily="34" charset="0"/>
              <a:ea typeface="+mj-ea"/>
              <a:cs typeface="+mj-cs"/>
            </a:endParaRPr>
          </a:p>
        </p:txBody>
      </p:sp>
      <p:sp>
        <p:nvSpPr>
          <p:cNvPr id="7" name="Rectangle 6"/>
          <p:cNvSpPr/>
          <p:nvPr/>
        </p:nvSpPr>
        <p:spPr>
          <a:xfrm>
            <a:off x="1252035" y="421608"/>
            <a:ext cx="10334235" cy="707886"/>
          </a:xfrm>
          <a:prstGeom prst="rect">
            <a:avLst/>
          </a:prstGeom>
        </p:spPr>
        <p:txBody>
          <a:bodyPr wrap="square">
            <a:spAutoFit/>
          </a:bodyPr>
          <a:lstStyle/>
          <a:p>
            <a:pPr algn="ctr">
              <a:spcBef>
                <a:spcPct val="0"/>
              </a:spcBef>
              <a:defRPr/>
            </a:pPr>
            <a:r>
              <a:rPr lang="en-US" sz="4000" dirty="0">
                <a:latin typeface="Calibri" panose="020F0502020204030204" pitchFamily="34" charset="0"/>
                <a:cs typeface="Calibri" panose="020F0502020204030204" pitchFamily="34" charset="0"/>
              </a:rPr>
              <a:t>Common in-person </a:t>
            </a:r>
            <a:r>
              <a:rPr lang="en-US" sz="4000">
                <a:latin typeface="Calibri" panose="020F0502020204030204" pitchFamily="34" charset="0"/>
                <a:cs typeface="Calibri" panose="020F0502020204030204" pitchFamily="34" charset="0"/>
              </a:rPr>
              <a:t>clinic workflow</a:t>
            </a:r>
            <a:endParaRPr lang="en-US" sz="4000" dirty="0">
              <a:latin typeface="Calibri" panose="020F0502020204030204" pitchFamily="34" charset="0"/>
              <a:cs typeface="Calibri" panose="020F0502020204030204" pitchFamily="34" charset="0"/>
            </a:endParaRPr>
          </a:p>
        </p:txBody>
      </p:sp>
      <p:sp>
        <p:nvSpPr>
          <p:cNvPr id="4" name="Rounded Rectangle 3"/>
          <p:cNvSpPr/>
          <p:nvPr/>
        </p:nvSpPr>
        <p:spPr>
          <a:xfrm>
            <a:off x="8183979" y="2105267"/>
            <a:ext cx="2789456" cy="1892495"/>
          </a:xfrm>
          <a:prstGeom prst="roundRect">
            <a:avLst>
              <a:gd name="adj" fmla="val 6145"/>
            </a:avLst>
          </a:prstGeom>
          <a:solidFill>
            <a:srgbClr val="32647E"/>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300"/>
              </a:lnSpc>
              <a:spcAft>
                <a:spcPts val="600"/>
              </a:spcAft>
            </a:pPr>
            <a:r>
              <a:rPr lang="en-US" sz="2400" dirty="0">
                <a:solidFill>
                  <a:schemeClr val="bg1"/>
                </a:solidFill>
                <a:latin typeface="Century Gothic" panose="020B0502020202020204" pitchFamily="34" charset="0"/>
                <a:ea typeface="+mj-ea"/>
                <a:cs typeface="+mj-cs"/>
              </a:rPr>
              <a:t>Brief </a:t>
            </a:r>
          </a:p>
          <a:p>
            <a:pPr algn="ctr">
              <a:lnSpc>
                <a:spcPts val="2300"/>
              </a:lnSpc>
              <a:spcAft>
                <a:spcPts val="600"/>
              </a:spcAft>
            </a:pPr>
            <a:r>
              <a:rPr lang="en-US" sz="2400" dirty="0">
                <a:solidFill>
                  <a:schemeClr val="bg1"/>
                </a:solidFill>
                <a:latin typeface="Century Gothic" panose="020B0502020202020204" pitchFamily="34" charset="0"/>
                <a:ea typeface="+mj-ea"/>
                <a:cs typeface="+mj-cs"/>
              </a:rPr>
              <a:t>intervention</a:t>
            </a:r>
          </a:p>
        </p:txBody>
      </p:sp>
      <p:sp>
        <p:nvSpPr>
          <p:cNvPr id="10" name="Rounded Rectangle 9"/>
          <p:cNvSpPr/>
          <p:nvPr/>
        </p:nvSpPr>
        <p:spPr>
          <a:xfrm>
            <a:off x="4559950" y="2077281"/>
            <a:ext cx="2222972" cy="837739"/>
          </a:xfrm>
          <a:prstGeom prst="roundRect">
            <a:avLst/>
          </a:prstGeom>
          <a:solidFill>
            <a:srgbClr val="32647E"/>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2400" dirty="0">
                <a:solidFill>
                  <a:schemeClr val="bg1"/>
                </a:solidFill>
                <a:latin typeface="Century Gothic" panose="020B0502020202020204" pitchFamily="34" charset="0"/>
                <a:ea typeface="+mj-ea"/>
                <a:cs typeface="+mj-cs"/>
              </a:rPr>
              <a:t>CRAFFT</a:t>
            </a:r>
          </a:p>
        </p:txBody>
      </p:sp>
      <p:sp>
        <p:nvSpPr>
          <p:cNvPr id="14" name="Rounded Rectangle 13"/>
          <p:cNvSpPr/>
          <p:nvPr/>
        </p:nvSpPr>
        <p:spPr>
          <a:xfrm>
            <a:off x="4581273" y="3132037"/>
            <a:ext cx="2239582" cy="837739"/>
          </a:xfrm>
          <a:prstGeom prst="roundRect">
            <a:avLst/>
          </a:prstGeom>
          <a:solidFill>
            <a:srgbClr val="32647E"/>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entury Gothic" panose="020B0502020202020204" pitchFamily="34" charset="0"/>
              </a:rPr>
              <a:t>AUDIT / DAST</a:t>
            </a:r>
          </a:p>
        </p:txBody>
      </p:sp>
      <p:sp>
        <p:nvSpPr>
          <p:cNvPr id="16" name="Rounded Rectangle 15"/>
          <p:cNvSpPr/>
          <p:nvPr/>
        </p:nvSpPr>
        <p:spPr>
          <a:xfrm>
            <a:off x="1124433" y="3139967"/>
            <a:ext cx="2025663" cy="837739"/>
          </a:xfrm>
          <a:prstGeom prst="roundRect">
            <a:avLst/>
          </a:prstGeom>
          <a:solidFill>
            <a:srgbClr val="32647E"/>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2400" dirty="0">
                <a:solidFill>
                  <a:schemeClr val="bg1"/>
                </a:solidFill>
                <a:latin typeface="Century Gothic" panose="020B0502020202020204" pitchFamily="34" charset="0"/>
                <a:ea typeface="+mj-ea"/>
                <a:cs typeface="+mj-cs"/>
              </a:rPr>
              <a:t>Brief screen</a:t>
            </a:r>
          </a:p>
        </p:txBody>
      </p:sp>
      <p:pic>
        <p:nvPicPr>
          <p:cNvPr id="12" name="Picture 2"/>
          <p:cNvPicPr>
            <a:picLocks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101319" y="4520690"/>
            <a:ext cx="1216152" cy="1216152"/>
          </a:xfrm>
          <a:prstGeom prst="ellipse">
            <a:avLst/>
          </a:prstGeom>
          <a:ln>
            <a:noFill/>
          </a:ln>
          <a:effectLst/>
        </p:spPr>
      </p:pic>
      <p:pic>
        <p:nvPicPr>
          <p:cNvPr id="17" name="Picture 16"/>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a:off x="5199953" y="4520690"/>
            <a:ext cx="1219200" cy="1219200"/>
          </a:xfrm>
          <a:prstGeom prst="ellipse">
            <a:avLst/>
          </a:prstGeom>
          <a:ln>
            <a:noFill/>
          </a:ln>
          <a:effectLst/>
        </p:spPr>
      </p:pic>
      <p:sp>
        <p:nvSpPr>
          <p:cNvPr id="3" name="Rectangle 2"/>
          <p:cNvSpPr/>
          <p:nvPr/>
        </p:nvSpPr>
        <p:spPr>
          <a:xfrm>
            <a:off x="1530703" y="5814607"/>
            <a:ext cx="1348446" cy="369332"/>
          </a:xfrm>
          <a:prstGeom prst="rect">
            <a:avLst/>
          </a:prstGeom>
        </p:spPr>
        <p:txBody>
          <a:bodyPr wrap="none">
            <a:spAutoFit/>
          </a:bodyPr>
          <a:lstStyle/>
          <a:p>
            <a:r>
              <a:rPr lang="en-US" dirty="0">
                <a:ln w="13500">
                  <a:solidFill>
                    <a:schemeClr val="accent1">
                      <a:shade val="2500"/>
                      <a:alpha val="6500"/>
                    </a:schemeClr>
                  </a:solidFill>
                  <a:prstDash val="solid"/>
                </a:ln>
                <a:effectLst>
                  <a:innerShdw blurRad="50900" dist="38500" dir="13500000">
                    <a:srgbClr val="000000">
                      <a:alpha val="60000"/>
                    </a:srgbClr>
                  </a:innerShdw>
                </a:effectLst>
                <a:latin typeface="Century Gothic" panose="020B0502020202020204" pitchFamily="34" charset="0"/>
              </a:rPr>
              <a:t>Reception</a:t>
            </a:r>
            <a:endParaRPr lang="en-US" dirty="0">
              <a:latin typeface="Century Gothic" panose="020B0502020202020204" pitchFamily="34" charset="0"/>
            </a:endParaRPr>
          </a:p>
        </p:txBody>
      </p:sp>
      <p:sp>
        <p:nvSpPr>
          <p:cNvPr id="18" name="Rectangle 17"/>
          <p:cNvSpPr/>
          <p:nvPr/>
        </p:nvSpPr>
        <p:spPr>
          <a:xfrm>
            <a:off x="4539232" y="5785923"/>
            <a:ext cx="2787217" cy="369332"/>
          </a:xfrm>
          <a:prstGeom prst="rect">
            <a:avLst/>
          </a:prstGeom>
        </p:spPr>
        <p:txBody>
          <a:bodyPr wrap="square">
            <a:spAutoFit/>
          </a:bodyPr>
          <a:lstStyle/>
          <a:p>
            <a:pPr algn="ctr"/>
            <a:r>
              <a:rPr lang="en-US" dirty="0">
                <a:ln w="13500">
                  <a:solidFill>
                    <a:schemeClr val="accent1">
                      <a:shade val="2500"/>
                      <a:alpha val="6500"/>
                    </a:schemeClr>
                  </a:solidFill>
                  <a:prstDash val="solid"/>
                </a:ln>
                <a:effectLst>
                  <a:innerShdw blurRad="50900" dist="38500" dir="13500000">
                    <a:srgbClr val="000000">
                      <a:alpha val="60000"/>
                    </a:srgbClr>
                  </a:innerShdw>
                </a:effectLst>
                <a:latin typeface="Century Gothic" panose="020B0502020202020204" pitchFamily="34" charset="0"/>
              </a:rPr>
              <a:t>Medical assistant</a:t>
            </a:r>
            <a:endParaRPr lang="en-US" dirty="0">
              <a:latin typeface="Century Gothic" panose="020B0502020202020204" pitchFamily="34" charset="0"/>
            </a:endParaRPr>
          </a:p>
        </p:txBody>
      </p:sp>
      <p:sp>
        <p:nvSpPr>
          <p:cNvPr id="19" name="Rectangle 18"/>
          <p:cNvSpPr/>
          <p:nvPr/>
        </p:nvSpPr>
        <p:spPr>
          <a:xfrm>
            <a:off x="9169490" y="5826695"/>
            <a:ext cx="1164101" cy="369332"/>
          </a:xfrm>
          <a:prstGeom prst="rect">
            <a:avLst/>
          </a:prstGeom>
        </p:spPr>
        <p:txBody>
          <a:bodyPr wrap="none">
            <a:spAutoFit/>
          </a:bodyPr>
          <a:lstStyle/>
          <a:p>
            <a:pPr algn="ctr"/>
            <a:r>
              <a:rPr lang="en-US" dirty="0">
                <a:ln w="13500">
                  <a:solidFill>
                    <a:schemeClr val="accent1">
                      <a:shade val="2500"/>
                      <a:alpha val="6500"/>
                    </a:schemeClr>
                  </a:solidFill>
                  <a:prstDash val="solid"/>
                </a:ln>
                <a:effectLst>
                  <a:innerShdw blurRad="50900" dist="38500" dir="13500000">
                    <a:srgbClr val="000000">
                      <a:alpha val="60000"/>
                    </a:srgbClr>
                  </a:innerShdw>
                </a:effectLst>
                <a:latin typeface="Century Gothic" panose="020B0502020202020204" pitchFamily="34" charset="0"/>
              </a:rPr>
              <a:t>Clinician</a:t>
            </a:r>
            <a:endParaRPr lang="en-US" dirty="0">
              <a:latin typeface="Century Gothic" panose="020B0502020202020204" pitchFamily="34" charset="0"/>
            </a:endParaRPr>
          </a:p>
        </p:txBody>
      </p:sp>
      <p:sp>
        <p:nvSpPr>
          <p:cNvPr id="30" name="Rectangle 29"/>
          <p:cNvSpPr/>
          <p:nvPr/>
        </p:nvSpPr>
        <p:spPr>
          <a:xfrm>
            <a:off x="1311845" y="2597027"/>
            <a:ext cx="1681871" cy="369332"/>
          </a:xfrm>
          <a:prstGeom prst="rect">
            <a:avLst/>
          </a:prstGeom>
          <a:ln w="19050">
            <a:noFill/>
          </a:ln>
        </p:spPr>
        <p:txBody>
          <a:bodyPr wrap="none">
            <a:spAutoFit/>
          </a:bodyPr>
          <a:lstStyle/>
          <a:p>
            <a:r>
              <a:rPr lang="en-US">
                <a:ln w="13500">
                  <a:solidFill>
                    <a:schemeClr val="accent1">
                      <a:shade val="2500"/>
                      <a:alpha val="6500"/>
                    </a:schemeClr>
                  </a:solidFill>
                  <a:prstDash val="solid"/>
                </a:ln>
                <a:effectLst>
                  <a:innerShdw blurRad="50900" dist="38500" dir="13500000">
                    <a:srgbClr val="000000">
                      <a:alpha val="60000"/>
                    </a:srgbClr>
                  </a:innerShdw>
                </a:effectLst>
                <a:latin typeface="Century Gothic" panose="020B0502020202020204" pitchFamily="34" charset="0"/>
              </a:rPr>
              <a:t>Waiting room</a:t>
            </a:r>
            <a:endParaRPr lang="en-US" dirty="0">
              <a:latin typeface="Century Gothic" panose="020B0502020202020204" pitchFamily="34" charset="0"/>
            </a:endParaRPr>
          </a:p>
        </p:txBody>
      </p:sp>
      <p:sp>
        <p:nvSpPr>
          <p:cNvPr id="31" name="Rectangle 30"/>
          <p:cNvSpPr/>
          <p:nvPr/>
        </p:nvSpPr>
        <p:spPr>
          <a:xfrm>
            <a:off x="4944904" y="1585560"/>
            <a:ext cx="1441420" cy="369332"/>
          </a:xfrm>
          <a:prstGeom prst="rect">
            <a:avLst/>
          </a:prstGeom>
        </p:spPr>
        <p:txBody>
          <a:bodyPr wrap="none">
            <a:spAutoFit/>
          </a:bodyPr>
          <a:lstStyle/>
          <a:p>
            <a:pPr algn="ctr"/>
            <a:r>
              <a:rPr lang="en-US" dirty="0">
                <a:ln w="13500">
                  <a:solidFill>
                    <a:schemeClr val="accent1">
                      <a:shade val="2500"/>
                      <a:alpha val="6500"/>
                    </a:schemeClr>
                  </a:solidFill>
                  <a:prstDash val="solid"/>
                </a:ln>
                <a:effectLst>
                  <a:innerShdw blurRad="50900" dist="38500" dir="13500000">
                    <a:srgbClr val="000000">
                      <a:alpha val="60000"/>
                    </a:srgbClr>
                  </a:innerShdw>
                </a:effectLst>
                <a:latin typeface="Century Gothic" panose="020B0502020202020204" pitchFamily="34" charset="0"/>
              </a:rPr>
              <a:t>Exam room</a:t>
            </a:r>
            <a:endParaRPr lang="en-US" dirty="0">
              <a:latin typeface="Century Gothic" panose="020B0502020202020204" pitchFamily="34" charset="0"/>
            </a:endParaRPr>
          </a:p>
        </p:txBody>
      </p:sp>
      <p:sp>
        <p:nvSpPr>
          <p:cNvPr id="5" name="Oval 4"/>
          <p:cNvSpPr/>
          <p:nvPr/>
        </p:nvSpPr>
        <p:spPr>
          <a:xfrm>
            <a:off x="1530703" y="4536707"/>
            <a:ext cx="1286304" cy="1286304"/>
          </a:xfrm>
          <a:prstGeom prst="ellipse">
            <a:avLst/>
          </a:prstGeom>
          <a:blipFill dpi="0" rotWithShape="1">
            <a:blip r:embed="rId5" cstate="email">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Century Gothic" panose="020B0502020202020204" pitchFamily="34" charset="0"/>
            </a:endParaRPr>
          </a:p>
        </p:txBody>
      </p:sp>
      <p:sp>
        <p:nvSpPr>
          <p:cNvPr id="27" name="Rectangle 26"/>
          <p:cNvSpPr/>
          <p:nvPr/>
        </p:nvSpPr>
        <p:spPr>
          <a:xfrm>
            <a:off x="8988685" y="1622201"/>
            <a:ext cx="1441420" cy="369332"/>
          </a:xfrm>
          <a:prstGeom prst="rect">
            <a:avLst/>
          </a:prstGeom>
        </p:spPr>
        <p:txBody>
          <a:bodyPr wrap="none">
            <a:spAutoFit/>
          </a:bodyPr>
          <a:lstStyle/>
          <a:p>
            <a:pPr algn="ctr"/>
            <a:r>
              <a:rPr lang="en-US" dirty="0">
                <a:ln w="13500">
                  <a:solidFill>
                    <a:schemeClr val="accent1">
                      <a:shade val="2500"/>
                      <a:alpha val="6500"/>
                    </a:schemeClr>
                  </a:solidFill>
                  <a:prstDash val="solid"/>
                </a:ln>
                <a:effectLst>
                  <a:innerShdw blurRad="50900" dist="38500" dir="13500000">
                    <a:srgbClr val="000000">
                      <a:alpha val="60000"/>
                    </a:srgbClr>
                  </a:innerShdw>
                </a:effectLst>
                <a:latin typeface="Century Gothic" panose="020B0502020202020204" pitchFamily="34" charset="0"/>
              </a:rPr>
              <a:t>Exam room</a:t>
            </a:r>
            <a:endParaRPr lang="en-US" dirty="0">
              <a:latin typeface="Century Gothic" panose="020B0502020202020204" pitchFamily="34" charset="0"/>
            </a:endParaRPr>
          </a:p>
        </p:txBody>
      </p:sp>
      <p:sp>
        <p:nvSpPr>
          <p:cNvPr id="33" name="Cross 32"/>
          <p:cNvSpPr/>
          <p:nvPr/>
        </p:nvSpPr>
        <p:spPr>
          <a:xfrm>
            <a:off x="7142595" y="3390536"/>
            <a:ext cx="262457" cy="247569"/>
          </a:xfrm>
          <a:prstGeom prst="plus">
            <a:avLst>
              <a:gd name="adj" fmla="val 35021"/>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latin typeface="Century Gothic" panose="020B0502020202020204" pitchFamily="34" charset="0"/>
            </a:endParaRPr>
          </a:p>
        </p:txBody>
      </p:sp>
    </p:spTree>
    <p:extLst>
      <p:ext uri="{BB962C8B-B14F-4D97-AF65-F5344CB8AC3E}">
        <p14:creationId xmlns:p14="http://schemas.microsoft.com/office/powerpoint/2010/main" val="40666131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194937" y="267269"/>
            <a:ext cx="10023705" cy="769441"/>
          </a:xfrm>
          <a:prstGeom prst="rect">
            <a:avLst/>
          </a:prstGeom>
        </p:spPr>
        <p:txBody>
          <a:bodyPr wrap="square">
            <a:spAutoFit/>
          </a:bodyPr>
          <a:lstStyle/>
          <a:p>
            <a:pPr algn="ctr">
              <a:spcBef>
                <a:spcPct val="0"/>
              </a:spcBef>
              <a:defRPr/>
            </a:pPr>
            <a:r>
              <a:rPr lang="en-US" sz="4400" dirty="0">
                <a:latin typeface="Calibri" panose="020F0502020204030204" pitchFamily="34" charset="0"/>
                <a:cs typeface="Calibri" panose="020F0502020204030204" pitchFamily="34" charset="0"/>
              </a:rPr>
              <a:t>Common ED </a:t>
            </a:r>
            <a:r>
              <a:rPr lang="en-US" sz="4400">
                <a:latin typeface="Calibri" panose="020F0502020204030204" pitchFamily="34" charset="0"/>
                <a:cs typeface="Calibri" panose="020F0502020204030204" pitchFamily="34" charset="0"/>
              </a:rPr>
              <a:t>in-person workflow</a:t>
            </a:r>
            <a:endParaRPr lang="en-US" sz="4400" dirty="0">
              <a:latin typeface="Calibri" panose="020F0502020204030204" pitchFamily="34" charset="0"/>
              <a:cs typeface="Calibri" panose="020F0502020204030204" pitchFamily="34" charset="0"/>
            </a:endParaRPr>
          </a:p>
        </p:txBody>
      </p:sp>
      <p:sp>
        <p:nvSpPr>
          <p:cNvPr id="3" name="Rectangle 2"/>
          <p:cNvSpPr/>
          <p:nvPr/>
        </p:nvSpPr>
        <p:spPr>
          <a:xfrm>
            <a:off x="1635091" y="5932104"/>
            <a:ext cx="838691" cy="369332"/>
          </a:xfrm>
          <a:prstGeom prst="rect">
            <a:avLst/>
          </a:prstGeom>
        </p:spPr>
        <p:txBody>
          <a:bodyPr wrap="none">
            <a:spAutoFit/>
          </a:bodyPr>
          <a:lstStyle/>
          <a:p>
            <a:r>
              <a:rPr lang="en-US" dirty="0">
                <a:ln w="13500">
                  <a:solidFill>
                    <a:schemeClr val="accent1">
                      <a:shade val="2500"/>
                      <a:alpha val="6500"/>
                    </a:schemeClr>
                  </a:solidFill>
                  <a:prstDash val="solid"/>
                </a:ln>
                <a:effectLst>
                  <a:innerShdw blurRad="50900" dist="38500" dir="13500000">
                    <a:srgbClr val="000000">
                      <a:alpha val="60000"/>
                    </a:srgbClr>
                  </a:innerShdw>
                </a:effectLst>
                <a:latin typeface="Century Gothic" panose="020B0502020202020204" pitchFamily="34" charset="0"/>
              </a:rPr>
              <a:t>Nurse</a:t>
            </a:r>
            <a:endParaRPr lang="en-US" dirty="0">
              <a:latin typeface="Century Gothic" panose="020B0502020202020204" pitchFamily="34" charset="0"/>
            </a:endParaRPr>
          </a:p>
        </p:txBody>
      </p:sp>
      <p:sp>
        <p:nvSpPr>
          <p:cNvPr id="33" name="Oval 32"/>
          <p:cNvSpPr/>
          <p:nvPr/>
        </p:nvSpPr>
        <p:spPr>
          <a:xfrm>
            <a:off x="1428485" y="4684230"/>
            <a:ext cx="1203117" cy="1203117"/>
          </a:xfrm>
          <a:prstGeom prst="ellipse">
            <a:avLst/>
          </a:prstGeom>
          <a:blipFill dpi="0" rotWithShape="1">
            <a:blip r:embed="rId3" cstate="email">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entury Gothic" panose="020B0502020202020204" pitchFamily="34" charset="0"/>
            </a:endParaRPr>
          </a:p>
        </p:txBody>
      </p:sp>
      <p:sp>
        <p:nvSpPr>
          <p:cNvPr id="34" name="Rectangle 33"/>
          <p:cNvSpPr/>
          <p:nvPr/>
        </p:nvSpPr>
        <p:spPr>
          <a:xfrm>
            <a:off x="4832906" y="5865825"/>
            <a:ext cx="1685077" cy="646331"/>
          </a:xfrm>
          <a:prstGeom prst="rect">
            <a:avLst/>
          </a:prstGeom>
        </p:spPr>
        <p:txBody>
          <a:bodyPr wrap="none">
            <a:spAutoFit/>
          </a:bodyPr>
          <a:lstStyle/>
          <a:p>
            <a:pPr algn="ctr"/>
            <a:r>
              <a:rPr lang="en-US" dirty="0">
                <a:ln w="13500">
                  <a:solidFill>
                    <a:schemeClr val="accent1">
                      <a:shade val="2500"/>
                      <a:alpha val="6500"/>
                    </a:schemeClr>
                  </a:solidFill>
                  <a:prstDash val="solid"/>
                </a:ln>
                <a:effectLst>
                  <a:innerShdw blurRad="50900" dist="38500" dir="13500000">
                    <a:srgbClr val="000000">
                      <a:alpha val="60000"/>
                    </a:srgbClr>
                  </a:innerShdw>
                </a:effectLst>
                <a:latin typeface="Century Gothic" panose="020B0502020202020204" pitchFamily="34" charset="0"/>
              </a:rPr>
              <a:t>Nurse or</a:t>
            </a:r>
          </a:p>
          <a:p>
            <a:pPr algn="ctr"/>
            <a:r>
              <a:rPr lang="en-US" dirty="0">
                <a:ln w="13500">
                  <a:solidFill>
                    <a:schemeClr val="accent1">
                      <a:shade val="2500"/>
                      <a:alpha val="6500"/>
                    </a:schemeClr>
                  </a:solidFill>
                  <a:prstDash val="solid"/>
                </a:ln>
                <a:effectLst>
                  <a:innerShdw blurRad="50900" dist="38500" dir="13500000">
                    <a:srgbClr val="000000">
                      <a:alpha val="60000"/>
                    </a:srgbClr>
                  </a:innerShdw>
                </a:effectLst>
                <a:latin typeface="Century Gothic" panose="020B0502020202020204" pitchFamily="34" charset="0"/>
              </a:rPr>
              <a:t>Social worker</a:t>
            </a:r>
            <a:endParaRPr lang="en-US" dirty="0">
              <a:latin typeface="Century Gothic" panose="020B0502020202020204" pitchFamily="34" charset="0"/>
            </a:endParaRPr>
          </a:p>
        </p:txBody>
      </p:sp>
      <p:sp>
        <p:nvSpPr>
          <p:cNvPr id="35" name="Oval 34"/>
          <p:cNvSpPr/>
          <p:nvPr/>
        </p:nvSpPr>
        <p:spPr>
          <a:xfrm>
            <a:off x="5124441" y="4618173"/>
            <a:ext cx="1203117" cy="1203117"/>
          </a:xfrm>
          <a:prstGeom prst="ellipse">
            <a:avLst/>
          </a:prstGeom>
          <a:blipFill dpi="0" rotWithShape="1">
            <a:blip r:embed="rId4" cstate="email">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entury Gothic" panose="020B0502020202020204" pitchFamily="34" charset="0"/>
            </a:endParaRPr>
          </a:p>
        </p:txBody>
      </p:sp>
      <p:sp>
        <p:nvSpPr>
          <p:cNvPr id="36" name="Rectangle 35"/>
          <p:cNvSpPr/>
          <p:nvPr/>
        </p:nvSpPr>
        <p:spPr>
          <a:xfrm>
            <a:off x="8719287" y="5952836"/>
            <a:ext cx="1685077" cy="369332"/>
          </a:xfrm>
          <a:prstGeom prst="rect">
            <a:avLst/>
          </a:prstGeom>
        </p:spPr>
        <p:txBody>
          <a:bodyPr wrap="none">
            <a:spAutoFit/>
          </a:bodyPr>
          <a:lstStyle/>
          <a:p>
            <a:r>
              <a:rPr lang="en-US" dirty="0">
                <a:ln w="13500">
                  <a:solidFill>
                    <a:schemeClr val="accent1">
                      <a:shade val="2500"/>
                      <a:alpha val="6500"/>
                    </a:schemeClr>
                  </a:solidFill>
                  <a:prstDash val="solid"/>
                </a:ln>
                <a:effectLst>
                  <a:innerShdw blurRad="50900" dist="38500" dir="13500000">
                    <a:srgbClr val="000000">
                      <a:alpha val="60000"/>
                    </a:srgbClr>
                  </a:innerShdw>
                </a:effectLst>
                <a:latin typeface="Century Gothic" panose="020B0502020202020204" pitchFamily="34" charset="0"/>
              </a:rPr>
              <a:t>Social worker</a:t>
            </a:r>
            <a:endParaRPr lang="en-US" dirty="0">
              <a:latin typeface="Century Gothic" panose="020B0502020202020204" pitchFamily="34" charset="0"/>
            </a:endParaRPr>
          </a:p>
        </p:txBody>
      </p:sp>
      <p:grpSp>
        <p:nvGrpSpPr>
          <p:cNvPr id="13" name="Group 12"/>
          <p:cNvGrpSpPr/>
          <p:nvPr/>
        </p:nvGrpSpPr>
        <p:grpSpPr>
          <a:xfrm>
            <a:off x="9049101" y="4661016"/>
            <a:ext cx="1203117" cy="1203117"/>
            <a:chOff x="6971161" y="4687635"/>
            <a:chExt cx="1364529" cy="1364529"/>
          </a:xfrm>
        </p:grpSpPr>
        <p:sp>
          <p:nvSpPr>
            <p:cNvPr id="38" name="Oval 37"/>
            <p:cNvSpPr/>
            <p:nvPr/>
          </p:nvSpPr>
          <p:spPr>
            <a:xfrm>
              <a:off x="6971161" y="4687635"/>
              <a:ext cx="1364529" cy="1364529"/>
            </a:xfrm>
            <a:prstGeom prst="ellipse">
              <a:avLst/>
            </a:prstGeom>
            <a:blipFill dpi="0" rotWithShape="1">
              <a:blip r:embed="rId5" cstate="email">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entury Gothic" panose="020B0502020202020204" pitchFamily="34" charset="0"/>
              </a:endParaRPr>
            </a:p>
          </p:txBody>
        </p:sp>
        <p:sp>
          <p:nvSpPr>
            <p:cNvPr id="5" name="Freeform 4"/>
            <p:cNvSpPr/>
            <p:nvPr/>
          </p:nvSpPr>
          <p:spPr>
            <a:xfrm>
              <a:off x="7540429" y="5061675"/>
              <a:ext cx="462994" cy="384050"/>
            </a:xfrm>
            <a:custGeom>
              <a:avLst/>
              <a:gdLst>
                <a:gd name="connsiteX0" fmla="*/ 299803 w 389744"/>
                <a:gd name="connsiteY0" fmla="*/ 0 h 236095"/>
                <a:gd name="connsiteX1" fmla="*/ 284813 w 389744"/>
                <a:gd name="connsiteY1" fmla="*/ 123669 h 236095"/>
                <a:gd name="connsiteX2" fmla="*/ 179882 w 389744"/>
                <a:gd name="connsiteY2" fmla="*/ 176134 h 236095"/>
                <a:gd name="connsiteX3" fmla="*/ 89941 w 389744"/>
                <a:gd name="connsiteY3" fmla="*/ 86193 h 236095"/>
                <a:gd name="connsiteX4" fmla="*/ 119922 w 389744"/>
                <a:gd name="connsiteY4" fmla="*/ 7495 h 236095"/>
                <a:gd name="connsiteX5" fmla="*/ 7495 w 389744"/>
                <a:gd name="connsiteY5" fmla="*/ 116174 h 236095"/>
                <a:gd name="connsiteX6" fmla="*/ 0 w 389744"/>
                <a:gd name="connsiteY6" fmla="*/ 236095 h 236095"/>
                <a:gd name="connsiteX7" fmla="*/ 157397 w 389744"/>
                <a:gd name="connsiteY7" fmla="*/ 198620 h 236095"/>
                <a:gd name="connsiteX8" fmla="*/ 303551 w 389744"/>
                <a:gd name="connsiteY8" fmla="*/ 224852 h 236095"/>
                <a:gd name="connsiteX9" fmla="*/ 389744 w 389744"/>
                <a:gd name="connsiteY9" fmla="*/ 149901 h 236095"/>
                <a:gd name="connsiteX10" fmla="*/ 299803 w 389744"/>
                <a:gd name="connsiteY10" fmla="*/ 0 h 236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9744" h="236095">
                  <a:moveTo>
                    <a:pt x="299803" y="0"/>
                  </a:moveTo>
                  <a:lnTo>
                    <a:pt x="284813" y="123669"/>
                  </a:lnTo>
                  <a:lnTo>
                    <a:pt x="179882" y="176134"/>
                  </a:lnTo>
                  <a:lnTo>
                    <a:pt x="89941" y="86193"/>
                  </a:lnTo>
                  <a:lnTo>
                    <a:pt x="119922" y="7495"/>
                  </a:lnTo>
                  <a:lnTo>
                    <a:pt x="7495" y="116174"/>
                  </a:lnTo>
                  <a:lnTo>
                    <a:pt x="0" y="236095"/>
                  </a:lnTo>
                  <a:lnTo>
                    <a:pt x="157397" y="198620"/>
                  </a:lnTo>
                  <a:lnTo>
                    <a:pt x="303551" y="224852"/>
                  </a:lnTo>
                  <a:lnTo>
                    <a:pt x="389744" y="149901"/>
                  </a:lnTo>
                  <a:lnTo>
                    <a:pt x="299803" y="0"/>
                  </a:lnTo>
                  <a:close/>
                </a:path>
              </a:pathLst>
            </a:custGeom>
            <a:solidFill>
              <a:srgbClr val="D2D2DC"/>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entury Gothic" panose="020B0502020202020204" pitchFamily="34" charset="0"/>
              </a:endParaRPr>
            </a:p>
          </p:txBody>
        </p:sp>
        <p:sp>
          <p:nvSpPr>
            <p:cNvPr id="12" name="Freeform 11"/>
            <p:cNvSpPr/>
            <p:nvPr/>
          </p:nvSpPr>
          <p:spPr>
            <a:xfrm>
              <a:off x="7626246" y="5164111"/>
              <a:ext cx="183629" cy="213610"/>
            </a:xfrm>
            <a:custGeom>
              <a:avLst/>
              <a:gdLst>
                <a:gd name="connsiteX0" fmla="*/ 161144 w 183629"/>
                <a:gd name="connsiteY0" fmla="*/ 213610 h 213610"/>
                <a:gd name="connsiteX1" fmla="*/ 161144 w 183629"/>
                <a:gd name="connsiteY1" fmla="*/ 213610 h 213610"/>
                <a:gd name="connsiteX2" fmla="*/ 119921 w 183629"/>
                <a:gd name="connsiteY2" fmla="*/ 209863 h 213610"/>
                <a:gd name="connsiteX3" fmla="*/ 104931 w 183629"/>
                <a:gd name="connsiteY3" fmla="*/ 206115 h 213610"/>
                <a:gd name="connsiteX4" fmla="*/ 52465 w 183629"/>
                <a:gd name="connsiteY4" fmla="*/ 206115 h 213610"/>
                <a:gd name="connsiteX5" fmla="*/ 7495 w 183629"/>
                <a:gd name="connsiteY5" fmla="*/ 146155 h 213610"/>
                <a:gd name="connsiteX6" fmla="*/ 0 w 183629"/>
                <a:gd name="connsiteY6" fmla="*/ 56214 h 213610"/>
                <a:gd name="connsiteX7" fmla="*/ 44970 w 183629"/>
                <a:gd name="connsiteY7" fmla="*/ 37476 h 213610"/>
                <a:gd name="connsiteX8" fmla="*/ 101184 w 183629"/>
                <a:gd name="connsiteY8" fmla="*/ 0 h 213610"/>
                <a:gd name="connsiteX9" fmla="*/ 116174 w 183629"/>
                <a:gd name="connsiteY9" fmla="*/ 104932 h 213610"/>
                <a:gd name="connsiteX10" fmla="*/ 183629 w 183629"/>
                <a:gd name="connsiteY10" fmla="*/ 164892 h 213610"/>
                <a:gd name="connsiteX11" fmla="*/ 161144 w 183629"/>
                <a:gd name="connsiteY11" fmla="*/ 213610 h 213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629" h="213610">
                  <a:moveTo>
                    <a:pt x="161144" y="213610"/>
                  </a:moveTo>
                  <a:lnTo>
                    <a:pt x="161144" y="213610"/>
                  </a:lnTo>
                  <a:cubicBezTo>
                    <a:pt x="147403" y="212361"/>
                    <a:pt x="133598" y="211687"/>
                    <a:pt x="119921" y="209863"/>
                  </a:cubicBezTo>
                  <a:cubicBezTo>
                    <a:pt x="114816" y="209182"/>
                    <a:pt x="110074" y="206401"/>
                    <a:pt x="104931" y="206115"/>
                  </a:cubicBezTo>
                  <a:cubicBezTo>
                    <a:pt x="87469" y="205145"/>
                    <a:pt x="69954" y="206115"/>
                    <a:pt x="52465" y="206115"/>
                  </a:cubicBezTo>
                  <a:lnTo>
                    <a:pt x="7495" y="146155"/>
                  </a:lnTo>
                  <a:lnTo>
                    <a:pt x="0" y="56214"/>
                  </a:lnTo>
                  <a:lnTo>
                    <a:pt x="44970" y="37476"/>
                  </a:lnTo>
                  <a:lnTo>
                    <a:pt x="101184" y="0"/>
                  </a:lnTo>
                  <a:lnTo>
                    <a:pt x="116174" y="104932"/>
                  </a:lnTo>
                  <a:lnTo>
                    <a:pt x="183629" y="164892"/>
                  </a:lnTo>
                  <a:lnTo>
                    <a:pt x="161144" y="213610"/>
                  </a:lnTo>
                  <a:close/>
                </a:path>
              </a:pathLst>
            </a:custGeom>
            <a:solidFill>
              <a:srgbClr val="D2D2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entury Gothic" panose="020B0502020202020204" pitchFamily="34" charset="0"/>
              </a:endParaRPr>
            </a:p>
          </p:txBody>
        </p:sp>
      </p:grpSp>
      <p:sp>
        <p:nvSpPr>
          <p:cNvPr id="25" name="Right Arrow 23">
            <a:extLst>
              <a:ext uri="{FF2B5EF4-FFF2-40B4-BE49-F238E27FC236}">
                <a16:creationId xmlns:a16="http://schemas.microsoft.com/office/drawing/2014/main" id="{0BD742AD-4AD7-4104-B65E-FDDF386AFB4B}"/>
              </a:ext>
            </a:extLst>
          </p:cNvPr>
          <p:cNvSpPr/>
          <p:nvPr/>
        </p:nvSpPr>
        <p:spPr>
          <a:xfrm>
            <a:off x="2919681" y="3579544"/>
            <a:ext cx="1332879" cy="819850"/>
          </a:xfrm>
          <a:prstGeom prst="rightArrow">
            <a:avLst/>
          </a:prstGeom>
          <a:solidFill>
            <a:srgbClr val="32647E"/>
          </a:solidFill>
          <a:ln w="19050">
            <a:solidFill>
              <a:schemeClr val="tx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pc="-50" dirty="0">
              <a:solidFill>
                <a:schemeClr val="bg1"/>
              </a:solidFill>
              <a:latin typeface="Century Gothic" panose="020B0502020202020204" pitchFamily="34" charset="0"/>
              <a:ea typeface="+mj-ea"/>
              <a:cs typeface="+mj-cs"/>
            </a:endParaRPr>
          </a:p>
        </p:txBody>
      </p:sp>
      <p:sp>
        <p:nvSpPr>
          <p:cNvPr id="26" name="Cross 25">
            <a:extLst>
              <a:ext uri="{FF2B5EF4-FFF2-40B4-BE49-F238E27FC236}">
                <a16:creationId xmlns:a16="http://schemas.microsoft.com/office/drawing/2014/main" id="{69442B5C-F0A2-41E5-A613-C2C845951D61}"/>
              </a:ext>
            </a:extLst>
          </p:cNvPr>
          <p:cNvSpPr/>
          <p:nvPr/>
        </p:nvSpPr>
        <p:spPr>
          <a:xfrm>
            <a:off x="3494120" y="3870518"/>
            <a:ext cx="262457" cy="247569"/>
          </a:xfrm>
          <a:prstGeom prst="plus">
            <a:avLst>
              <a:gd name="adj" fmla="val 35021"/>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latin typeface="Century Gothic" panose="020B0502020202020204" pitchFamily="34" charset="0"/>
            </a:endParaRPr>
          </a:p>
        </p:txBody>
      </p:sp>
      <p:sp>
        <p:nvSpPr>
          <p:cNvPr id="27" name="Right Arrow 21">
            <a:extLst>
              <a:ext uri="{FF2B5EF4-FFF2-40B4-BE49-F238E27FC236}">
                <a16:creationId xmlns:a16="http://schemas.microsoft.com/office/drawing/2014/main" id="{5A9EAF1B-1068-43D6-B99C-D11D0C0CF9E9}"/>
              </a:ext>
            </a:extLst>
          </p:cNvPr>
          <p:cNvSpPr/>
          <p:nvPr/>
        </p:nvSpPr>
        <p:spPr>
          <a:xfrm>
            <a:off x="6549381" y="2455490"/>
            <a:ext cx="1332879" cy="819850"/>
          </a:xfrm>
          <a:prstGeom prst="rightArrow">
            <a:avLst/>
          </a:prstGeom>
          <a:solidFill>
            <a:srgbClr val="32647E"/>
          </a:solidFill>
          <a:ln w="19050">
            <a:solidFill>
              <a:schemeClr val="tx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pc="-50" dirty="0">
              <a:solidFill>
                <a:schemeClr val="bg1"/>
              </a:solidFill>
              <a:latin typeface="Century Gothic" panose="020B0502020202020204" pitchFamily="34" charset="0"/>
              <a:ea typeface="+mj-ea"/>
              <a:cs typeface="+mj-cs"/>
            </a:endParaRPr>
          </a:p>
        </p:txBody>
      </p:sp>
      <p:sp>
        <p:nvSpPr>
          <p:cNvPr id="28" name="Cross 27">
            <a:extLst>
              <a:ext uri="{FF2B5EF4-FFF2-40B4-BE49-F238E27FC236}">
                <a16:creationId xmlns:a16="http://schemas.microsoft.com/office/drawing/2014/main" id="{79D92FE2-3C0F-4892-A2DC-343C230D3D0D}"/>
              </a:ext>
            </a:extLst>
          </p:cNvPr>
          <p:cNvSpPr/>
          <p:nvPr/>
        </p:nvSpPr>
        <p:spPr>
          <a:xfrm>
            <a:off x="7123820" y="2746464"/>
            <a:ext cx="262457" cy="247569"/>
          </a:xfrm>
          <a:prstGeom prst="plus">
            <a:avLst>
              <a:gd name="adj" fmla="val 35021"/>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latin typeface="Century Gothic" panose="020B0502020202020204" pitchFamily="34" charset="0"/>
            </a:endParaRPr>
          </a:p>
        </p:txBody>
      </p:sp>
      <p:sp>
        <p:nvSpPr>
          <p:cNvPr id="29" name="Right Arrow 24">
            <a:extLst>
              <a:ext uri="{FF2B5EF4-FFF2-40B4-BE49-F238E27FC236}">
                <a16:creationId xmlns:a16="http://schemas.microsoft.com/office/drawing/2014/main" id="{C643507D-4C99-4FDF-8E73-36339607D139}"/>
              </a:ext>
            </a:extLst>
          </p:cNvPr>
          <p:cNvSpPr/>
          <p:nvPr/>
        </p:nvSpPr>
        <p:spPr>
          <a:xfrm>
            <a:off x="6568156" y="3517485"/>
            <a:ext cx="1332879" cy="819850"/>
          </a:xfrm>
          <a:prstGeom prst="rightArrow">
            <a:avLst/>
          </a:prstGeom>
          <a:solidFill>
            <a:srgbClr val="32647E"/>
          </a:solidFill>
          <a:ln w="19050">
            <a:solidFill>
              <a:schemeClr val="tx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pc="-50" dirty="0">
              <a:solidFill>
                <a:schemeClr val="bg1"/>
              </a:solidFill>
              <a:latin typeface="Century Gothic" panose="020B0502020202020204" pitchFamily="34" charset="0"/>
              <a:ea typeface="+mj-ea"/>
              <a:cs typeface="+mj-cs"/>
            </a:endParaRPr>
          </a:p>
        </p:txBody>
      </p:sp>
      <p:sp>
        <p:nvSpPr>
          <p:cNvPr id="32" name="Rounded Rectangle 3">
            <a:extLst>
              <a:ext uri="{FF2B5EF4-FFF2-40B4-BE49-F238E27FC236}">
                <a16:creationId xmlns:a16="http://schemas.microsoft.com/office/drawing/2014/main" id="{178F5A16-F7F6-4ABC-ACA9-DA5DDB43F284}"/>
              </a:ext>
            </a:extLst>
          </p:cNvPr>
          <p:cNvSpPr/>
          <p:nvPr/>
        </p:nvSpPr>
        <p:spPr>
          <a:xfrm>
            <a:off x="8183979" y="2523190"/>
            <a:ext cx="2883588" cy="1892495"/>
          </a:xfrm>
          <a:prstGeom prst="roundRect">
            <a:avLst>
              <a:gd name="adj" fmla="val 6145"/>
            </a:avLst>
          </a:prstGeom>
          <a:solidFill>
            <a:srgbClr val="32647E"/>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300"/>
              </a:lnSpc>
              <a:spcAft>
                <a:spcPts val="600"/>
              </a:spcAft>
            </a:pPr>
            <a:r>
              <a:rPr lang="en-US" sz="2400" dirty="0">
                <a:solidFill>
                  <a:schemeClr val="bg1"/>
                </a:solidFill>
                <a:latin typeface="Century Gothic" panose="020B0502020202020204" pitchFamily="34" charset="0"/>
                <a:ea typeface="+mj-ea"/>
                <a:cs typeface="+mj-cs"/>
              </a:rPr>
              <a:t>Brief </a:t>
            </a:r>
          </a:p>
          <a:p>
            <a:pPr algn="ctr">
              <a:lnSpc>
                <a:spcPts val="2300"/>
              </a:lnSpc>
              <a:spcAft>
                <a:spcPts val="600"/>
              </a:spcAft>
            </a:pPr>
            <a:r>
              <a:rPr lang="en-US" sz="2400" dirty="0">
                <a:solidFill>
                  <a:schemeClr val="bg1"/>
                </a:solidFill>
                <a:latin typeface="Century Gothic" panose="020B0502020202020204" pitchFamily="34" charset="0"/>
                <a:ea typeface="+mj-ea"/>
                <a:cs typeface="+mj-cs"/>
              </a:rPr>
              <a:t>intervention</a:t>
            </a:r>
          </a:p>
        </p:txBody>
      </p:sp>
      <p:sp>
        <p:nvSpPr>
          <p:cNvPr id="37" name="Rounded Rectangle 9">
            <a:extLst>
              <a:ext uri="{FF2B5EF4-FFF2-40B4-BE49-F238E27FC236}">
                <a16:creationId xmlns:a16="http://schemas.microsoft.com/office/drawing/2014/main" id="{F42618AF-D2C2-4467-99E5-4BA51B86F1E1}"/>
              </a:ext>
            </a:extLst>
          </p:cNvPr>
          <p:cNvSpPr/>
          <p:nvPr/>
        </p:nvSpPr>
        <p:spPr>
          <a:xfrm>
            <a:off x="4559950" y="2495204"/>
            <a:ext cx="2222972" cy="837739"/>
          </a:xfrm>
          <a:prstGeom prst="roundRect">
            <a:avLst/>
          </a:prstGeom>
          <a:solidFill>
            <a:srgbClr val="32647E"/>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2400" dirty="0">
                <a:solidFill>
                  <a:schemeClr val="bg1"/>
                </a:solidFill>
                <a:latin typeface="Century Gothic" panose="020B0502020202020204" pitchFamily="34" charset="0"/>
                <a:ea typeface="+mj-ea"/>
                <a:cs typeface="+mj-cs"/>
              </a:rPr>
              <a:t>CRAFFT</a:t>
            </a:r>
          </a:p>
        </p:txBody>
      </p:sp>
      <p:sp>
        <p:nvSpPr>
          <p:cNvPr id="39" name="Rounded Rectangle 13">
            <a:extLst>
              <a:ext uri="{FF2B5EF4-FFF2-40B4-BE49-F238E27FC236}">
                <a16:creationId xmlns:a16="http://schemas.microsoft.com/office/drawing/2014/main" id="{4EB4A874-F1AA-4E5D-94E4-654B39206C89}"/>
              </a:ext>
            </a:extLst>
          </p:cNvPr>
          <p:cNvSpPr/>
          <p:nvPr/>
        </p:nvSpPr>
        <p:spPr>
          <a:xfrm>
            <a:off x="4581273" y="3549960"/>
            <a:ext cx="2239582" cy="837739"/>
          </a:xfrm>
          <a:prstGeom prst="roundRect">
            <a:avLst/>
          </a:prstGeom>
          <a:solidFill>
            <a:srgbClr val="32647E"/>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entury Gothic" panose="020B0502020202020204" pitchFamily="34" charset="0"/>
              </a:rPr>
              <a:t>AUDIT / DAST</a:t>
            </a:r>
          </a:p>
        </p:txBody>
      </p:sp>
      <p:sp>
        <p:nvSpPr>
          <p:cNvPr id="40" name="Rounded Rectangle 15">
            <a:extLst>
              <a:ext uri="{FF2B5EF4-FFF2-40B4-BE49-F238E27FC236}">
                <a16:creationId xmlns:a16="http://schemas.microsoft.com/office/drawing/2014/main" id="{6E931B09-33D4-4A8C-8D3E-E23D9BE68802}"/>
              </a:ext>
            </a:extLst>
          </p:cNvPr>
          <p:cNvSpPr/>
          <p:nvPr/>
        </p:nvSpPr>
        <p:spPr>
          <a:xfrm>
            <a:off x="1124433" y="3557890"/>
            <a:ext cx="2025663" cy="837739"/>
          </a:xfrm>
          <a:prstGeom prst="roundRect">
            <a:avLst/>
          </a:prstGeom>
          <a:solidFill>
            <a:srgbClr val="32647E"/>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2400" dirty="0">
                <a:solidFill>
                  <a:schemeClr val="bg1"/>
                </a:solidFill>
                <a:latin typeface="Century Gothic" panose="020B0502020202020204" pitchFamily="34" charset="0"/>
                <a:ea typeface="+mj-ea"/>
                <a:cs typeface="+mj-cs"/>
              </a:rPr>
              <a:t>Brief screen</a:t>
            </a:r>
          </a:p>
        </p:txBody>
      </p:sp>
      <p:sp>
        <p:nvSpPr>
          <p:cNvPr id="41" name="Rectangle 40">
            <a:extLst>
              <a:ext uri="{FF2B5EF4-FFF2-40B4-BE49-F238E27FC236}">
                <a16:creationId xmlns:a16="http://schemas.microsoft.com/office/drawing/2014/main" id="{E3B0F365-178C-40EA-B5FD-78A2B502044E}"/>
              </a:ext>
            </a:extLst>
          </p:cNvPr>
          <p:cNvSpPr/>
          <p:nvPr/>
        </p:nvSpPr>
        <p:spPr>
          <a:xfrm>
            <a:off x="1729837" y="2999086"/>
            <a:ext cx="864404" cy="369332"/>
          </a:xfrm>
          <a:prstGeom prst="rect">
            <a:avLst/>
          </a:prstGeom>
          <a:ln w="19050">
            <a:noFill/>
          </a:ln>
        </p:spPr>
        <p:txBody>
          <a:bodyPr wrap="none">
            <a:spAutoFit/>
          </a:bodyPr>
          <a:lstStyle/>
          <a:p>
            <a:r>
              <a:rPr lang="en-US" dirty="0">
                <a:ln w="13500">
                  <a:solidFill>
                    <a:schemeClr val="accent1">
                      <a:shade val="2500"/>
                      <a:alpha val="6500"/>
                    </a:schemeClr>
                  </a:solidFill>
                  <a:prstDash val="solid"/>
                </a:ln>
                <a:effectLst>
                  <a:innerShdw blurRad="50900" dist="38500" dir="13500000">
                    <a:srgbClr val="000000">
                      <a:alpha val="60000"/>
                    </a:srgbClr>
                  </a:innerShdw>
                </a:effectLst>
                <a:latin typeface="Century Gothic" panose="020B0502020202020204" pitchFamily="34" charset="0"/>
              </a:rPr>
              <a:t>Triage</a:t>
            </a:r>
            <a:endParaRPr lang="en-US" dirty="0">
              <a:latin typeface="Century Gothic" panose="020B0502020202020204" pitchFamily="34" charset="0"/>
            </a:endParaRPr>
          </a:p>
        </p:txBody>
      </p:sp>
      <p:sp>
        <p:nvSpPr>
          <p:cNvPr id="42" name="Rectangle 41">
            <a:extLst>
              <a:ext uri="{FF2B5EF4-FFF2-40B4-BE49-F238E27FC236}">
                <a16:creationId xmlns:a16="http://schemas.microsoft.com/office/drawing/2014/main" id="{F9F6D480-7AA7-4089-BDDA-0DD16522002B}"/>
              </a:ext>
            </a:extLst>
          </p:cNvPr>
          <p:cNvSpPr/>
          <p:nvPr/>
        </p:nvSpPr>
        <p:spPr>
          <a:xfrm>
            <a:off x="5124441" y="2003483"/>
            <a:ext cx="1082349" cy="369332"/>
          </a:xfrm>
          <a:prstGeom prst="rect">
            <a:avLst/>
          </a:prstGeom>
        </p:spPr>
        <p:txBody>
          <a:bodyPr wrap="none">
            <a:spAutoFit/>
          </a:bodyPr>
          <a:lstStyle/>
          <a:p>
            <a:pPr algn="ctr"/>
            <a:r>
              <a:rPr lang="en-US" dirty="0">
                <a:ln w="13500">
                  <a:solidFill>
                    <a:schemeClr val="accent1">
                      <a:shade val="2500"/>
                      <a:alpha val="6500"/>
                    </a:schemeClr>
                  </a:solidFill>
                  <a:prstDash val="solid"/>
                </a:ln>
                <a:effectLst>
                  <a:innerShdw blurRad="50900" dist="38500" dir="13500000">
                    <a:srgbClr val="000000">
                      <a:alpha val="60000"/>
                    </a:srgbClr>
                  </a:innerShdw>
                </a:effectLst>
                <a:latin typeface="Century Gothic" panose="020B0502020202020204" pitchFamily="34" charset="0"/>
              </a:rPr>
              <a:t>Bedside</a:t>
            </a:r>
            <a:endParaRPr lang="en-US" dirty="0">
              <a:latin typeface="Century Gothic" panose="020B0502020202020204" pitchFamily="34" charset="0"/>
            </a:endParaRPr>
          </a:p>
        </p:txBody>
      </p:sp>
      <p:sp>
        <p:nvSpPr>
          <p:cNvPr id="43" name="Rectangle 42">
            <a:extLst>
              <a:ext uri="{FF2B5EF4-FFF2-40B4-BE49-F238E27FC236}">
                <a16:creationId xmlns:a16="http://schemas.microsoft.com/office/drawing/2014/main" id="{061B4D68-FFB1-483A-BEF6-6F06B8EAEC67}"/>
              </a:ext>
            </a:extLst>
          </p:cNvPr>
          <p:cNvSpPr/>
          <p:nvPr/>
        </p:nvSpPr>
        <p:spPr>
          <a:xfrm>
            <a:off x="9158703" y="2031193"/>
            <a:ext cx="1082349" cy="369332"/>
          </a:xfrm>
          <a:prstGeom prst="rect">
            <a:avLst/>
          </a:prstGeom>
        </p:spPr>
        <p:txBody>
          <a:bodyPr wrap="none">
            <a:spAutoFit/>
          </a:bodyPr>
          <a:lstStyle/>
          <a:p>
            <a:pPr algn="ctr"/>
            <a:r>
              <a:rPr lang="en-US" dirty="0">
                <a:ln w="13500">
                  <a:solidFill>
                    <a:schemeClr val="accent1">
                      <a:shade val="2500"/>
                      <a:alpha val="6500"/>
                    </a:schemeClr>
                  </a:solidFill>
                  <a:prstDash val="solid"/>
                </a:ln>
                <a:effectLst>
                  <a:innerShdw blurRad="50900" dist="38500" dir="13500000">
                    <a:srgbClr val="000000">
                      <a:alpha val="60000"/>
                    </a:srgbClr>
                  </a:innerShdw>
                </a:effectLst>
                <a:latin typeface="Century Gothic" panose="020B0502020202020204" pitchFamily="34" charset="0"/>
              </a:rPr>
              <a:t>Bedside</a:t>
            </a:r>
            <a:endParaRPr lang="en-US" dirty="0">
              <a:latin typeface="Century Gothic" panose="020B0502020202020204" pitchFamily="34" charset="0"/>
            </a:endParaRPr>
          </a:p>
        </p:txBody>
      </p:sp>
      <p:sp>
        <p:nvSpPr>
          <p:cNvPr id="44" name="Cross 43">
            <a:extLst>
              <a:ext uri="{FF2B5EF4-FFF2-40B4-BE49-F238E27FC236}">
                <a16:creationId xmlns:a16="http://schemas.microsoft.com/office/drawing/2014/main" id="{1B293196-3B86-403B-BD80-62CC3C249159}"/>
              </a:ext>
            </a:extLst>
          </p:cNvPr>
          <p:cNvSpPr/>
          <p:nvPr/>
        </p:nvSpPr>
        <p:spPr>
          <a:xfrm>
            <a:off x="7142595" y="3808459"/>
            <a:ext cx="262457" cy="247569"/>
          </a:xfrm>
          <a:prstGeom prst="plus">
            <a:avLst>
              <a:gd name="adj" fmla="val 35021"/>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latin typeface="Century Gothic" panose="020B0502020202020204" pitchFamily="34" charset="0"/>
            </a:endParaRPr>
          </a:p>
        </p:txBody>
      </p:sp>
    </p:spTree>
    <p:extLst>
      <p:ext uri="{BB962C8B-B14F-4D97-AF65-F5344CB8AC3E}">
        <p14:creationId xmlns:p14="http://schemas.microsoft.com/office/powerpoint/2010/main" val="24416185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097667" y="471818"/>
            <a:ext cx="7127779" cy="923330"/>
          </a:xfrm>
          <a:prstGeom prst="rect">
            <a:avLst/>
          </a:prstGeom>
        </p:spPr>
        <p:txBody>
          <a:bodyPr wrap="square">
            <a:spAutoFit/>
          </a:bodyPr>
          <a:lstStyle/>
          <a:p>
            <a:pPr algn="ctr">
              <a:spcBef>
                <a:spcPct val="0"/>
              </a:spcBef>
              <a:spcAft>
                <a:spcPts val="1200"/>
              </a:spcAft>
              <a:defRPr/>
            </a:pPr>
            <a:r>
              <a:rPr lang="en-US" sz="5400" dirty="0">
                <a:latin typeface="Calibri" panose="020F0502020204030204" pitchFamily="34" charset="0"/>
                <a:cs typeface="Calibri" panose="020F0502020204030204" pitchFamily="34" charset="0"/>
              </a:rPr>
              <a:t>Video:</a:t>
            </a:r>
          </a:p>
        </p:txBody>
      </p:sp>
      <p:pic>
        <p:nvPicPr>
          <p:cNvPr id="5" name="Picture 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522868" y="2315255"/>
            <a:ext cx="6277379" cy="3531026"/>
          </a:xfrm>
          <a:prstGeom prst="rect">
            <a:avLst/>
          </a:prstGeom>
        </p:spPr>
      </p:pic>
      <p:sp>
        <p:nvSpPr>
          <p:cNvPr id="3" name="TextBox 2"/>
          <p:cNvSpPr txBox="1"/>
          <p:nvPr/>
        </p:nvSpPr>
        <p:spPr>
          <a:xfrm>
            <a:off x="2257306" y="6117350"/>
            <a:ext cx="8410694" cy="400110"/>
          </a:xfrm>
          <a:prstGeom prst="rect">
            <a:avLst/>
          </a:prstGeom>
          <a:noFill/>
        </p:spPr>
        <p:txBody>
          <a:bodyPr wrap="square" rtlCol="0">
            <a:spAutoFit/>
          </a:bodyPr>
          <a:lstStyle/>
          <a:p>
            <a:pPr algn="ctr"/>
            <a:r>
              <a:rPr lang="en-US" sz="2000" dirty="0">
                <a:ln w="13500">
                  <a:solidFill>
                    <a:schemeClr val="accent1">
                      <a:shade val="2500"/>
                      <a:alpha val="6500"/>
                    </a:schemeClr>
                  </a:solidFill>
                  <a:prstDash val="solid"/>
                </a:ln>
                <a:solidFill>
                  <a:schemeClr val="tx1">
                    <a:alpha val="95000"/>
                  </a:schemeClr>
                </a:solidFill>
                <a:effectLst>
                  <a:innerShdw blurRad="50900" dist="38500" dir="13500000">
                    <a:srgbClr val="000000">
                      <a:alpha val="60000"/>
                    </a:srgbClr>
                  </a:innerShdw>
                </a:effectLst>
                <a:latin typeface="Century Gothic" panose="020B0502020202020204" pitchFamily="34" charset="0"/>
              </a:rPr>
              <a:t>https://www.youtube.com/watch?v=EDc-GNm7gIU</a:t>
            </a:r>
          </a:p>
        </p:txBody>
      </p:sp>
      <p:sp>
        <p:nvSpPr>
          <p:cNvPr id="4" name="Rectangle 3"/>
          <p:cNvSpPr/>
          <p:nvPr/>
        </p:nvSpPr>
        <p:spPr>
          <a:xfrm>
            <a:off x="2078817" y="1487223"/>
            <a:ext cx="8572995" cy="461665"/>
          </a:xfrm>
          <a:prstGeom prst="rect">
            <a:avLst/>
          </a:prstGeom>
        </p:spPr>
        <p:txBody>
          <a:bodyPr wrap="square">
            <a:spAutoFit/>
          </a:bodyPr>
          <a:lstStyle/>
          <a:p>
            <a:pPr algn="ctr" fontAlgn="base">
              <a:spcBef>
                <a:spcPct val="0"/>
              </a:spcBef>
              <a:spcAft>
                <a:spcPts val="600"/>
              </a:spcAft>
              <a:buClr>
                <a:schemeClr val="accent6"/>
              </a:buClr>
              <a:buSzPct val="100000"/>
              <a:tabLst>
                <a:tab pos="347663" algn="l"/>
              </a:tabLst>
              <a:defRPr/>
            </a:pPr>
            <a:r>
              <a:rPr lang="en-US" sz="2400" dirty="0">
                <a:ln w="13500">
                  <a:solidFill>
                    <a:schemeClr val="accent1">
                      <a:shade val="2500"/>
                      <a:alpha val="6500"/>
                    </a:schemeClr>
                  </a:solidFill>
                  <a:prstDash val="solid"/>
                </a:ln>
                <a:solidFill>
                  <a:schemeClr val="tx1">
                    <a:alpha val="95000"/>
                  </a:schemeClr>
                </a:solidFill>
                <a:effectLst>
                  <a:innerShdw blurRad="50900" dist="38500" dir="13500000">
                    <a:srgbClr val="000000">
                      <a:alpha val="60000"/>
                    </a:srgbClr>
                  </a:innerShdw>
                </a:effectLst>
                <a:latin typeface="Century Gothic" panose="020B0502020202020204" pitchFamily="34" charset="0"/>
              </a:rPr>
              <a:t>Primary care workflow with behavioral health specialist</a:t>
            </a:r>
          </a:p>
        </p:txBody>
      </p:sp>
      <p:sp>
        <p:nvSpPr>
          <p:cNvPr id="6" name="Rectangle 5">
            <a:extLst>
              <a:ext uri="{FF2B5EF4-FFF2-40B4-BE49-F238E27FC236}">
                <a16:creationId xmlns:a16="http://schemas.microsoft.com/office/drawing/2014/main" id="{6E67301E-C89D-4195-BF35-16C8B5B3ADE9}"/>
              </a:ext>
            </a:extLst>
          </p:cNvPr>
          <p:cNvSpPr/>
          <p:nvPr/>
        </p:nvSpPr>
        <p:spPr>
          <a:xfrm>
            <a:off x="10128512" y="6519446"/>
            <a:ext cx="2053119" cy="338554"/>
          </a:xfrm>
          <a:prstGeom prst="rect">
            <a:avLst/>
          </a:prstGeom>
        </p:spPr>
        <p:txBody>
          <a:bodyPr wrap="square">
            <a:spAutoFit/>
          </a:bodyPr>
          <a:lstStyle/>
          <a:p>
            <a:pPr algn="r"/>
            <a:r>
              <a:rPr lang="en-US" sz="1600" dirty="0"/>
              <a:t>sbirtoregon.org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3818122" y="271336"/>
            <a:ext cx="5011180" cy="769441"/>
          </a:xfrm>
          <a:prstGeom prst="rect">
            <a:avLst/>
          </a:prstGeom>
        </p:spPr>
        <p:txBody>
          <a:bodyPr wrap="none">
            <a:spAutoFit/>
          </a:bodyPr>
          <a:lstStyle/>
          <a:p>
            <a:pPr algn="ctr">
              <a:spcBef>
                <a:spcPct val="0"/>
              </a:spcBef>
              <a:defRPr/>
            </a:pPr>
            <a:r>
              <a:rPr lang="en-US" sz="4400" dirty="0">
                <a:latin typeface="Calibri" panose="020F0502020204030204" pitchFamily="34" charset="0"/>
                <a:cs typeface="Calibri" panose="020F0502020204030204" pitchFamily="34" charset="0"/>
              </a:rPr>
              <a:t>Adult screening tools</a:t>
            </a:r>
          </a:p>
        </p:txBody>
      </p:sp>
      <p:sp>
        <p:nvSpPr>
          <p:cNvPr id="13" name="Rectangle 1"/>
          <p:cNvSpPr>
            <a:spLocks noChangeArrowheads="1"/>
          </p:cNvSpPr>
          <p:nvPr/>
        </p:nvSpPr>
        <p:spPr bwMode="auto">
          <a:xfrm>
            <a:off x="4878896" y="1822806"/>
            <a:ext cx="2632909"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ts val="1200"/>
              </a:spcAft>
              <a:buClr>
                <a:schemeClr val="accent6"/>
              </a:buClr>
              <a:buSzPct val="100000"/>
              <a:tabLst>
                <a:tab pos="347663" algn="l"/>
              </a:tabLst>
            </a:pPr>
            <a:r>
              <a:rPr lang="en-US" sz="2400" dirty="0">
                <a:ln w="13500">
                  <a:solidFill>
                    <a:schemeClr val="accent1">
                      <a:shade val="2500"/>
                      <a:alpha val="6500"/>
                    </a:schemeClr>
                  </a:solidFill>
                  <a:prstDash val="solid"/>
                </a:ln>
                <a:solidFill>
                  <a:schemeClr val="tx1">
                    <a:alpha val="95000"/>
                  </a:schemeClr>
                </a:solidFill>
                <a:effectLst>
                  <a:innerShdw blurRad="50900" dist="38500" dir="13500000">
                    <a:srgbClr val="000000">
                      <a:alpha val="60000"/>
                    </a:srgbClr>
                  </a:innerShdw>
                </a:effectLst>
                <a:latin typeface="Century Gothic" panose="020B0502020202020204" pitchFamily="34" charset="0"/>
              </a:rPr>
              <a:t>AUDIT</a:t>
            </a:r>
          </a:p>
        </p:txBody>
      </p:sp>
      <p:sp>
        <p:nvSpPr>
          <p:cNvPr id="22" name="Rectangle 1"/>
          <p:cNvSpPr>
            <a:spLocks noChangeArrowheads="1"/>
          </p:cNvSpPr>
          <p:nvPr/>
        </p:nvSpPr>
        <p:spPr bwMode="auto">
          <a:xfrm>
            <a:off x="8452857" y="1821585"/>
            <a:ext cx="2850704"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ts val="1200"/>
              </a:spcAft>
              <a:buClr>
                <a:schemeClr val="accent6"/>
              </a:buClr>
              <a:buSzPct val="100000"/>
              <a:tabLst>
                <a:tab pos="347663" algn="l"/>
              </a:tabLst>
            </a:pPr>
            <a:r>
              <a:rPr lang="en-US" sz="2400" dirty="0">
                <a:ln w="13500">
                  <a:solidFill>
                    <a:schemeClr val="accent1">
                      <a:shade val="2500"/>
                      <a:alpha val="6500"/>
                    </a:schemeClr>
                  </a:solidFill>
                  <a:prstDash val="solid"/>
                </a:ln>
                <a:solidFill>
                  <a:schemeClr val="tx1">
                    <a:alpha val="95000"/>
                  </a:schemeClr>
                </a:solidFill>
                <a:effectLst>
                  <a:innerShdw blurRad="50900" dist="38500" dir="13500000">
                    <a:srgbClr val="000000">
                      <a:alpha val="60000"/>
                    </a:srgbClr>
                  </a:innerShdw>
                </a:effectLst>
                <a:latin typeface="Century Gothic" panose="020B0502020202020204" pitchFamily="34" charset="0"/>
              </a:rPr>
              <a:t>DAST</a:t>
            </a:r>
          </a:p>
        </p:txBody>
      </p:sp>
      <p:sp>
        <p:nvSpPr>
          <p:cNvPr id="27" name="Rectangle 1"/>
          <p:cNvSpPr>
            <a:spLocks noChangeArrowheads="1"/>
          </p:cNvSpPr>
          <p:nvPr/>
        </p:nvSpPr>
        <p:spPr bwMode="auto">
          <a:xfrm>
            <a:off x="811874" y="1821585"/>
            <a:ext cx="2927271"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buClr>
                <a:schemeClr val="accent6"/>
              </a:buClr>
              <a:buSzPct val="100000"/>
              <a:tabLst>
                <a:tab pos="347663" algn="l"/>
              </a:tabLst>
            </a:pPr>
            <a:r>
              <a:rPr lang="en-US" sz="2400" dirty="0">
                <a:ln w="13500">
                  <a:solidFill>
                    <a:schemeClr val="accent1">
                      <a:shade val="2500"/>
                      <a:alpha val="6500"/>
                    </a:schemeClr>
                  </a:solidFill>
                  <a:prstDash val="solid"/>
                </a:ln>
                <a:solidFill>
                  <a:schemeClr val="tx1">
                    <a:alpha val="95000"/>
                  </a:schemeClr>
                </a:solidFill>
                <a:effectLst>
                  <a:innerShdw blurRad="50900" dist="38500" dir="13500000">
                    <a:srgbClr val="000000">
                      <a:alpha val="60000"/>
                    </a:srgbClr>
                  </a:innerShdw>
                </a:effectLst>
                <a:latin typeface="Century Gothic" panose="020B0502020202020204" pitchFamily="34" charset="0"/>
              </a:rPr>
              <a:t>Brief screen</a:t>
            </a:r>
          </a:p>
        </p:txBody>
      </p:sp>
      <p:sp>
        <p:nvSpPr>
          <p:cNvPr id="12" name="Rectangle 11"/>
          <p:cNvSpPr/>
          <p:nvPr/>
        </p:nvSpPr>
        <p:spPr>
          <a:xfrm>
            <a:off x="10128512" y="6519446"/>
            <a:ext cx="2053119" cy="338554"/>
          </a:xfrm>
          <a:prstGeom prst="rect">
            <a:avLst/>
          </a:prstGeom>
        </p:spPr>
        <p:txBody>
          <a:bodyPr wrap="square">
            <a:spAutoFit/>
          </a:bodyPr>
          <a:lstStyle/>
          <a:p>
            <a:pPr algn="r"/>
            <a:r>
              <a:rPr lang="en-US" sz="1600" dirty="0"/>
              <a:t>sbirtoregon.org</a:t>
            </a:r>
          </a:p>
        </p:txBody>
      </p:sp>
      <p:pic>
        <p:nvPicPr>
          <p:cNvPr id="10" name="Picture 9">
            <a:extLst>
              <a:ext uri="{FF2B5EF4-FFF2-40B4-BE49-F238E27FC236}">
                <a16:creationId xmlns:a16="http://schemas.microsoft.com/office/drawing/2014/main" id="{EF8CFCAA-D9DA-4454-8177-67A77029C386}"/>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521771" y="2360048"/>
            <a:ext cx="2797309" cy="3782663"/>
          </a:xfrm>
          <a:prstGeom prst="rect">
            <a:avLst/>
          </a:prstGeom>
        </p:spPr>
      </p:pic>
      <p:pic>
        <p:nvPicPr>
          <p:cNvPr id="14" name="Picture 13">
            <a:extLst>
              <a:ext uri="{FF2B5EF4-FFF2-40B4-BE49-F238E27FC236}">
                <a16:creationId xmlns:a16="http://schemas.microsoft.com/office/drawing/2014/main" id="{B9D1C869-31EC-44CD-8676-CE0CFBF27013}"/>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a:off x="4591331" y="2360047"/>
            <a:ext cx="3162555" cy="3782663"/>
          </a:xfrm>
          <a:prstGeom prst="rect">
            <a:avLst/>
          </a:prstGeom>
        </p:spPr>
      </p:pic>
      <p:pic>
        <p:nvPicPr>
          <p:cNvPr id="4" name="Picture 3">
            <a:extLst>
              <a:ext uri="{FF2B5EF4-FFF2-40B4-BE49-F238E27FC236}">
                <a16:creationId xmlns:a16="http://schemas.microsoft.com/office/drawing/2014/main" id="{3A9F22BA-C48E-4F35-A199-91BC5E5F01E3}"/>
              </a:ext>
            </a:extLst>
          </p:cNvPr>
          <p:cNvPicPr>
            <a:picLocks noChangeAspect="1"/>
          </p:cNvPicPr>
          <p:nvPr/>
        </p:nvPicPr>
        <p:blipFill rotWithShape="1">
          <a:blip r:embed="rId5" cstate="email">
            <a:extLst>
              <a:ext uri="{28A0092B-C50C-407E-A947-70E740481C1C}">
                <a14:useLocalDpi xmlns:a14="http://schemas.microsoft.com/office/drawing/2010/main" val="0"/>
              </a:ext>
            </a:extLst>
          </a:blip>
          <a:srcRect/>
          <a:stretch/>
        </p:blipFill>
        <p:spPr>
          <a:xfrm>
            <a:off x="878604" y="2361363"/>
            <a:ext cx="3315950" cy="3781347"/>
          </a:xfrm>
          <a:prstGeom prst="rect">
            <a:avLst/>
          </a:prstGeom>
        </p:spPr>
      </p:pic>
    </p:spTree>
    <p:extLst>
      <p:ext uri="{BB962C8B-B14F-4D97-AF65-F5344CB8AC3E}">
        <p14:creationId xmlns:p14="http://schemas.microsoft.com/office/powerpoint/2010/main" val="23631396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0395" y="2992279"/>
            <a:ext cx="3466940" cy="461665"/>
          </a:xfrm>
          <a:prstGeom prst="rect">
            <a:avLst/>
          </a:prstGeom>
        </p:spPr>
        <p:txBody>
          <a:bodyPr wrap="square">
            <a:spAutoFit/>
          </a:bodyPr>
          <a:lstStyle/>
          <a:p>
            <a:pPr marL="0" lvl="2" algn="r" fontAlgn="base">
              <a:spcBef>
                <a:spcPct val="0"/>
              </a:spcBef>
              <a:spcAft>
                <a:spcPts val="1800"/>
              </a:spcAft>
              <a:buClr>
                <a:srgbClr val="FFC000"/>
              </a:buClr>
              <a:buSzPct val="80000"/>
              <a:tabLst>
                <a:tab pos="347663" algn="l"/>
              </a:tabLst>
              <a:defRPr/>
            </a:pPr>
            <a:r>
              <a:rPr lang="en-US" sz="2400" dirty="0">
                <a:latin typeface="Century Gothic" panose="020B0502020202020204" pitchFamily="34" charset="0"/>
                <a:ea typeface="+mj-ea"/>
                <a:cs typeface="+mj-cs"/>
              </a:rPr>
              <a:t>One alcohol question  </a:t>
            </a:r>
          </a:p>
        </p:txBody>
      </p:sp>
      <p:sp>
        <p:nvSpPr>
          <p:cNvPr id="12" name="Rectangle 11"/>
          <p:cNvSpPr/>
          <p:nvPr/>
        </p:nvSpPr>
        <p:spPr>
          <a:xfrm>
            <a:off x="95837" y="4157890"/>
            <a:ext cx="3335788" cy="461665"/>
          </a:xfrm>
          <a:prstGeom prst="rect">
            <a:avLst/>
          </a:prstGeom>
        </p:spPr>
        <p:txBody>
          <a:bodyPr wrap="square">
            <a:spAutoFit/>
          </a:bodyPr>
          <a:lstStyle/>
          <a:p>
            <a:pPr marL="0" lvl="2" algn="r" fontAlgn="base">
              <a:spcBef>
                <a:spcPct val="0"/>
              </a:spcBef>
              <a:spcAft>
                <a:spcPts val="1800"/>
              </a:spcAft>
              <a:buClr>
                <a:srgbClr val="FFC000"/>
              </a:buClr>
              <a:buSzPct val="80000"/>
              <a:tabLst>
                <a:tab pos="347663" algn="l"/>
              </a:tabLst>
              <a:defRPr/>
            </a:pPr>
            <a:r>
              <a:rPr lang="en-US" sz="2400" dirty="0">
                <a:latin typeface="Century Gothic" panose="020B0502020202020204" pitchFamily="34" charset="0"/>
                <a:ea typeface="+mj-ea"/>
                <a:cs typeface="+mj-cs"/>
              </a:rPr>
              <a:t>One drug question </a:t>
            </a:r>
          </a:p>
        </p:txBody>
      </p:sp>
      <p:sp>
        <p:nvSpPr>
          <p:cNvPr id="16" name="Rectangle 15"/>
          <p:cNvSpPr/>
          <p:nvPr/>
        </p:nvSpPr>
        <p:spPr>
          <a:xfrm>
            <a:off x="4988114" y="170685"/>
            <a:ext cx="2900601" cy="769441"/>
          </a:xfrm>
          <a:prstGeom prst="rect">
            <a:avLst/>
          </a:prstGeom>
        </p:spPr>
        <p:txBody>
          <a:bodyPr wrap="none">
            <a:spAutoFit/>
          </a:bodyPr>
          <a:lstStyle/>
          <a:p>
            <a:pPr algn="ctr">
              <a:spcBef>
                <a:spcPct val="0"/>
              </a:spcBef>
              <a:defRPr/>
            </a:pPr>
            <a:r>
              <a:rPr lang="en-US" sz="4400" dirty="0">
                <a:latin typeface="Calibri" panose="020F0502020204030204" pitchFamily="34" charset="0"/>
                <a:cs typeface="Calibri" panose="020F0502020204030204" pitchFamily="34" charset="0"/>
              </a:rPr>
              <a:t>Brief screen</a:t>
            </a:r>
          </a:p>
        </p:txBody>
      </p:sp>
      <p:sp>
        <p:nvSpPr>
          <p:cNvPr id="7" name="Rectangle 6"/>
          <p:cNvSpPr/>
          <p:nvPr/>
        </p:nvSpPr>
        <p:spPr>
          <a:xfrm>
            <a:off x="9936500" y="6441107"/>
            <a:ext cx="2053119" cy="338554"/>
          </a:xfrm>
          <a:prstGeom prst="rect">
            <a:avLst/>
          </a:prstGeom>
        </p:spPr>
        <p:txBody>
          <a:bodyPr wrap="square">
            <a:spAutoFit/>
          </a:bodyPr>
          <a:lstStyle/>
          <a:p>
            <a:pPr algn="r"/>
            <a:r>
              <a:rPr lang="en-US" sz="1600" dirty="0"/>
              <a:t>www.sbirtoregon.org</a:t>
            </a:r>
          </a:p>
        </p:txBody>
      </p:sp>
      <p:sp>
        <p:nvSpPr>
          <p:cNvPr id="2" name="Arrow: Right 1">
            <a:extLst>
              <a:ext uri="{FF2B5EF4-FFF2-40B4-BE49-F238E27FC236}">
                <a16:creationId xmlns:a16="http://schemas.microsoft.com/office/drawing/2014/main" id="{5F9FC167-C84E-476F-9D70-19CADC48422B}"/>
              </a:ext>
            </a:extLst>
          </p:cNvPr>
          <p:cNvSpPr/>
          <p:nvPr/>
        </p:nvSpPr>
        <p:spPr>
          <a:xfrm>
            <a:off x="3499043" y="3046175"/>
            <a:ext cx="960125" cy="384050"/>
          </a:xfrm>
          <a:prstGeom prst="rightArrow">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509D3887-2987-4191-B37B-B5E627DCD82A}"/>
              </a:ext>
            </a:extLst>
          </p:cNvPr>
          <p:cNvSpPr/>
          <p:nvPr/>
        </p:nvSpPr>
        <p:spPr>
          <a:xfrm>
            <a:off x="3499043" y="4197100"/>
            <a:ext cx="960125" cy="384050"/>
          </a:xfrm>
          <a:prstGeom prst="rightArrow">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8ABD286E-C879-4448-9BA9-1B5894FF7EDE}"/>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4800181" y="1298665"/>
            <a:ext cx="4372311" cy="4985969"/>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375836" y="231019"/>
            <a:ext cx="7543800" cy="769441"/>
          </a:xfrm>
          <a:prstGeom prst="rect">
            <a:avLst/>
          </a:prstGeom>
        </p:spPr>
        <p:txBody>
          <a:bodyPr wrap="square">
            <a:spAutoFit/>
          </a:bodyPr>
          <a:lstStyle/>
          <a:p>
            <a:pPr algn="ctr">
              <a:spcBef>
                <a:spcPct val="0"/>
              </a:spcBef>
              <a:defRPr/>
            </a:pPr>
            <a:r>
              <a:rPr lang="en-US" sz="4400" dirty="0">
                <a:latin typeface="Calibri" panose="020F0502020204030204" pitchFamily="34" charset="0"/>
                <a:cs typeface="Calibri" panose="020F0502020204030204" pitchFamily="34" charset="0"/>
              </a:rPr>
              <a:t>Single alcohol question</a:t>
            </a:r>
          </a:p>
        </p:txBody>
      </p:sp>
      <p:sp>
        <p:nvSpPr>
          <p:cNvPr id="10" name="Rectangle 9"/>
          <p:cNvSpPr/>
          <p:nvPr/>
        </p:nvSpPr>
        <p:spPr>
          <a:xfrm>
            <a:off x="6787291" y="6488668"/>
            <a:ext cx="5392300" cy="369332"/>
          </a:xfrm>
          <a:prstGeom prst="rect">
            <a:avLst/>
          </a:prstGeom>
        </p:spPr>
        <p:txBody>
          <a:bodyPr wrap="square">
            <a:spAutoFit/>
          </a:bodyPr>
          <a:lstStyle/>
          <a:p>
            <a:pPr algn="r"/>
            <a:r>
              <a:rPr lang="en-US" dirty="0">
                <a:latin typeface="Calibri" panose="020F0502020204030204" pitchFamily="34" charset="0"/>
              </a:rPr>
              <a:t>Informed by: McNeely </a:t>
            </a:r>
            <a:r>
              <a:rPr lang="en-US" dirty="0"/>
              <a:t>, et al. 2015. </a:t>
            </a:r>
            <a:r>
              <a:rPr lang="en-US" dirty="0" err="1"/>
              <a:t>Flente</a:t>
            </a:r>
            <a:r>
              <a:rPr lang="en-US" dirty="0"/>
              <a:t> et al, 2020. </a:t>
            </a:r>
          </a:p>
        </p:txBody>
      </p:sp>
      <p:pic>
        <p:nvPicPr>
          <p:cNvPr id="3" name="Picture 2">
            <a:extLst>
              <a:ext uri="{FF2B5EF4-FFF2-40B4-BE49-F238E27FC236}">
                <a16:creationId xmlns:a16="http://schemas.microsoft.com/office/drawing/2014/main" id="{944E555E-16C1-41E1-B646-B58D7D3F408C}"/>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988135" y="1998413"/>
            <a:ext cx="10513141" cy="2861173"/>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912430" y="329989"/>
            <a:ext cx="4862292" cy="769441"/>
          </a:xfrm>
          <a:prstGeom prst="rect">
            <a:avLst/>
          </a:prstGeom>
        </p:spPr>
        <p:txBody>
          <a:bodyPr wrap="none">
            <a:spAutoFit/>
          </a:bodyPr>
          <a:lstStyle/>
          <a:p>
            <a:pPr algn="ctr">
              <a:spcBef>
                <a:spcPct val="0"/>
              </a:spcBef>
              <a:defRPr/>
            </a:pPr>
            <a:r>
              <a:rPr lang="en-US" sz="4400" dirty="0">
                <a:latin typeface="Calibri" panose="020F0502020204030204" pitchFamily="34" charset="0"/>
                <a:cs typeface="Calibri" panose="020F0502020204030204" pitchFamily="34" charset="0"/>
              </a:rPr>
              <a:t>Single drug question</a:t>
            </a:r>
          </a:p>
        </p:txBody>
      </p:sp>
      <p:sp>
        <p:nvSpPr>
          <p:cNvPr id="7" name="Rectangle 6"/>
          <p:cNvSpPr/>
          <p:nvPr/>
        </p:nvSpPr>
        <p:spPr>
          <a:xfrm>
            <a:off x="9827226" y="6462995"/>
            <a:ext cx="2259954" cy="369332"/>
          </a:xfrm>
          <a:prstGeom prst="rect">
            <a:avLst/>
          </a:prstGeom>
        </p:spPr>
        <p:txBody>
          <a:bodyPr wrap="square">
            <a:spAutoFit/>
          </a:bodyPr>
          <a:lstStyle/>
          <a:p>
            <a:pPr algn="r"/>
            <a:r>
              <a:rPr lang="en-US" dirty="0">
                <a:latin typeface="Calibri" panose="020F0502020204030204" pitchFamily="34" charset="0"/>
              </a:rPr>
              <a:t>McNeely </a:t>
            </a:r>
            <a:r>
              <a:rPr lang="en-US" dirty="0"/>
              <a:t>, et al. 2015</a:t>
            </a:r>
          </a:p>
        </p:txBody>
      </p:sp>
      <p:sp>
        <p:nvSpPr>
          <p:cNvPr id="9" name="Rectangle 8"/>
          <p:cNvSpPr/>
          <p:nvPr/>
        </p:nvSpPr>
        <p:spPr>
          <a:xfrm>
            <a:off x="1295375" y="5189183"/>
            <a:ext cx="10292539" cy="492443"/>
          </a:xfrm>
          <a:prstGeom prst="rect">
            <a:avLst/>
          </a:prstGeom>
        </p:spPr>
        <p:txBody>
          <a:bodyPr wrap="square">
            <a:spAutoFit/>
          </a:bodyPr>
          <a:lstStyle/>
          <a:p>
            <a:pPr marL="346075" lvl="2" indent="-346075" fontAlgn="base">
              <a:spcAft>
                <a:spcPts val="1800"/>
              </a:spcAft>
              <a:buClr>
                <a:prstClr val="black"/>
              </a:buClr>
              <a:buSzPct val="80000"/>
              <a:buFont typeface="Arial" panose="020B0604020202020204" pitchFamily="34" charset="0"/>
              <a:buChar char="•"/>
              <a:tabLst>
                <a:tab pos="347663" algn="l"/>
              </a:tabLst>
              <a:defRPr/>
            </a:pPr>
            <a:r>
              <a:rPr lang="en-US" sz="2600" dirty="0">
                <a:solidFill>
                  <a:prstClr val="black"/>
                </a:solidFill>
                <a:latin typeface="Century Gothic" panose="020B0502020202020204"/>
                <a:ea typeface="+mj-ea"/>
                <a:cs typeface="+mj-cs"/>
              </a:rPr>
              <a:t>Sens: 93% Spec: 94% for past year, self-reported drug use.</a:t>
            </a:r>
          </a:p>
        </p:txBody>
      </p:sp>
      <p:pic>
        <p:nvPicPr>
          <p:cNvPr id="3" name="Picture 2">
            <a:extLst>
              <a:ext uri="{FF2B5EF4-FFF2-40B4-BE49-F238E27FC236}">
                <a16:creationId xmlns:a16="http://schemas.microsoft.com/office/drawing/2014/main" id="{5536175E-D713-4CF5-53EB-062FD68AEEC5}"/>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1180160" y="1902756"/>
            <a:ext cx="9566419" cy="2515015"/>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2"/>
          <p:cNvSpPr txBox="1">
            <a:spLocks noChangeArrowheads="1"/>
          </p:cNvSpPr>
          <p:nvPr/>
        </p:nvSpPr>
        <p:spPr>
          <a:xfrm>
            <a:off x="3215625" y="164575"/>
            <a:ext cx="5929595" cy="762000"/>
          </a:xfrm>
          <a:prstGeom prst="rect">
            <a:avLst/>
          </a:prstGeom>
        </p:spPr>
        <p:txBody>
          <a:bodyPr>
            <a:noAutofit/>
          </a:bodyPr>
          <a:lstStyle/>
          <a:p>
            <a:pPr algn="ctr">
              <a:spcBef>
                <a:spcPct val="0"/>
              </a:spcBef>
              <a:defRPr/>
            </a:pPr>
            <a:r>
              <a:rPr lang="en-US" sz="4400" dirty="0">
                <a:latin typeface="Calibri" panose="020F0502020204030204" pitchFamily="34" charset="0"/>
                <a:cs typeface="Calibri" panose="020F0502020204030204" pitchFamily="34" charset="0"/>
              </a:rPr>
              <a:t>Full screens</a:t>
            </a:r>
          </a:p>
        </p:txBody>
      </p:sp>
      <p:sp>
        <p:nvSpPr>
          <p:cNvPr id="7" name="Rectangle 1">
            <a:extLst>
              <a:ext uri="{FF2B5EF4-FFF2-40B4-BE49-F238E27FC236}">
                <a16:creationId xmlns:a16="http://schemas.microsoft.com/office/drawing/2014/main" id="{EEBA4E9E-A478-4599-9165-4EF305613A95}"/>
              </a:ext>
            </a:extLst>
          </p:cNvPr>
          <p:cNvSpPr>
            <a:spLocks noChangeArrowheads="1"/>
          </p:cNvSpPr>
          <p:nvPr/>
        </p:nvSpPr>
        <p:spPr bwMode="auto">
          <a:xfrm>
            <a:off x="2609662" y="1216749"/>
            <a:ext cx="2632909"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ts val="1200"/>
              </a:spcAft>
              <a:buClr>
                <a:schemeClr val="accent6"/>
              </a:buClr>
              <a:buSzPct val="100000"/>
              <a:tabLst>
                <a:tab pos="347663" algn="l"/>
              </a:tabLst>
            </a:pPr>
            <a:r>
              <a:rPr lang="en-US" sz="2400" dirty="0">
                <a:ln w="13500">
                  <a:solidFill>
                    <a:schemeClr val="accent1">
                      <a:shade val="2500"/>
                      <a:alpha val="6500"/>
                    </a:schemeClr>
                  </a:solidFill>
                  <a:prstDash val="solid"/>
                </a:ln>
                <a:solidFill>
                  <a:schemeClr val="tx1">
                    <a:alpha val="95000"/>
                  </a:schemeClr>
                </a:solidFill>
                <a:effectLst>
                  <a:innerShdw blurRad="50900" dist="38500" dir="13500000">
                    <a:srgbClr val="000000">
                      <a:alpha val="60000"/>
                    </a:srgbClr>
                  </a:innerShdw>
                </a:effectLst>
                <a:latin typeface="Century Gothic" panose="020B0502020202020204" pitchFamily="34" charset="0"/>
              </a:rPr>
              <a:t>AUDIT</a:t>
            </a:r>
          </a:p>
        </p:txBody>
      </p:sp>
      <p:sp>
        <p:nvSpPr>
          <p:cNvPr id="10" name="Rectangle 1">
            <a:extLst>
              <a:ext uri="{FF2B5EF4-FFF2-40B4-BE49-F238E27FC236}">
                <a16:creationId xmlns:a16="http://schemas.microsoft.com/office/drawing/2014/main" id="{FA86CE92-C9B2-4C4D-81DE-12F2486DE5A7}"/>
              </a:ext>
            </a:extLst>
          </p:cNvPr>
          <p:cNvSpPr>
            <a:spLocks noChangeArrowheads="1"/>
          </p:cNvSpPr>
          <p:nvPr/>
        </p:nvSpPr>
        <p:spPr bwMode="auto">
          <a:xfrm>
            <a:off x="7094530" y="1216240"/>
            <a:ext cx="2850704"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ts val="1200"/>
              </a:spcAft>
              <a:buClr>
                <a:schemeClr val="accent6"/>
              </a:buClr>
              <a:buSzPct val="100000"/>
              <a:tabLst>
                <a:tab pos="347663" algn="l"/>
              </a:tabLst>
            </a:pPr>
            <a:r>
              <a:rPr lang="en-US" sz="2400" dirty="0">
                <a:ln w="13500">
                  <a:solidFill>
                    <a:schemeClr val="accent1">
                      <a:shade val="2500"/>
                      <a:alpha val="6500"/>
                    </a:schemeClr>
                  </a:solidFill>
                  <a:prstDash val="solid"/>
                </a:ln>
                <a:solidFill>
                  <a:schemeClr val="tx1">
                    <a:alpha val="95000"/>
                  </a:schemeClr>
                </a:solidFill>
                <a:effectLst>
                  <a:innerShdw blurRad="50900" dist="38500" dir="13500000">
                    <a:srgbClr val="000000">
                      <a:alpha val="60000"/>
                    </a:srgbClr>
                  </a:innerShdw>
                </a:effectLst>
                <a:latin typeface="Century Gothic" panose="020B0502020202020204" pitchFamily="34" charset="0"/>
              </a:rPr>
              <a:t>DAST</a:t>
            </a:r>
          </a:p>
        </p:txBody>
      </p:sp>
      <p:pic>
        <p:nvPicPr>
          <p:cNvPr id="8" name="Picture 7">
            <a:extLst>
              <a:ext uri="{FF2B5EF4-FFF2-40B4-BE49-F238E27FC236}">
                <a16:creationId xmlns:a16="http://schemas.microsoft.com/office/drawing/2014/main" id="{09551D9A-91FE-43BA-AE67-E79254A266A4}"/>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1986665" y="1863897"/>
            <a:ext cx="3878905" cy="4639474"/>
          </a:xfrm>
          <a:prstGeom prst="rect">
            <a:avLst/>
          </a:prstGeom>
        </p:spPr>
      </p:pic>
      <p:pic>
        <p:nvPicPr>
          <p:cNvPr id="9" name="Picture 8">
            <a:extLst>
              <a:ext uri="{FF2B5EF4-FFF2-40B4-BE49-F238E27FC236}">
                <a16:creationId xmlns:a16="http://schemas.microsoft.com/office/drawing/2014/main" id="{0CDF4D6A-B969-4ACE-90A2-DF96E4D2A3D8}"/>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864100" y="1863049"/>
            <a:ext cx="3485640" cy="4585671"/>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1026540" y="202980"/>
            <a:ext cx="10753400" cy="769441"/>
          </a:xfrm>
          <a:prstGeom prst="rect">
            <a:avLst/>
          </a:prstGeom>
        </p:spPr>
        <p:txBody>
          <a:bodyPr wrap="square">
            <a:spAutoFit/>
          </a:bodyPr>
          <a:lstStyle/>
          <a:p>
            <a:pPr algn="ctr">
              <a:spcBef>
                <a:spcPct val="0"/>
              </a:spcBef>
              <a:defRPr/>
            </a:pPr>
            <a:r>
              <a:rPr lang="en-US" sz="4400" dirty="0">
                <a:latin typeface="Calibri" panose="020F0502020204030204" pitchFamily="34" charset="0"/>
                <a:cs typeface="Calibri" panose="020F0502020204030204" pitchFamily="34" charset="0"/>
              </a:rPr>
              <a:t>Full screens in the emergency room</a:t>
            </a:r>
          </a:p>
        </p:txBody>
      </p:sp>
      <p:sp>
        <p:nvSpPr>
          <p:cNvPr id="2" name="Rectangle 1"/>
          <p:cNvSpPr/>
          <p:nvPr/>
        </p:nvSpPr>
        <p:spPr>
          <a:xfrm>
            <a:off x="488871" y="1734852"/>
            <a:ext cx="6567254" cy="4108817"/>
          </a:xfrm>
          <a:prstGeom prst="rect">
            <a:avLst/>
          </a:prstGeom>
        </p:spPr>
        <p:txBody>
          <a:bodyPr wrap="square">
            <a:spAutoFit/>
          </a:bodyPr>
          <a:lstStyle/>
          <a:p>
            <a:pPr marL="346075" lvl="2" indent="-346075" fontAlgn="base">
              <a:spcBef>
                <a:spcPct val="0"/>
              </a:spcBef>
              <a:spcAft>
                <a:spcPts val="1800"/>
              </a:spcAft>
              <a:buClr>
                <a:prstClr val="black"/>
              </a:buClr>
              <a:buSzPct val="80000"/>
              <a:buFont typeface="Arial" panose="020B0604020202020204" pitchFamily="34" charset="0"/>
              <a:buChar char="•"/>
              <a:tabLst>
                <a:tab pos="347663" algn="l"/>
              </a:tabLst>
              <a:defRPr/>
            </a:pPr>
            <a:r>
              <a:rPr lang="en-US" sz="2400" dirty="0">
                <a:solidFill>
                  <a:prstClr val="black"/>
                </a:solidFill>
                <a:latin typeface="Century Gothic" panose="020B0502020202020204"/>
                <a:ea typeface="+mj-ea"/>
                <a:cs typeface="+mj-cs"/>
              </a:rPr>
              <a:t>Typically delivered via interview with behavioral health specialist</a:t>
            </a:r>
          </a:p>
          <a:p>
            <a:pPr marL="346075" lvl="2" indent="-346075" fontAlgn="base">
              <a:spcBef>
                <a:spcPct val="0"/>
              </a:spcBef>
              <a:spcAft>
                <a:spcPts val="1800"/>
              </a:spcAft>
              <a:buClr>
                <a:prstClr val="black"/>
              </a:buClr>
              <a:buSzPct val="80000"/>
              <a:buFont typeface="Arial" panose="020B0604020202020204" pitchFamily="34" charset="0"/>
              <a:buChar char="•"/>
              <a:tabLst>
                <a:tab pos="347663" algn="l"/>
              </a:tabLst>
              <a:defRPr/>
            </a:pPr>
            <a:r>
              <a:rPr lang="en-US" sz="2400" dirty="0">
                <a:solidFill>
                  <a:prstClr val="black"/>
                </a:solidFill>
                <a:latin typeface="Century Gothic" panose="020B0502020202020204"/>
                <a:ea typeface="+mj-ea"/>
                <a:cs typeface="+mj-cs"/>
              </a:rPr>
              <a:t>When there’s a “break in the action” - waiting for x-rays, labs or ready for discharge</a:t>
            </a:r>
          </a:p>
          <a:p>
            <a:pPr marL="346075" lvl="2" indent="-346075" fontAlgn="base">
              <a:spcBef>
                <a:spcPct val="0"/>
              </a:spcBef>
              <a:spcAft>
                <a:spcPts val="1800"/>
              </a:spcAft>
              <a:buClr>
                <a:prstClr val="black"/>
              </a:buClr>
              <a:buSzPct val="80000"/>
              <a:buFont typeface="Arial" panose="020B0604020202020204" pitchFamily="34" charset="0"/>
              <a:buChar char="•"/>
              <a:tabLst>
                <a:tab pos="347663" algn="l"/>
              </a:tabLst>
              <a:defRPr/>
            </a:pPr>
            <a:r>
              <a:rPr lang="en-US" sz="2400" dirty="0">
                <a:solidFill>
                  <a:prstClr val="black"/>
                </a:solidFill>
                <a:latin typeface="Century Gothic" panose="020B0502020202020204"/>
                <a:ea typeface="+mj-ea"/>
                <a:cs typeface="+mj-cs"/>
              </a:rPr>
              <a:t>Best case scenario: warm handoff</a:t>
            </a:r>
          </a:p>
          <a:p>
            <a:pPr marL="346075" lvl="2" indent="-346075" fontAlgn="base">
              <a:spcBef>
                <a:spcPct val="0"/>
              </a:spcBef>
              <a:spcAft>
                <a:spcPts val="1800"/>
              </a:spcAft>
              <a:buClr>
                <a:prstClr val="black"/>
              </a:buClr>
              <a:buSzPct val="80000"/>
              <a:buFont typeface="Arial" panose="020B0604020202020204" pitchFamily="34" charset="0"/>
              <a:buChar char="•"/>
              <a:tabLst>
                <a:tab pos="347663" algn="l"/>
              </a:tabLst>
              <a:defRPr/>
            </a:pPr>
            <a:r>
              <a:rPr lang="en-US" sz="2400" dirty="0">
                <a:solidFill>
                  <a:prstClr val="black"/>
                </a:solidFill>
                <a:latin typeface="Century Gothic" panose="020B0502020202020204"/>
              </a:rPr>
              <a:t>Pts may be more receptive to BHS than medical clinician and answer more honestly than in triage</a:t>
            </a:r>
          </a:p>
        </p:txBody>
      </p:sp>
      <p:pic>
        <p:nvPicPr>
          <p:cNvPr id="4" name="Picture 3"/>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7516985" y="1861746"/>
            <a:ext cx="3994117" cy="3855028"/>
          </a:xfrm>
          <a:prstGeom prst="rect">
            <a:avLst/>
          </a:prstGeom>
        </p:spPr>
      </p:pic>
    </p:spTree>
    <p:extLst>
      <p:ext uri="{BB962C8B-B14F-4D97-AF65-F5344CB8AC3E}">
        <p14:creationId xmlns:p14="http://schemas.microsoft.com/office/powerpoint/2010/main" val="25347374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5250" y="2450586"/>
            <a:ext cx="6302055" cy="3185487"/>
          </a:xfrm>
          <a:prstGeom prst="rect">
            <a:avLst/>
          </a:prstGeom>
        </p:spPr>
        <p:txBody>
          <a:bodyPr wrap="square">
            <a:spAutoFit/>
          </a:bodyPr>
          <a:lstStyle/>
          <a:p>
            <a:pPr marL="346075" lvl="2" indent="-346075" fontAlgn="base">
              <a:spcAft>
                <a:spcPts val="1800"/>
              </a:spcAft>
              <a:buClr>
                <a:prstClr val="black"/>
              </a:buClr>
              <a:buSzPct val="80000"/>
              <a:buFont typeface="Arial" panose="020B0604020202020204" pitchFamily="34" charset="0"/>
              <a:buChar char="•"/>
              <a:tabLst>
                <a:tab pos="347663" algn="l"/>
              </a:tabLst>
              <a:defRPr/>
            </a:pPr>
            <a:r>
              <a:rPr lang="en-US" sz="2600" dirty="0">
                <a:solidFill>
                  <a:prstClr val="black"/>
                </a:solidFill>
                <a:latin typeface="Century Gothic" panose="020B0502020202020204"/>
                <a:ea typeface="+mj-ea"/>
                <a:cs typeface="+mj-cs"/>
              </a:rPr>
              <a:t>Alcohol Use Disorders Identification Test</a:t>
            </a:r>
          </a:p>
          <a:p>
            <a:pPr marL="346075" lvl="2" indent="-346075" fontAlgn="base">
              <a:spcAft>
                <a:spcPts val="1800"/>
              </a:spcAft>
              <a:buClr>
                <a:prstClr val="black"/>
              </a:buClr>
              <a:buSzPct val="80000"/>
              <a:buFont typeface="Arial" panose="020B0604020202020204" pitchFamily="34" charset="0"/>
              <a:buChar char="•"/>
              <a:tabLst>
                <a:tab pos="347663" algn="l"/>
              </a:tabLst>
              <a:defRPr/>
            </a:pPr>
            <a:r>
              <a:rPr lang="en-US" sz="2600" dirty="0">
                <a:solidFill>
                  <a:prstClr val="black"/>
                </a:solidFill>
                <a:latin typeface="Century Gothic" panose="020B0502020202020204"/>
                <a:ea typeface="+mj-ea"/>
                <a:cs typeface="+mj-cs"/>
              </a:rPr>
              <a:t>Created by WHO, accurate across many cultures/nations</a:t>
            </a:r>
          </a:p>
          <a:p>
            <a:pPr marL="346075" lvl="2" indent="-346075" fontAlgn="base">
              <a:spcAft>
                <a:spcPts val="1800"/>
              </a:spcAft>
              <a:buClr>
                <a:prstClr val="black"/>
              </a:buClr>
              <a:buSzPct val="80000"/>
              <a:buFont typeface="Arial" panose="020B0604020202020204" pitchFamily="34" charset="0"/>
              <a:buChar char="•"/>
              <a:tabLst>
                <a:tab pos="347663" algn="l"/>
              </a:tabLst>
              <a:defRPr/>
            </a:pPr>
            <a:r>
              <a:rPr lang="en-US" sz="2600" dirty="0">
                <a:solidFill>
                  <a:prstClr val="black"/>
                </a:solidFill>
                <a:latin typeface="Century Gothic" panose="020B0502020202020204"/>
                <a:ea typeface="+mj-ea"/>
                <a:cs typeface="+mj-cs"/>
              </a:rPr>
              <a:t>10 questions - multiple choice</a:t>
            </a:r>
          </a:p>
          <a:p>
            <a:pPr marL="346075" lvl="2" indent="-346075" fontAlgn="base">
              <a:spcAft>
                <a:spcPts val="1800"/>
              </a:spcAft>
              <a:buClr>
                <a:prstClr val="black"/>
              </a:buClr>
              <a:buSzPct val="80000"/>
              <a:buFont typeface="Arial" panose="020B0604020202020204" pitchFamily="34" charset="0"/>
              <a:buChar char="•"/>
              <a:tabLst>
                <a:tab pos="347663" algn="l"/>
              </a:tabLst>
              <a:defRPr/>
            </a:pPr>
            <a:r>
              <a:rPr lang="en-US" sz="2600" dirty="0">
                <a:solidFill>
                  <a:prstClr val="black"/>
                </a:solidFill>
                <a:latin typeface="Century Gothic" panose="020B0502020202020204"/>
                <a:ea typeface="+mj-ea"/>
                <a:cs typeface="+mj-cs"/>
              </a:rPr>
              <a:t>Addresses alcohol only</a:t>
            </a:r>
          </a:p>
        </p:txBody>
      </p:sp>
      <p:sp>
        <p:nvSpPr>
          <p:cNvPr id="9" name="Rectangle 2"/>
          <p:cNvSpPr txBox="1">
            <a:spLocks noChangeArrowheads="1"/>
          </p:cNvSpPr>
          <p:nvPr/>
        </p:nvSpPr>
        <p:spPr>
          <a:xfrm>
            <a:off x="2754765" y="116639"/>
            <a:ext cx="6882705" cy="762000"/>
          </a:xfrm>
          <a:prstGeom prst="rect">
            <a:avLst/>
          </a:prstGeom>
        </p:spPr>
        <p:txBody>
          <a:bodyPr>
            <a:noAutofit/>
          </a:bodyPr>
          <a:lstStyle/>
          <a:p>
            <a:pPr algn="ctr" defTabSz="914400">
              <a:spcBef>
                <a:spcPct val="0"/>
              </a:spcBef>
              <a:defRPr/>
            </a:pPr>
            <a:r>
              <a:rPr lang="en-US" sz="5400" dirty="0">
                <a:latin typeface="Calibri" panose="020F0502020204030204" pitchFamily="34" charset="0"/>
                <a:cs typeface="Calibri" panose="020F0502020204030204" pitchFamily="34" charset="0"/>
              </a:rPr>
              <a:t>AUDIT</a:t>
            </a:r>
          </a:p>
        </p:txBody>
      </p:sp>
      <p:sp>
        <p:nvSpPr>
          <p:cNvPr id="7" name="Rectangle 6"/>
          <p:cNvSpPr/>
          <p:nvPr/>
        </p:nvSpPr>
        <p:spPr>
          <a:xfrm>
            <a:off x="9932046" y="6477713"/>
            <a:ext cx="2259954" cy="369332"/>
          </a:xfrm>
          <a:prstGeom prst="rect">
            <a:avLst/>
          </a:prstGeom>
        </p:spPr>
        <p:txBody>
          <a:bodyPr wrap="square">
            <a:spAutoFit/>
          </a:bodyPr>
          <a:lstStyle/>
          <a:p>
            <a:pPr algn="r"/>
            <a:r>
              <a:rPr lang="en-US" dirty="0"/>
              <a:t>WHO, 2001</a:t>
            </a:r>
          </a:p>
        </p:txBody>
      </p:sp>
      <p:pic>
        <p:nvPicPr>
          <p:cNvPr id="8" name="Picture 7">
            <a:extLst>
              <a:ext uri="{FF2B5EF4-FFF2-40B4-BE49-F238E27FC236}">
                <a16:creationId xmlns:a16="http://schemas.microsoft.com/office/drawing/2014/main" id="{F42EFCBD-9764-465C-BE2F-B235FB63FB46}"/>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7440175" y="1393535"/>
            <a:ext cx="3878905" cy="4639474"/>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B9C7CB"/>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6BFD9FE-B752-2B9C-7D5F-143373F7C802}"/>
              </a:ext>
            </a:extLst>
          </p:cNvPr>
          <p:cNvSpPr/>
          <p:nvPr/>
        </p:nvSpPr>
        <p:spPr>
          <a:xfrm>
            <a:off x="-14810" y="0"/>
            <a:ext cx="12192000" cy="6858000"/>
          </a:xfrm>
          <a:prstGeom prst="rect">
            <a:avLst/>
          </a:prstGeom>
          <a:solidFill>
            <a:srgbClr val="B9C7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graphicFrame>
        <p:nvGraphicFramePr>
          <p:cNvPr id="24" name="Table 23"/>
          <p:cNvGraphicFramePr>
            <a:graphicFrameLocks noGrp="1"/>
          </p:cNvGraphicFramePr>
          <p:nvPr/>
        </p:nvGraphicFramePr>
        <p:xfrm>
          <a:off x="181630" y="202980"/>
          <a:ext cx="11867147" cy="6452041"/>
        </p:xfrm>
        <a:graphic>
          <a:graphicData uri="http://schemas.openxmlformats.org/drawingml/2006/table">
            <a:tbl>
              <a:tblPr/>
              <a:tblGrid>
                <a:gridCol w="6567255">
                  <a:extLst>
                    <a:ext uri="{9D8B030D-6E8A-4147-A177-3AD203B41FA5}">
                      <a16:colId xmlns:a16="http://schemas.microsoft.com/office/drawing/2014/main" val="20000"/>
                    </a:ext>
                  </a:extLst>
                </a:gridCol>
                <a:gridCol w="911900">
                  <a:extLst>
                    <a:ext uri="{9D8B030D-6E8A-4147-A177-3AD203B41FA5}">
                      <a16:colId xmlns:a16="http://schemas.microsoft.com/office/drawing/2014/main" val="20001"/>
                    </a:ext>
                  </a:extLst>
                </a:gridCol>
                <a:gridCol w="1096998">
                  <a:extLst>
                    <a:ext uri="{9D8B030D-6E8A-4147-A177-3AD203B41FA5}">
                      <a16:colId xmlns:a16="http://schemas.microsoft.com/office/drawing/2014/main" val="20002"/>
                    </a:ext>
                  </a:extLst>
                </a:gridCol>
                <a:gridCol w="1217122">
                  <a:extLst>
                    <a:ext uri="{9D8B030D-6E8A-4147-A177-3AD203B41FA5}">
                      <a16:colId xmlns:a16="http://schemas.microsoft.com/office/drawing/2014/main" val="20003"/>
                    </a:ext>
                  </a:extLst>
                </a:gridCol>
                <a:gridCol w="976874">
                  <a:extLst>
                    <a:ext uri="{9D8B030D-6E8A-4147-A177-3AD203B41FA5}">
                      <a16:colId xmlns:a16="http://schemas.microsoft.com/office/drawing/2014/main" val="20004"/>
                    </a:ext>
                  </a:extLst>
                </a:gridCol>
                <a:gridCol w="1096998">
                  <a:extLst>
                    <a:ext uri="{9D8B030D-6E8A-4147-A177-3AD203B41FA5}">
                      <a16:colId xmlns:a16="http://schemas.microsoft.com/office/drawing/2014/main" val="20005"/>
                    </a:ext>
                  </a:extLst>
                </a:gridCol>
              </a:tblGrid>
              <a:tr h="617338">
                <a:tc>
                  <a:txBody>
                    <a:bodyPr/>
                    <a:lstStyle/>
                    <a:p>
                      <a:pPr marL="0" marR="0" algn="l">
                        <a:spcBef>
                          <a:spcPts val="0"/>
                        </a:spcBef>
                        <a:spcAft>
                          <a:spcPts val="0"/>
                        </a:spcAft>
                      </a:pPr>
                      <a:r>
                        <a:rPr lang="en-US" sz="1800" dirty="0"/>
                        <a:t>1. How often do you have a drink containing alcohol?</a:t>
                      </a:r>
                      <a:endParaRPr lang="en-US" sz="1800" dirty="0">
                        <a:latin typeface="Times New Roman"/>
                        <a:ea typeface="Times New Roman"/>
                      </a:endParaRPr>
                    </a:p>
                  </a:txBody>
                  <a:tcPr marR="0" marT="0" marB="0" anchor="ctr">
                    <a:solidFill>
                      <a:schemeClr val="bg1">
                        <a:lumMod val="95000"/>
                      </a:schemeClr>
                    </a:solidFill>
                  </a:tcPr>
                </a:tc>
                <a:tc>
                  <a:txBody>
                    <a:bodyPr/>
                    <a:lstStyle/>
                    <a:p>
                      <a:pPr marL="0" marR="0" algn="ctr">
                        <a:spcBef>
                          <a:spcPts val="0"/>
                        </a:spcBef>
                        <a:spcAft>
                          <a:spcPts val="0"/>
                        </a:spcAft>
                      </a:pPr>
                      <a:r>
                        <a:rPr lang="en-US" sz="1400" dirty="0"/>
                        <a:t>Never</a:t>
                      </a:r>
                      <a:endParaRPr lang="en-US" sz="16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400" dirty="0"/>
                        <a:t>Monthly </a:t>
                      </a:r>
                    </a:p>
                    <a:p>
                      <a:pPr marL="0" marR="0" algn="ctr">
                        <a:spcBef>
                          <a:spcPts val="0"/>
                        </a:spcBef>
                        <a:spcAft>
                          <a:spcPts val="0"/>
                        </a:spcAft>
                      </a:pPr>
                      <a:r>
                        <a:rPr lang="en-US" sz="1400" dirty="0"/>
                        <a:t>or less</a:t>
                      </a:r>
                      <a:endParaRPr lang="en-US" sz="16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400" dirty="0"/>
                        <a:t>2 - 4 times </a:t>
                      </a:r>
                    </a:p>
                    <a:p>
                      <a:pPr marL="0" marR="0" algn="ctr">
                        <a:spcBef>
                          <a:spcPts val="0"/>
                        </a:spcBef>
                        <a:spcAft>
                          <a:spcPts val="0"/>
                        </a:spcAft>
                      </a:pPr>
                      <a:r>
                        <a:rPr lang="en-US" sz="1400" dirty="0"/>
                        <a:t>a month</a:t>
                      </a:r>
                      <a:endParaRPr lang="en-US" sz="16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400" dirty="0"/>
                        <a:t>2 - 3 times  </a:t>
                      </a:r>
                    </a:p>
                    <a:p>
                      <a:pPr marL="0" marR="0" algn="ctr">
                        <a:spcBef>
                          <a:spcPts val="0"/>
                        </a:spcBef>
                        <a:spcAft>
                          <a:spcPts val="0"/>
                        </a:spcAft>
                      </a:pPr>
                      <a:r>
                        <a:rPr lang="en-US" sz="1400" dirty="0"/>
                        <a:t>a week</a:t>
                      </a:r>
                      <a:endParaRPr lang="en-US" sz="16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400" dirty="0"/>
                        <a:t>4 or more times a week</a:t>
                      </a:r>
                      <a:endParaRPr lang="en-US" sz="1600" dirty="0">
                        <a:latin typeface="Times New Roman"/>
                        <a:ea typeface="Times New Roman"/>
                      </a:endParaRPr>
                    </a:p>
                  </a:txBody>
                  <a:tcPr marL="0" marR="0" marT="0" marB="0" anchor="ctr">
                    <a:solidFill>
                      <a:schemeClr val="bg1">
                        <a:lumMod val="95000"/>
                      </a:schemeClr>
                    </a:solidFill>
                  </a:tcPr>
                </a:tc>
                <a:extLst>
                  <a:ext uri="{0D108BD9-81ED-4DB2-BD59-A6C34878D82A}">
                    <a16:rowId xmlns:a16="http://schemas.microsoft.com/office/drawing/2014/main" val="10001"/>
                  </a:ext>
                </a:extLst>
              </a:tr>
              <a:tr h="482938">
                <a:tc>
                  <a:txBody>
                    <a:bodyPr/>
                    <a:lstStyle/>
                    <a:p>
                      <a:pPr marL="0" marR="0" algn="l">
                        <a:spcBef>
                          <a:spcPts val="0"/>
                        </a:spcBef>
                        <a:spcAft>
                          <a:spcPts val="0"/>
                        </a:spcAft>
                      </a:pPr>
                      <a:r>
                        <a:rPr lang="en-US" sz="1800" dirty="0"/>
                        <a:t>2. How many drinks do you have on a typical day when drinking?</a:t>
                      </a:r>
                      <a:endParaRPr lang="en-US" sz="1800" dirty="0">
                        <a:latin typeface="Times New Roman"/>
                        <a:ea typeface="Times New Roman"/>
                      </a:endParaRPr>
                    </a:p>
                  </a:txBody>
                  <a:tcPr marR="0" marT="0" marB="0" anchor="ctr">
                    <a:solidFill>
                      <a:schemeClr val="bg1">
                        <a:lumMod val="95000"/>
                      </a:schemeClr>
                    </a:solidFill>
                  </a:tcPr>
                </a:tc>
                <a:tc>
                  <a:txBody>
                    <a:bodyPr/>
                    <a:lstStyle/>
                    <a:p>
                      <a:pPr marL="0" marR="0" algn="ctr">
                        <a:spcBef>
                          <a:spcPts val="0"/>
                        </a:spcBef>
                        <a:spcAft>
                          <a:spcPts val="0"/>
                        </a:spcAft>
                      </a:pPr>
                      <a:r>
                        <a:rPr lang="en-US" sz="1400" dirty="0"/>
                        <a:t>1 or 2</a:t>
                      </a:r>
                      <a:endParaRPr lang="en-US" sz="16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400" dirty="0"/>
                        <a:t>3 or 4</a:t>
                      </a:r>
                      <a:endParaRPr lang="en-US" sz="16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400" dirty="0"/>
                        <a:t>5 or 6</a:t>
                      </a:r>
                      <a:endParaRPr lang="en-US" sz="16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400"/>
                        <a:t>7 to 9</a:t>
                      </a:r>
                      <a:endParaRPr lang="en-US" sz="160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400" dirty="0"/>
                        <a:t>10 or more</a:t>
                      </a:r>
                      <a:endParaRPr lang="en-US" sz="1600" dirty="0">
                        <a:latin typeface="Times New Roman"/>
                        <a:ea typeface="Times New Roman"/>
                      </a:endParaRPr>
                    </a:p>
                  </a:txBody>
                  <a:tcPr marL="0" marR="0" marT="0" marB="0" anchor="ctr">
                    <a:solidFill>
                      <a:schemeClr val="bg1">
                        <a:lumMod val="95000"/>
                      </a:schemeClr>
                    </a:solidFill>
                  </a:tcPr>
                </a:tc>
                <a:extLst>
                  <a:ext uri="{0D108BD9-81ED-4DB2-BD59-A6C34878D82A}">
                    <a16:rowId xmlns:a16="http://schemas.microsoft.com/office/drawing/2014/main" val="10002"/>
                  </a:ext>
                </a:extLst>
              </a:tr>
              <a:tr h="531230">
                <a:tc>
                  <a:txBody>
                    <a:bodyPr/>
                    <a:lstStyle/>
                    <a:p>
                      <a:pPr marL="0" marR="0" algn="l">
                        <a:spcBef>
                          <a:spcPts val="0"/>
                        </a:spcBef>
                        <a:spcAft>
                          <a:spcPts val="0"/>
                        </a:spcAft>
                      </a:pPr>
                      <a:r>
                        <a:rPr lang="en-US" sz="1800" dirty="0"/>
                        <a:t>3. How often do you have four or more drinks on one occasion?</a:t>
                      </a:r>
                      <a:endParaRPr lang="en-US" sz="1800" dirty="0">
                        <a:latin typeface="Times New Roman"/>
                        <a:ea typeface="Times New Roman"/>
                      </a:endParaRPr>
                    </a:p>
                  </a:txBody>
                  <a:tcPr marR="0" marT="0" marB="0" anchor="ctr">
                    <a:solidFill>
                      <a:schemeClr val="bg1">
                        <a:lumMod val="95000"/>
                      </a:schemeClr>
                    </a:solidFill>
                  </a:tcPr>
                </a:tc>
                <a:tc>
                  <a:txBody>
                    <a:bodyPr/>
                    <a:lstStyle/>
                    <a:p>
                      <a:pPr marL="0" marR="0" algn="ctr">
                        <a:spcBef>
                          <a:spcPts val="0"/>
                        </a:spcBef>
                        <a:spcAft>
                          <a:spcPts val="0"/>
                        </a:spcAft>
                      </a:pPr>
                      <a:r>
                        <a:rPr lang="en-US" sz="1400" dirty="0"/>
                        <a:t>Never</a:t>
                      </a:r>
                      <a:endParaRPr lang="en-US" sz="16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400" dirty="0"/>
                        <a:t>Less than monthly</a:t>
                      </a:r>
                      <a:endParaRPr lang="en-US" sz="16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400" dirty="0"/>
                        <a:t>Monthly</a:t>
                      </a:r>
                      <a:endParaRPr lang="en-US" sz="16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400" dirty="0"/>
                        <a:t>Weekly</a:t>
                      </a:r>
                      <a:endParaRPr lang="en-US" sz="16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400" dirty="0"/>
                        <a:t>Daily or </a:t>
                      </a:r>
                    </a:p>
                    <a:p>
                      <a:pPr marL="0" marR="0" algn="ctr">
                        <a:spcBef>
                          <a:spcPts val="0"/>
                        </a:spcBef>
                        <a:spcAft>
                          <a:spcPts val="0"/>
                        </a:spcAft>
                      </a:pPr>
                      <a:r>
                        <a:rPr lang="en-US" sz="1400" dirty="0"/>
                        <a:t>almost daily</a:t>
                      </a:r>
                      <a:endParaRPr lang="en-US" sz="1600" dirty="0">
                        <a:latin typeface="Times New Roman"/>
                        <a:ea typeface="Times New Roman"/>
                      </a:endParaRPr>
                    </a:p>
                  </a:txBody>
                  <a:tcPr marL="0" marR="0" marT="0" marB="0" anchor="ctr">
                    <a:solidFill>
                      <a:schemeClr val="bg1">
                        <a:lumMod val="95000"/>
                      </a:schemeClr>
                    </a:solidFill>
                  </a:tcPr>
                </a:tc>
                <a:extLst>
                  <a:ext uri="{0D108BD9-81ED-4DB2-BD59-A6C34878D82A}">
                    <a16:rowId xmlns:a16="http://schemas.microsoft.com/office/drawing/2014/main" val="10003"/>
                  </a:ext>
                </a:extLst>
              </a:tr>
              <a:tr h="653637">
                <a:tc>
                  <a:txBody>
                    <a:bodyPr/>
                    <a:lstStyle/>
                    <a:p>
                      <a:pPr marL="0" marR="0" algn="l">
                        <a:spcBef>
                          <a:spcPts val="0"/>
                        </a:spcBef>
                        <a:spcAft>
                          <a:spcPts val="0"/>
                        </a:spcAft>
                      </a:pPr>
                      <a:r>
                        <a:rPr lang="en-US" sz="1800" dirty="0"/>
                        <a:t>4. How often during the last year have you found that you </a:t>
                      </a:r>
                    </a:p>
                    <a:p>
                      <a:pPr marL="0" marR="0" algn="l">
                        <a:spcBef>
                          <a:spcPts val="0"/>
                        </a:spcBef>
                        <a:spcAft>
                          <a:spcPts val="0"/>
                        </a:spcAft>
                      </a:pPr>
                      <a:r>
                        <a:rPr lang="en-US" sz="1800" dirty="0"/>
                        <a:t>were not able to stop drinking once you had started?</a:t>
                      </a:r>
                      <a:endParaRPr lang="en-US" sz="1800" dirty="0">
                        <a:latin typeface="Times New Roman"/>
                        <a:ea typeface="Times New Roman"/>
                      </a:endParaRPr>
                    </a:p>
                  </a:txBody>
                  <a:tcPr marR="0" marT="0" marB="0" anchor="ctr">
                    <a:solidFill>
                      <a:schemeClr val="bg1">
                        <a:lumMod val="95000"/>
                      </a:schemeClr>
                    </a:solidFill>
                  </a:tcPr>
                </a:tc>
                <a:tc>
                  <a:txBody>
                    <a:bodyPr/>
                    <a:lstStyle/>
                    <a:p>
                      <a:pPr marL="0" marR="0" algn="ctr">
                        <a:spcBef>
                          <a:spcPts val="0"/>
                        </a:spcBef>
                        <a:spcAft>
                          <a:spcPts val="0"/>
                        </a:spcAft>
                      </a:pPr>
                      <a:r>
                        <a:rPr lang="en-US" sz="1400" dirty="0"/>
                        <a:t>Never</a:t>
                      </a:r>
                      <a:endParaRPr lang="en-US" sz="16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400" dirty="0"/>
                        <a:t>Less than monthly</a:t>
                      </a:r>
                      <a:endParaRPr lang="en-US" sz="16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400" dirty="0"/>
                        <a:t>Monthly</a:t>
                      </a:r>
                      <a:endParaRPr lang="en-US" sz="16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400" dirty="0"/>
                        <a:t>Weekly</a:t>
                      </a:r>
                      <a:endParaRPr lang="en-US" sz="16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400" dirty="0"/>
                        <a:t>Daily or </a:t>
                      </a:r>
                    </a:p>
                    <a:p>
                      <a:pPr marL="0" marR="0" algn="ctr">
                        <a:spcBef>
                          <a:spcPts val="0"/>
                        </a:spcBef>
                        <a:spcAft>
                          <a:spcPts val="0"/>
                        </a:spcAft>
                      </a:pPr>
                      <a:r>
                        <a:rPr lang="en-US" sz="1400" dirty="0"/>
                        <a:t>almost daily</a:t>
                      </a:r>
                      <a:endParaRPr lang="en-US" sz="1600" dirty="0">
                        <a:latin typeface="Times New Roman"/>
                        <a:ea typeface="Times New Roman"/>
                      </a:endParaRPr>
                    </a:p>
                  </a:txBody>
                  <a:tcPr marL="0" marR="0" marT="0" marB="0" anchor="ctr">
                    <a:solidFill>
                      <a:schemeClr val="bg1">
                        <a:lumMod val="95000"/>
                      </a:schemeClr>
                    </a:solidFill>
                  </a:tcPr>
                </a:tc>
                <a:extLst>
                  <a:ext uri="{0D108BD9-81ED-4DB2-BD59-A6C34878D82A}">
                    <a16:rowId xmlns:a16="http://schemas.microsoft.com/office/drawing/2014/main" val="10004"/>
                  </a:ext>
                </a:extLst>
              </a:tr>
              <a:tr h="653637">
                <a:tc>
                  <a:txBody>
                    <a:bodyPr/>
                    <a:lstStyle/>
                    <a:p>
                      <a:pPr marL="0" marR="0" algn="l">
                        <a:spcBef>
                          <a:spcPts val="0"/>
                        </a:spcBef>
                        <a:spcAft>
                          <a:spcPts val="0"/>
                        </a:spcAft>
                      </a:pPr>
                      <a:r>
                        <a:rPr lang="en-US" sz="1800" dirty="0"/>
                        <a:t>5. How often during the last year have you failed to do what was normally expected of you because of drinking?</a:t>
                      </a:r>
                      <a:endParaRPr lang="en-US" sz="1800" dirty="0">
                        <a:latin typeface="Times New Roman"/>
                        <a:ea typeface="Times New Roman"/>
                      </a:endParaRPr>
                    </a:p>
                  </a:txBody>
                  <a:tcPr marR="0" marT="0" marB="0" anchor="ctr">
                    <a:solidFill>
                      <a:schemeClr val="bg1">
                        <a:lumMod val="95000"/>
                      </a:schemeClr>
                    </a:solidFill>
                  </a:tcPr>
                </a:tc>
                <a:tc>
                  <a:txBody>
                    <a:bodyPr/>
                    <a:lstStyle/>
                    <a:p>
                      <a:pPr marL="0" marR="0" algn="ctr">
                        <a:spcBef>
                          <a:spcPts val="0"/>
                        </a:spcBef>
                        <a:spcAft>
                          <a:spcPts val="0"/>
                        </a:spcAft>
                      </a:pPr>
                      <a:r>
                        <a:rPr lang="en-US" sz="1400"/>
                        <a:t>Never</a:t>
                      </a:r>
                      <a:endParaRPr lang="en-US" sz="160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400" dirty="0"/>
                        <a:t>Less than monthly</a:t>
                      </a:r>
                      <a:endParaRPr lang="en-US" sz="16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400" dirty="0"/>
                        <a:t>Monthly</a:t>
                      </a:r>
                      <a:endParaRPr lang="en-US" sz="16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400" dirty="0"/>
                        <a:t>Weekly</a:t>
                      </a:r>
                      <a:endParaRPr lang="en-US" sz="16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400" dirty="0"/>
                        <a:t>Daily or </a:t>
                      </a:r>
                    </a:p>
                    <a:p>
                      <a:pPr marL="0" marR="0" algn="ctr">
                        <a:spcBef>
                          <a:spcPts val="0"/>
                        </a:spcBef>
                        <a:spcAft>
                          <a:spcPts val="0"/>
                        </a:spcAft>
                      </a:pPr>
                      <a:r>
                        <a:rPr lang="en-US" sz="1400" dirty="0"/>
                        <a:t>almost daily</a:t>
                      </a:r>
                      <a:endParaRPr lang="en-US" sz="1600" dirty="0">
                        <a:latin typeface="Times New Roman"/>
                        <a:ea typeface="Times New Roman"/>
                      </a:endParaRPr>
                    </a:p>
                  </a:txBody>
                  <a:tcPr marL="0" marR="0" marT="0" marB="0" anchor="ctr">
                    <a:solidFill>
                      <a:schemeClr val="bg1">
                        <a:lumMod val="95000"/>
                      </a:schemeClr>
                    </a:solidFill>
                  </a:tcPr>
                </a:tc>
                <a:extLst>
                  <a:ext uri="{0D108BD9-81ED-4DB2-BD59-A6C34878D82A}">
                    <a16:rowId xmlns:a16="http://schemas.microsoft.com/office/drawing/2014/main" val="10005"/>
                  </a:ext>
                </a:extLst>
              </a:tr>
              <a:tr h="653637">
                <a:tc>
                  <a:txBody>
                    <a:bodyPr/>
                    <a:lstStyle/>
                    <a:p>
                      <a:pPr marL="0" marR="0" algn="l">
                        <a:spcBef>
                          <a:spcPts val="0"/>
                        </a:spcBef>
                        <a:spcAft>
                          <a:spcPts val="0"/>
                        </a:spcAft>
                      </a:pPr>
                      <a:r>
                        <a:rPr lang="en-US" sz="1800" dirty="0"/>
                        <a:t>6. How often during the last year have you needed a first drink in </a:t>
                      </a:r>
                    </a:p>
                    <a:p>
                      <a:pPr marL="0" marR="0" algn="l">
                        <a:spcBef>
                          <a:spcPts val="0"/>
                        </a:spcBef>
                        <a:spcAft>
                          <a:spcPts val="0"/>
                        </a:spcAft>
                      </a:pPr>
                      <a:r>
                        <a:rPr lang="en-US" sz="1800" dirty="0"/>
                        <a:t>the morning to get yourself going after a heavy drinking session?</a:t>
                      </a:r>
                      <a:endParaRPr lang="en-US" sz="1800" dirty="0">
                        <a:latin typeface="Times New Roman"/>
                        <a:ea typeface="Times New Roman"/>
                      </a:endParaRPr>
                    </a:p>
                  </a:txBody>
                  <a:tcPr marR="0" marT="0" marB="0" anchor="ctr">
                    <a:solidFill>
                      <a:schemeClr val="bg1">
                        <a:lumMod val="95000"/>
                      </a:schemeClr>
                    </a:solidFill>
                  </a:tcPr>
                </a:tc>
                <a:tc>
                  <a:txBody>
                    <a:bodyPr/>
                    <a:lstStyle/>
                    <a:p>
                      <a:pPr marL="0" marR="0" algn="ctr">
                        <a:spcBef>
                          <a:spcPts val="0"/>
                        </a:spcBef>
                        <a:spcAft>
                          <a:spcPts val="0"/>
                        </a:spcAft>
                      </a:pPr>
                      <a:r>
                        <a:rPr lang="en-US" sz="1400"/>
                        <a:t>Never</a:t>
                      </a:r>
                      <a:endParaRPr lang="en-US" sz="160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400" dirty="0"/>
                        <a:t>Less than monthly</a:t>
                      </a:r>
                      <a:endParaRPr lang="en-US" sz="16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400" dirty="0"/>
                        <a:t>Monthly</a:t>
                      </a:r>
                      <a:endParaRPr lang="en-US" sz="16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400" dirty="0"/>
                        <a:t>Weekly</a:t>
                      </a:r>
                      <a:endParaRPr lang="en-US" sz="16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400" dirty="0"/>
                        <a:t>Daily or </a:t>
                      </a:r>
                    </a:p>
                    <a:p>
                      <a:pPr marL="0" marR="0" algn="ctr">
                        <a:spcBef>
                          <a:spcPts val="0"/>
                        </a:spcBef>
                        <a:spcAft>
                          <a:spcPts val="0"/>
                        </a:spcAft>
                      </a:pPr>
                      <a:r>
                        <a:rPr lang="en-US" sz="1400" dirty="0"/>
                        <a:t>almost daily</a:t>
                      </a:r>
                      <a:endParaRPr lang="en-US" sz="1600" dirty="0">
                        <a:latin typeface="Times New Roman"/>
                        <a:ea typeface="Times New Roman"/>
                      </a:endParaRPr>
                    </a:p>
                  </a:txBody>
                  <a:tcPr marL="0" marR="0" marT="0" marB="0" anchor="ctr">
                    <a:solidFill>
                      <a:schemeClr val="bg1">
                        <a:lumMod val="95000"/>
                      </a:schemeClr>
                    </a:solidFill>
                  </a:tcPr>
                </a:tc>
                <a:extLst>
                  <a:ext uri="{0D108BD9-81ED-4DB2-BD59-A6C34878D82A}">
                    <a16:rowId xmlns:a16="http://schemas.microsoft.com/office/drawing/2014/main" val="10006"/>
                  </a:ext>
                </a:extLst>
              </a:tr>
              <a:tr h="653637">
                <a:tc>
                  <a:txBody>
                    <a:bodyPr/>
                    <a:lstStyle/>
                    <a:p>
                      <a:pPr marL="0" marR="0" algn="l">
                        <a:spcBef>
                          <a:spcPts val="0"/>
                        </a:spcBef>
                        <a:spcAft>
                          <a:spcPts val="0"/>
                        </a:spcAft>
                      </a:pPr>
                      <a:r>
                        <a:rPr lang="en-US" sz="1800" dirty="0"/>
                        <a:t>7. How often during the last year have you had a </a:t>
                      </a:r>
                    </a:p>
                    <a:p>
                      <a:pPr marL="0" marR="0" algn="l">
                        <a:spcBef>
                          <a:spcPts val="0"/>
                        </a:spcBef>
                        <a:spcAft>
                          <a:spcPts val="0"/>
                        </a:spcAft>
                      </a:pPr>
                      <a:r>
                        <a:rPr lang="en-US" sz="1800" dirty="0"/>
                        <a:t>feeling of guilt or remorse after drinking?</a:t>
                      </a:r>
                      <a:endParaRPr lang="en-US" sz="1800" dirty="0">
                        <a:latin typeface="Times New Roman"/>
                        <a:ea typeface="Times New Roman"/>
                      </a:endParaRPr>
                    </a:p>
                  </a:txBody>
                  <a:tcPr marR="0" marT="0" marB="0" anchor="ctr">
                    <a:solidFill>
                      <a:schemeClr val="bg1">
                        <a:lumMod val="95000"/>
                      </a:schemeClr>
                    </a:solidFill>
                  </a:tcPr>
                </a:tc>
                <a:tc>
                  <a:txBody>
                    <a:bodyPr/>
                    <a:lstStyle/>
                    <a:p>
                      <a:pPr marL="0" marR="0" algn="ctr">
                        <a:spcBef>
                          <a:spcPts val="0"/>
                        </a:spcBef>
                        <a:spcAft>
                          <a:spcPts val="0"/>
                        </a:spcAft>
                      </a:pPr>
                      <a:r>
                        <a:rPr lang="en-US" sz="1400" dirty="0"/>
                        <a:t>Never</a:t>
                      </a:r>
                      <a:endParaRPr lang="en-US" sz="16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400" dirty="0"/>
                        <a:t>Less than monthly</a:t>
                      </a:r>
                      <a:endParaRPr lang="en-US" sz="16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400" dirty="0"/>
                        <a:t>Monthly</a:t>
                      </a:r>
                      <a:endParaRPr lang="en-US" sz="16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400" dirty="0"/>
                        <a:t>Weekly</a:t>
                      </a:r>
                      <a:endParaRPr lang="en-US" sz="16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400" dirty="0"/>
                        <a:t>Daily or </a:t>
                      </a:r>
                    </a:p>
                    <a:p>
                      <a:pPr marL="0" marR="0" algn="ctr">
                        <a:spcBef>
                          <a:spcPts val="0"/>
                        </a:spcBef>
                        <a:spcAft>
                          <a:spcPts val="0"/>
                        </a:spcAft>
                      </a:pPr>
                      <a:r>
                        <a:rPr lang="en-US" sz="1400" dirty="0"/>
                        <a:t>almost daily</a:t>
                      </a:r>
                      <a:endParaRPr lang="en-US" sz="1600" dirty="0">
                        <a:latin typeface="Times New Roman"/>
                        <a:ea typeface="Times New Roman"/>
                      </a:endParaRPr>
                    </a:p>
                  </a:txBody>
                  <a:tcPr marL="0" marR="0" marT="0" marB="0" anchor="ctr">
                    <a:solidFill>
                      <a:schemeClr val="bg1">
                        <a:lumMod val="95000"/>
                      </a:schemeClr>
                    </a:solidFill>
                  </a:tcPr>
                </a:tc>
                <a:extLst>
                  <a:ext uri="{0D108BD9-81ED-4DB2-BD59-A6C34878D82A}">
                    <a16:rowId xmlns:a16="http://schemas.microsoft.com/office/drawing/2014/main" val="10007"/>
                  </a:ext>
                </a:extLst>
              </a:tr>
              <a:tr h="781988">
                <a:tc>
                  <a:txBody>
                    <a:bodyPr/>
                    <a:lstStyle/>
                    <a:p>
                      <a:pPr marL="0" marR="0" algn="l">
                        <a:spcBef>
                          <a:spcPts val="0"/>
                        </a:spcBef>
                        <a:spcAft>
                          <a:spcPts val="0"/>
                        </a:spcAft>
                      </a:pPr>
                      <a:r>
                        <a:rPr lang="en-US" sz="1800" dirty="0"/>
                        <a:t>8. How often during the last year have you been unable to remember what happened the night before because of your drinking?</a:t>
                      </a:r>
                      <a:endParaRPr lang="en-US" sz="1800" dirty="0">
                        <a:latin typeface="Times New Roman"/>
                        <a:ea typeface="Times New Roman"/>
                      </a:endParaRPr>
                    </a:p>
                  </a:txBody>
                  <a:tcPr marR="0" marT="0" marB="0" anchor="ctr">
                    <a:solidFill>
                      <a:schemeClr val="bg1">
                        <a:lumMod val="95000"/>
                      </a:schemeClr>
                    </a:solidFill>
                  </a:tcPr>
                </a:tc>
                <a:tc>
                  <a:txBody>
                    <a:bodyPr/>
                    <a:lstStyle/>
                    <a:p>
                      <a:pPr marL="0" marR="0" algn="ctr">
                        <a:spcBef>
                          <a:spcPts val="0"/>
                        </a:spcBef>
                        <a:spcAft>
                          <a:spcPts val="0"/>
                        </a:spcAft>
                      </a:pPr>
                      <a:r>
                        <a:rPr lang="en-US" sz="1400"/>
                        <a:t>Never</a:t>
                      </a:r>
                      <a:endParaRPr lang="en-US" sz="160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400"/>
                        <a:t>Less than monthly</a:t>
                      </a:r>
                      <a:endParaRPr lang="en-US" sz="160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400" dirty="0"/>
                        <a:t>Monthly</a:t>
                      </a:r>
                      <a:endParaRPr lang="en-US" sz="16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400" dirty="0"/>
                        <a:t>Weekly</a:t>
                      </a:r>
                      <a:endParaRPr lang="en-US" sz="16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400" dirty="0"/>
                        <a:t>Daily or </a:t>
                      </a:r>
                    </a:p>
                    <a:p>
                      <a:pPr marL="0" marR="0" algn="ctr">
                        <a:spcBef>
                          <a:spcPts val="0"/>
                        </a:spcBef>
                        <a:spcAft>
                          <a:spcPts val="0"/>
                        </a:spcAft>
                      </a:pPr>
                      <a:r>
                        <a:rPr lang="en-US" sz="1400" dirty="0"/>
                        <a:t>almost daily</a:t>
                      </a:r>
                      <a:endParaRPr lang="en-US" sz="1600" dirty="0">
                        <a:latin typeface="Times New Roman"/>
                        <a:ea typeface="Times New Roman"/>
                      </a:endParaRPr>
                    </a:p>
                  </a:txBody>
                  <a:tcPr marL="0" marR="0" marT="0" marB="0" anchor="ctr">
                    <a:solidFill>
                      <a:schemeClr val="bg1">
                        <a:lumMod val="95000"/>
                      </a:schemeClr>
                    </a:solidFill>
                  </a:tcPr>
                </a:tc>
                <a:extLst>
                  <a:ext uri="{0D108BD9-81ED-4DB2-BD59-A6C34878D82A}">
                    <a16:rowId xmlns:a16="http://schemas.microsoft.com/office/drawing/2014/main" val="10008"/>
                  </a:ext>
                </a:extLst>
              </a:tr>
              <a:tr h="541093">
                <a:tc>
                  <a:txBody>
                    <a:bodyPr/>
                    <a:lstStyle/>
                    <a:p>
                      <a:pPr marL="0" marR="0" algn="l">
                        <a:spcBef>
                          <a:spcPts val="0"/>
                        </a:spcBef>
                        <a:spcAft>
                          <a:spcPts val="0"/>
                        </a:spcAft>
                      </a:pPr>
                      <a:r>
                        <a:rPr lang="en-US" sz="1800" dirty="0"/>
                        <a:t>9. Have you or someone else been injured because of your drinking?</a:t>
                      </a:r>
                      <a:endParaRPr lang="en-US" sz="1800" dirty="0">
                        <a:latin typeface="Times New Roman"/>
                        <a:ea typeface="Times New Roman"/>
                      </a:endParaRPr>
                    </a:p>
                  </a:txBody>
                  <a:tcPr marR="0" marT="0" marB="0" anchor="ctr">
                    <a:solidFill>
                      <a:schemeClr val="bg1">
                        <a:lumMod val="95000"/>
                      </a:schemeClr>
                    </a:solidFill>
                  </a:tcPr>
                </a:tc>
                <a:tc>
                  <a:txBody>
                    <a:bodyPr/>
                    <a:lstStyle/>
                    <a:p>
                      <a:pPr marL="0" marR="0" algn="ctr">
                        <a:spcBef>
                          <a:spcPts val="0"/>
                        </a:spcBef>
                        <a:spcAft>
                          <a:spcPts val="0"/>
                        </a:spcAft>
                      </a:pPr>
                      <a:r>
                        <a:rPr lang="en-US" sz="1400"/>
                        <a:t>No</a:t>
                      </a:r>
                      <a:endParaRPr lang="en-US" sz="160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endParaRPr lang="en-US" sz="1400">
                        <a:latin typeface="Calibri"/>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400" dirty="0"/>
                        <a:t>Yes, but not in the last year</a:t>
                      </a:r>
                      <a:endParaRPr lang="en-US" sz="16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endParaRPr lang="en-US" sz="1400" dirty="0">
                        <a:latin typeface="Calibri"/>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400" dirty="0"/>
                        <a:t>Yes, during </a:t>
                      </a:r>
                    </a:p>
                    <a:p>
                      <a:pPr marL="0" marR="0" algn="ctr">
                        <a:spcBef>
                          <a:spcPts val="0"/>
                        </a:spcBef>
                        <a:spcAft>
                          <a:spcPts val="0"/>
                        </a:spcAft>
                      </a:pPr>
                      <a:r>
                        <a:rPr lang="en-US" sz="1400" dirty="0"/>
                        <a:t>the last year</a:t>
                      </a:r>
                      <a:endParaRPr lang="en-US" sz="1600" dirty="0">
                        <a:latin typeface="Times New Roman"/>
                        <a:ea typeface="Times New Roman"/>
                      </a:endParaRPr>
                    </a:p>
                  </a:txBody>
                  <a:tcPr marL="0" marR="0" marT="0" marB="0" anchor="ctr">
                    <a:solidFill>
                      <a:schemeClr val="bg1">
                        <a:lumMod val="95000"/>
                      </a:schemeClr>
                    </a:solidFill>
                  </a:tcPr>
                </a:tc>
                <a:extLst>
                  <a:ext uri="{0D108BD9-81ED-4DB2-BD59-A6C34878D82A}">
                    <a16:rowId xmlns:a16="http://schemas.microsoft.com/office/drawing/2014/main" val="10009"/>
                  </a:ext>
                </a:extLst>
              </a:tr>
              <a:tr h="586019">
                <a:tc>
                  <a:txBody>
                    <a:bodyPr/>
                    <a:lstStyle/>
                    <a:p>
                      <a:pPr marL="0" marR="0" algn="l">
                        <a:spcBef>
                          <a:spcPts val="0"/>
                        </a:spcBef>
                        <a:spcAft>
                          <a:spcPts val="0"/>
                        </a:spcAft>
                      </a:pPr>
                      <a:r>
                        <a:rPr lang="en-US" sz="1800" dirty="0"/>
                        <a:t>10. Has a relative, friend, doctor, or other health care worker been concerned about your drinking or suggested you cut down?</a:t>
                      </a:r>
                      <a:endParaRPr lang="en-US" sz="1800" dirty="0">
                        <a:latin typeface="Times New Roman"/>
                        <a:ea typeface="Times New Roman"/>
                      </a:endParaRPr>
                    </a:p>
                  </a:txBody>
                  <a:tcPr marR="0" marT="0" marB="0" anchor="ctr">
                    <a:solidFill>
                      <a:schemeClr val="bg1">
                        <a:lumMod val="95000"/>
                      </a:schemeClr>
                    </a:solidFill>
                  </a:tcPr>
                </a:tc>
                <a:tc>
                  <a:txBody>
                    <a:bodyPr/>
                    <a:lstStyle/>
                    <a:p>
                      <a:pPr marL="0" marR="0" algn="ctr">
                        <a:spcBef>
                          <a:spcPts val="0"/>
                        </a:spcBef>
                        <a:spcAft>
                          <a:spcPts val="0"/>
                        </a:spcAft>
                      </a:pPr>
                      <a:r>
                        <a:rPr lang="en-US" sz="1400" dirty="0"/>
                        <a:t>No</a:t>
                      </a:r>
                      <a:endParaRPr lang="en-US" sz="16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endParaRPr lang="en-US" sz="1400" dirty="0">
                        <a:latin typeface="Calibri"/>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400" dirty="0"/>
                        <a:t>Yes, but not in the last year</a:t>
                      </a:r>
                      <a:endParaRPr lang="en-US" sz="16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endParaRPr lang="en-US" sz="1400" dirty="0">
                        <a:latin typeface="Calibri"/>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400" dirty="0"/>
                        <a:t>Yes, during </a:t>
                      </a:r>
                    </a:p>
                    <a:p>
                      <a:pPr marL="0" marR="0" algn="ctr">
                        <a:spcBef>
                          <a:spcPts val="0"/>
                        </a:spcBef>
                        <a:spcAft>
                          <a:spcPts val="0"/>
                        </a:spcAft>
                      </a:pPr>
                      <a:r>
                        <a:rPr lang="en-US" sz="1400" dirty="0"/>
                        <a:t>the last year</a:t>
                      </a:r>
                      <a:endParaRPr lang="en-US" sz="1600" dirty="0">
                        <a:latin typeface="Times New Roman"/>
                        <a:ea typeface="Times New Roman"/>
                      </a:endParaRPr>
                    </a:p>
                  </a:txBody>
                  <a:tcPr marL="0" marR="0" marT="0" marB="0" anchor="ctr">
                    <a:solidFill>
                      <a:schemeClr val="bg1">
                        <a:lumMod val="95000"/>
                      </a:schemeClr>
                    </a:solidFill>
                  </a:tcPr>
                </a:tc>
                <a:extLst>
                  <a:ext uri="{0D108BD9-81ED-4DB2-BD59-A6C34878D82A}">
                    <a16:rowId xmlns:a16="http://schemas.microsoft.com/office/drawing/2014/main" val="10010"/>
                  </a:ext>
                </a:extLst>
              </a:tr>
              <a:tr h="296887">
                <a:tc>
                  <a:txBody>
                    <a:bodyPr/>
                    <a:lstStyle/>
                    <a:p>
                      <a:pPr marL="0" marR="0" algn="l">
                        <a:spcBef>
                          <a:spcPts val="0"/>
                        </a:spcBef>
                        <a:spcAft>
                          <a:spcPts val="0"/>
                        </a:spcAft>
                      </a:pPr>
                      <a:endParaRPr lang="en-US" sz="1500" dirty="0">
                        <a:latin typeface="Times New Roman"/>
                        <a:ea typeface="Times New Roman"/>
                      </a:endParaRPr>
                    </a:p>
                  </a:txBody>
                  <a:tcPr marR="0" marT="0" marB="0" anchor="ctr">
                    <a:solidFill>
                      <a:schemeClr val="bg1">
                        <a:lumMod val="95000"/>
                      </a:schemeClr>
                    </a:solidFill>
                  </a:tcPr>
                </a:tc>
                <a:tc>
                  <a:txBody>
                    <a:bodyPr/>
                    <a:lstStyle/>
                    <a:p>
                      <a:pPr marL="0" marR="0" algn="ctr">
                        <a:spcBef>
                          <a:spcPts val="0"/>
                        </a:spcBef>
                        <a:spcAft>
                          <a:spcPts val="0"/>
                        </a:spcAft>
                      </a:pPr>
                      <a:r>
                        <a:rPr lang="en-US" sz="1400" kern="1200" dirty="0">
                          <a:solidFill>
                            <a:schemeClr val="tx1"/>
                          </a:solidFill>
                          <a:latin typeface="+mn-lt"/>
                          <a:ea typeface="+mn-ea"/>
                          <a:cs typeface="+mn-cs"/>
                        </a:rPr>
                        <a:t>0</a:t>
                      </a:r>
                    </a:p>
                  </a:txBody>
                  <a:tcPr marL="77219" marR="77219" marT="0" marB="0" anchor="ctr">
                    <a:solidFill>
                      <a:schemeClr val="bg1">
                        <a:lumMod val="95000"/>
                      </a:schemeClr>
                    </a:solidFill>
                  </a:tcPr>
                </a:tc>
                <a:tc>
                  <a:txBody>
                    <a:bodyPr/>
                    <a:lstStyle/>
                    <a:p>
                      <a:pPr marL="0" marR="0" algn="ctr">
                        <a:spcBef>
                          <a:spcPts val="0"/>
                        </a:spcBef>
                        <a:spcAft>
                          <a:spcPts val="0"/>
                        </a:spcAft>
                      </a:pPr>
                      <a:r>
                        <a:rPr lang="en-US" sz="1400" kern="1200" dirty="0">
                          <a:solidFill>
                            <a:schemeClr val="tx1"/>
                          </a:solidFill>
                          <a:latin typeface="+mn-lt"/>
                          <a:ea typeface="+mn-ea"/>
                          <a:cs typeface="+mn-cs"/>
                        </a:rPr>
                        <a:t>1</a:t>
                      </a:r>
                    </a:p>
                  </a:txBody>
                  <a:tcPr marL="77219" marR="77219" marT="0" marB="0" anchor="ctr">
                    <a:solidFill>
                      <a:schemeClr val="bg1">
                        <a:lumMod val="95000"/>
                      </a:schemeClr>
                    </a:solidFill>
                  </a:tcPr>
                </a:tc>
                <a:tc>
                  <a:txBody>
                    <a:bodyPr/>
                    <a:lstStyle/>
                    <a:p>
                      <a:pPr marL="0" marR="0" algn="ctr">
                        <a:spcBef>
                          <a:spcPts val="0"/>
                        </a:spcBef>
                        <a:spcAft>
                          <a:spcPts val="0"/>
                        </a:spcAft>
                      </a:pPr>
                      <a:r>
                        <a:rPr lang="en-US" sz="1400" kern="1200" dirty="0">
                          <a:solidFill>
                            <a:schemeClr val="tx1"/>
                          </a:solidFill>
                          <a:latin typeface="+mn-lt"/>
                          <a:ea typeface="+mn-ea"/>
                          <a:cs typeface="+mn-cs"/>
                        </a:rPr>
                        <a:t>2</a:t>
                      </a:r>
                    </a:p>
                  </a:txBody>
                  <a:tcPr marL="77219" marR="77219" marT="0" marB="0" anchor="ctr">
                    <a:solidFill>
                      <a:schemeClr val="bg1">
                        <a:lumMod val="95000"/>
                      </a:schemeClr>
                    </a:solidFill>
                  </a:tcPr>
                </a:tc>
                <a:tc>
                  <a:txBody>
                    <a:bodyPr/>
                    <a:lstStyle/>
                    <a:p>
                      <a:pPr marL="0" marR="0" algn="ctr">
                        <a:spcBef>
                          <a:spcPts val="0"/>
                        </a:spcBef>
                        <a:spcAft>
                          <a:spcPts val="0"/>
                        </a:spcAft>
                      </a:pPr>
                      <a:r>
                        <a:rPr lang="en-US" sz="1400" kern="1200" dirty="0">
                          <a:solidFill>
                            <a:schemeClr val="tx1"/>
                          </a:solidFill>
                          <a:latin typeface="+mn-lt"/>
                          <a:ea typeface="+mn-ea"/>
                          <a:cs typeface="+mn-cs"/>
                        </a:rPr>
                        <a:t>3</a:t>
                      </a:r>
                    </a:p>
                  </a:txBody>
                  <a:tcPr marL="77219" marR="77219" marT="0" marB="0" anchor="ctr">
                    <a:solidFill>
                      <a:schemeClr val="bg1">
                        <a:lumMod val="95000"/>
                      </a:schemeClr>
                    </a:solidFill>
                  </a:tcPr>
                </a:tc>
                <a:tc>
                  <a:txBody>
                    <a:bodyPr/>
                    <a:lstStyle/>
                    <a:p>
                      <a:pPr marL="0" marR="0" algn="ctr">
                        <a:spcBef>
                          <a:spcPts val="0"/>
                        </a:spcBef>
                        <a:spcAft>
                          <a:spcPts val="0"/>
                        </a:spcAft>
                      </a:pPr>
                      <a:r>
                        <a:rPr lang="en-US" sz="1400" kern="1200" dirty="0">
                          <a:solidFill>
                            <a:schemeClr val="tx1"/>
                          </a:solidFill>
                          <a:latin typeface="+mn-lt"/>
                          <a:ea typeface="+mn-ea"/>
                          <a:cs typeface="+mn-cs"/>
                        </a:rPr>
                        <a:t>4</a:t>
                      </a:r>
                    </a:p>
                  </a:txBody>
                  <a:tcPr marL="77219" marR="77219" marT="0" marB="0" anchor="ctr">
                    <a:solidFill>
                      <a:schemeClr val="bg1">
                        <a:lumMod val="95000"/>
                      </a:schemeClr>
                    </a:solidFill>
                  </a:tcPr>
                </a:tc>
                <a:extLst>
                  <a:ext uri="{0D108BD9-81ED-4DB2-BD59-A6C34878D82A}">
                    <a16:rowId xmlns:a16="http://schemas.microsoft.com/office/drawing/2014/main" val="3212922463"/>
                  </a:ext>
                </a:extLst>
              </a:tr>
            </a:tbl>
          </a:graphicData>
        </a:graphic>
      </p:graphicFrame>
    </p:spTree>
    <p:extLst>
      <p:ext uri="{BB962C8B-B14F-4D97-AF65-F5344CB8AC3E}">
        <p14:creationId xmlns:p14="http://schemas.microsoft.com/office/powerpoint/2010/main" val="10387003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3038996" y="264472"/>
            <a:ext cx="6553200" cy="762000"/>
          </a:xfrm>
          <a:prstGeom prst="rect">
            <a:avLst/>
          </a:prstGeom>
        </p:spPr>
        <p:txBody>
          <a:bodyPr>
            <a:noAutofit/>
          </a:bodyPr>
          <a:lstStyle/>
          <a:p>
            <a:pPr algn="ctr">
              <a:spcBef>
                <a:spcPct val="0"/>
              </a:spcBef>
              <a:defRPr/>
            </a:pPr>
            <a:r>
              <a:rPr lang="en-US" sz="4400" dirty="0">
                <a:latin typeface="Calibri" panose="020F0502020204030204" pitchFamily="34" charset="0"/>
                <a:cs typeface="Calibri" panose="020F0502020204030204" pitchFamily="34" charset="0"/>
              </a:rPr>
              <a:t>Scoring the AUDIT</a:t>
            </a:r>
          </a:p>
        </p:txBody>
      </p:sp>
      <p:sp>
        <p:nvSpPr>
          <p:cNvPr id="10" name="Rectangle 9"/>
          <p:cNvSpPr/>
          <p:nvPr/>
        </p:nvSpPr>
        <p:spPr>
          <a:xfrm>
            <a:off x="1909855" y="1472859"/>
            <a:ext cx="9164991" cy="1123384"/>
          </a:xfrm>
          <a:prstGeom prst="rect">
            <a:avLst/>
          </a:prstGeom>
        </p:spPr>
        <p:txBody>
          <a:bodyPr wrap="square">
            <a:spAutoFit/>
          </a:bodyPr>
          <a:lstStyle/>
          <a:p>
            <a:pPr marL="346075" lvl="2" indent="-346075">
              <a:spcAft>
                <a:spcPts val="1800"/>
              </a:spcAft>
              <a:buClr>
                <a:prstClr val="black"/>
              </a:buClr>
              <a:buSzPct val="80000"/>
              <a:buFont typeface="Arial" panose="020B0604020202020204" pitchFamily="34" charset="0"/>
              <a:buChar char="•"/>
              <a:tabLst>
                <a:tab pos="573088" algn="l"/>
              </a:tabLst>
              <a:defRPr/>
            </a:pPr>
            <a:r>
              <a:rPr lang="en-US" sz="2600" dirty="0">
                <a:solidFill>
                  <a:prstClr val="black"/>
                </a:solidFill>
                <a:latin typeface="Century Gothic" panose="020B0502020202020204"/>
                <a:ea typeface="+mj-ea"/>
                <a:cs typeface="+mj-cs"/>
              </a:rPr>
              <a:t>Each question has five answer choices</a:t>
            </a:r>
          </a:p>
          <a:p>
            <a:pPr marL="346075" lvl="2" indent="-346075">
              <a:spcAft>
                <a:spcPts val="1800"/>
              </a:spcAft>
              <a:buClr>
                <a:prstClr val="black"/>
              </a:buClr>
              <a:buSzPct val="80000"/>
              <a:buFont typeface="Arial" panose="020B0604020202020204" pitchFamily="34" charset="0"/>
              <a:buChar char="•"/>
              <a:tabLst>
                <a:tab pos="573088" algn="l"/>
              </a:tabLst>
              <a:defRPr/>
            </a:pPr>
            <a:r>
              <a:rPr lang="en-US" sz="2600" dirty="0">
                <a:solidFill>
                  <a:prstClr val="black"/>
                </a:solidFill>
                <a:latin typeface="Century Gothic" panose="020B0502020202020204"/>
                <a:ea typeface="+mj-ea"/>
                <a:cs typeface="+mj-cs"/>
              </a:rPr>
              <a:t>Answers correlate with points, totaled for score</a:t>
            </a:r>
          </a:p>
        </p:txBody>
      </p:sp>
      <p:pic>
        <p:nvPicPr>
          <p:cNvPr id="5"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909855" y="2891330"/>
            <a:ext cx="8811482" cy="3702198"/>
          </a:xfrm>
          <a:prstGeom prst="rect">
            <a:avLst/>
          </a:prstGeom>
          <a:noFill/>
          <a:ln w="9525">
            <a:noFill/>
            <a:miter lim="800000"/>
            <a:headEnd/>
            <a:tailEnd/>
          </a:ln>
          <a:effectLst>
            <a:outerShdw blurRad="190500" dist="228600" dir="2700000" algn="ctr">
              <a:srgbClr val="000000">
                <a:alpha val="30000"/>
              </a:srgbClr>
            </a:outerShdw>
          </a:effec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5E6D239-3BFD-4BBE-A7C8-99C4509B1187}"/>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872920" y="1021060"/>
            <a:ext cx="4070930" cy="5525962"/>
          </a:xfrm>
          <a:prstGeom prst="rect">
            <a:avLst/>
          </a:prstGeom>
        </p:spPr>
      </p:pic>
      <p:pic>
        <p:nvPicPr>
          <p:cNvPr id="5" name="Picture 4">
            <a:extLst>
              <a:ext uri="{FF2B5EF4-FFF2-40B4-BE49-F238E27FC236}">
                <a16:creationId xmlns:a16="http://schemas.microsoft.com/office/drawing/2014/main" id="{137CFB26-2BD8-4B12-9B6D-01DEE8B4E4CD}"/>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a:off x="6364835" y="2986395"/>
            <a:ext cx="4903126" cy="1463283"/>
          </a:xfrm>
          <a:prstGeom prst="rect">
            <a:avLst/>
          </a:prstGeom>
        </p:spPr>
      </p:pic>
      <p:sp>
        <p:nvSpPr>
          <p:cNvPr id="25" name="Rectangle 24"/>
          <p:cNvSpPr/>
          <p:nvPr/>
        </p:nvSpPr>
        <p:spPr>
          <a:xfrm>
            <a:off x="2784353" y="271067"/>
            <a:ext cx="7391399" cy="769441"/>
          </a:xfrm>
          <a:prstGeom prst="rect">
            <a:avLst/>
          </a:prstGeom>
        </p:spPr>
        <p:txBody>
          <a:bodyPr wrap="square">
            <a:spAutoFit/>
          </a:bodyPr>
          <a:lstStyle/>
          <a:p>
            <a:pPr algn="ctr">
              <a:spcBef>
                <a:spcPct val="0"/>
              </a:spcBef>
              <a:defRPr/>
            </a:pPr>
            <a:r>
              <a:rPr lang="en-US" sz="4400" dirty="0">
                <a:latin typeface="Calibri" panose="020F0502020204030204" pitchFamily="34" charset="0"/>
                <a:cs typeface="Calibri" panose="020F0502020204030204" pitchFamily="34" charset="0"/>
              </a:rPr>
              <a:t>Circling the zone of use</a:t>
            </a:r>
          </a:p>
        </p:txBody>
      </p:sp>
      <p:pic>
        <p:nvPicPr>
          <p:cNvPr id="26" name="Picture 25" descr="MCWB01753_0000[1]"/>
          <p:cNvPicPr/>
          <p:nvPr/>
        </p:nvPicPr>
        <p:blipFill>
          <a:blip r:embed="rId5" cstate="print">
            <a:grayscl/>
            <a:extLst>
              <a:ext uri="{28A0092B-C50C-407E-A947-70E740481C1C}">
                <a14:useLocalDpi xmlns:a14="http://schemas.microsoft.com/office/drawing/2010/main" val="0"/>
              </a:ext>
            </a:extLst>
          </a:blip>
          <a:srcRect/>
          <a:stretch>
            <a:fillRect/>
          </a:stretch>
        </p:blipFill>
        <p:spPr bwMode="auto">
          <a:xfrm>
            <a:off x="3434597" y="7029491"/>
            <a:ext cx="148627" cy="182084"/>
          </a:xfrm>
          <a:prstGeom prst="rect">
            <a:avLst/>
          </a:prstGeom>
          <a:noFill/>
          <a:ln w="9525">
            <a:noFill/>
            <a:miter lim="800000"/>
            <a:headEnd/>
            <a:tailEnd/>
          </a:ln>
        </p:spPr>
      </p:pic>
      <p:sp>
        <p:nvSpPr>
          <p:cNvPr id="42" name="Rectangle 41"/>
          <p:cNvSpPr/>
          <p:nvPr/>
        </p:nvSpPr>
        <p:spPr>
          <a:xfrm>
            <a:off x="1026541" y="5995559"/>
            <a:ext cx="1384078" cy="581098"/>
          </a:xfrm>
          <a:prstGeom prst="rect">
            <a:avLst/>
          </a:prstGeom>
          <a:noFill/>
          <a:ln w="57150">
            <a:solidFill>
              <a:srgbClr val="FF0000"/>
            </a:solidFill>
          </a:ln>
          <a:scene3d>
            <a:camera prst="orthographicFront"/>
            <a:lightRig rig="threePt" dir="t"/>
          </a:scene3d>
          <a:sp3d extrusionH="1079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46" descr="MCWB01753_0000[1]"/>
          <p:cNvPicPr/>
          <p:nvPr/>
        </p:nvPicPr>
        <p:blipFill>
          <a:blip r:embed="rId5" cstate="email">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1603846" y="6051082"/>
            <a:ext cx="314831" cy="516792"/>
          </a:xfrm>
          <a:prstGeom prst="rect">
            <a:avLst/>
          </a:prstGeom>
          <a:noFill/>
          <a:ln w="9525">
            <a:noFill/>
            <a:miter lim="800000"/>
            <a:headEnd/>
            <a:tailEnd/>
          </a:ln>
        </p:spPr>
      </p:pic>
      <p:pic>
        <p:nvPicPr>
          <p:cNvPr id="48" name="Picture 47" descr="MCWB01753_0000[1]"/>
          <p:cNvPicPr/>
          <p:nvPr/>
        </p:nvPicPr>
        <p:blipFill>
          <a:blip r:embed="rId5" cstate="print">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8669135" y="3091981"/>
            <a:ext cx="844910" cy="1134855"/>
          </a:xfrm>
          <a:prstGeom prst="rect">
            <a:avLst/>
          </a:prstGeom>
          <a:noFill/>
          <a:ln w="9525">
            <a:noFill/>
            <a:miter lim="800000"/>
            <a:headEnd/>
            <a:tailEnd/>
          </a:ln>
        </p:spPr>
      </p:pic>
      <p:cxnSp>
        <p:nvCxnSpPr>
          <p:cNvPr id="14" name="Straight Arrow Connector 13">
            <a:extLst>
              <a:ext uri="{FF2B5EF4-FFF2-40B4-BE49-F238E27FC236}">
                <a16:creationId xmlns:a16="http://schemas.microsoft.com/office/drawing/2014/main" id="{3C49A576-DAE8-4A30-A5FE-CFFE8CE01949}"/>
              </a:ext>
            </a:extLst>
          </p:cNvPr>
          <p:cNvCxnSpPr>
            <a:cxnSpLocks/>
          </p:cNvCxnSpPr>
          <p:nvPr/>
        </p:nvCxnSpPr>
        <p:spPr>
          <a:xfrm flipV="1">
            <a:off x="2677955" y="4226836"/>
            <a:ext cx="4186145" cy="1906874"/>
          </a:xfrm>
          <a:prstGeom prst="straightConnector1">
            <a:avLst/>
          </a:prstGeom>
          <a:ln w="123825">
            <a:solidFill>
              <a:srgbClr val="FF0000"/>
            </a:solidFill>
            <a:tailEnd type="arrow"/>
          </a:ln>
          <a:scene3d>
            <a:camera prst="orthographicFront"/>
            <a:lightRig rig="threePt" dir="t"/>
          </a:scene3d>
          <a:sp3d extrusionH="107950"/>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a:xfrm>
            <a:off x="2319127" y="350631"/>
            <a:ext cx="8104784" cy="769441"/>
          </a:xfrm>
          <a:prstGeom prst="rect">
            <a:avLst/>
          </a:prstGeom>
        </p:spPr>
        <p:txBody>
          <a:bodyPr wrap="none">
            <a:spAutoFit/>
          </a:bodyPr>
          <a:lstStyle/>
          <a:p>
            <a:pPr algn="ctr">
              <a:spcBef>
                <a:spcPct val="0"/>
              </a:spcBef>
              <a:defRPr/>
            </a:pPr>
            <a:r>
              <a:rPr lang="en-US" sz="4400" dirty="0">
                <a:latin typeface="Calibri" panose="020F0502020204030204" pitchFamily="34" charset="0"/>
                <a:cs typeface="Calibri" panose="020F0502020204030204" pitchFamily="34" charset="0"/>
              </a:rPr>
              <a:t>Suggested AUDIT zones and scores</a:t>
            </a:r>
          </a:p>
        </p:txBody>
      </p:sp>
      <p:pic>
        <p:nvPicPr>
          <p:cNvPr id="6" name="Picture 5">
            <a:extLst>
              <a:ext uri="{FF2B5EF4-FFF2-40B4-BE49-F238E27FC236}">
                <a16:creationId xmlns:a16="http://schemas.microsoft.com/office/drawing/2014/main" id="{BF5B4FF5-C5AF-4144-B724-38B8EB743048}"/>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1344754" y="1316725"/>
            <a:ext cx="9502491" cy="5039918"/>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621059" y="2161638"/>
            <a:ext cx="6400800" cy="3793555"/>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6075" lvl="2" indent="-346075" defTabSz="457200">
              <a:spcBef>
                <a:spcPts val="0"/>
              </a:spcBef>
              <a:spcAft>
                <a:spcPts val="1800"/>
              </a:spcAft>
              <a:buClr>
                <a:prstClr val="black"/>
              </a:buClr>
              <a:buSzPct val="80000"/>
              <a:defRPr/>
            </a:pPr>
            <a:r>
              <a:rPr lang="en-US" sz="2600" dirty="0">
                <a:solidFill>
                  <a:prstClr val="black"/>
                </a:solidFill>
                <a:latin typeface="Century Gothic" panose="020B0502020202020204"/>
                <a:ea typeface="+mj-ea"/>
                <a:cs typeface="+mj-cs"/>
              </a:rPr>
              <a:t>68yo male, never married, retired, lives alone</a:t>
            </a:r>
          </a:p>
          <a:p>
            <a:pPr marL="346075" lvl="2" indent="-346075" defTabSz="457200">
              <a:spcBef>
                <a:spcPts val="0"/>
              </a:spcBef>
              <a:spcAft>
                <a:spcPts val="1800"/>
              </a:spcAft>
              <a:buClr>
                <a:prstClr val="black"/>
              </a:buClr>
              <a:buSzPct val="80000"/>
              <a:defRPr/>
            </a:pPr>
            <a:r>
              <a:rPr lang="en-US" sz="2600" dirty="0">
                <a:solidFill>
                  <a:prstClr val="black"/>
                </a:solidFill>
                <a:latin typeface="Century Gothic" panose="020B0502020202020204"/>
                <a:ea typeface="+mj-ea"/>
                <a:cs typeface="+mj-cs"/>
              </a:rPr>
              <a:t>Mild hypertension and diabetes since 2017, not obese</a:t>
            </a:r>
          </a:p>
          <a:p>
            <a:pPr marL="346075" lvl="2" indent="-346075" defTabSz="457200">
              <a:spcBef>
                <a:spcPts val="0"/>
              </a:spcBef>
              <a:spcAft>
                <a:spcPts val="1800"/>
              </a:spcAft>
              <a:buClr>
                <a:prstClr val="black"/>
              </a:buClr>
              <a:buSzPct val="80000"/>
              <a:defRPr/>
            </a:pPr>
            <a:r>
              <a:rPr lang="en-US" sz="2600" dirty="0">
                <a:solidFill>
                  <a:prstClr val="black"/>
                </a:solidFill>
                <a:latin typeface="Century Gothic" panose="020B0502020202020204"/>
                <a:ea typeface="+mj-ea"/>
                <a:cs typeface="+mj-cs"/>
              </a:rPr>
              <a:t>Presents twice a year for follow up, usually no medical complaints</a:t>
            </a:r>
          </a:p>
          <a:p>
            <a:pPr marL="346075" lvl="2" indent="-346075" defTabSz="457200">
              <a:spcBef>
                <a:spcPts val="0"/>
              </a:spcBef>
              <a:spcAft>
                <a:spcPts val="1800"/>
              </a:spcAft>
              <a:buClr>
                <a:prstClr val="black"/>
              </a:buClr>
              <a:buSzPct val="80000"/>
              <a:defRPr/>
            </a:pPr>
            <a:r>
              <a:rPr lang="en-US" sz="2600" dirty="0">
                <a:solidFill>
                  <a:prstClr val="black"/>
                </a:solidFill>
                <a:latin typeface="Century Gothic" panose="020B0502020202020204"/>
                <a:ea typeface="+mj-ea"/>
                <a:cs typeface="+mj-cs"/>
              </a:rPr>
              <a:t>Latest visit: discloses drinking 10 beers a night at local bar</a:t>
            </a:r>
          </a:p>
        </p:txBody>
      </p:sp>
      <p:pic>
        <p:nvPicPr>
          <p:cNvPr id="2" name="Picture 1"/>
          <p:cNvPicPr>
            <a:picLocks noChangeAspect="1"/>
          </p:cNvPicPr>
          <p:nvPr/>
        </p:nvPicPr>
        <p:blipFill rotWithShape="1">
          <a:blip r:embed="rId3" cstate="email">
            <a:grayscl/>
            <a:extLst>
              <a:ext uri="{28A0092B-C50C-407E-A947-70E740481C1C}">
                <a14:useLocalDpi xmlns:a14="http://schemas.microsoft.com/office/drawing/2010/main" val="0"/>
              </a:ext>
            </a:extLst>
          </a:blip>
          <a:srcRect/>
          <a:stretch/>
        </p:blipFill>
        <p:spPr>
          <a:xfrm>
            <a:off x="7785820" y="2146036"/>
            <a:ext cx="3341232" cy="4034695"/>
          </a:xfrm>
          <a:prstGeom prst="rect">
            <a:avLst/>
          </a:prstGeom>
        </p:spPr>
      </p:pic>
      <p:sp>
        <p:nvSpPr>
          <p:cNvPr id="5" name="Rectangle 4">
            <a:extLst>
              <a:ext uri="{FF2B5EF4-FFF2-40B4-BE49-F238E27FC236}">
                <a16:creationId xmlns:a16="http://schemas.microsoft.com/office/drawing/2014/main" id="{062C5BE9-0F32-4DE5-A1B7-1CE191631EE6}"/>
              </a:ext>
            </a:extLst>
          </p:cNvPr>
          <p:cNvSpPr/>
          <p:nvPr/>
        </p:nvSpPr>
        <p:spPr>
          <a:xfrm>
            <a:off x="1717830" y="320307"/>
            <a:ext cx="9678059" cy="769441"/>
          </a:xfrm>
          <a:prstGeom prst="rect">
            <a:avLst/>
          </a:prstGeom>
        </p:spPr>
        <p:txBody>
          <a:bodyPr wrap="square">
            <a:spAutoFit/>
          </a:bodyPr>
          <a:lstStyle/>
          <a:p>
            <a:pPr algn="ctr">
              <a:spcBef>
                <a:spcPct val="0"/>
              </a:spcBef>
              <a:defRPr/>
            </a:pPr>
            <a:r>
              <a:rPr lang="en-US" sz="4400" dirty="0">
                <a:latin typeface="Calibri" panose="020F0502020204030204" pitchFamily="34" charset="0"/>
                <a:cs typeface="Calibri" panose="020F0502020204030204" pitchFamily="34" charset="0"/>
              </a:rPr>
              <a:t>Case study: Clark</a:t>
            </a:r>
          </a:p>
        </p:txBody>
      </p:sp>
    </p:spTree>
    <p:extLst>
      <p:ext uri="{BB962C8B-B14F-4D97-AF65-F5344CB8AC3E}">
        <p14:creationId xmlns:p14="http://schemas.microsoft.com/office/powerpoint/2010/main" val="4632381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4294967295"/>
          </p:nvPr>
        </p:nvSpPr>
        <p:spPr>
          <a:xfrm>
            <a:off x="296845" y="2008015"/>
            <a:ext cx="7142011" cy="1600200"/>
          </a:xfrm>
          <a:prstGeom prst="rect">
            <a:avLst/>
          </a:prstGeom>
        </p:spPr>
        <p:txBody>
          <a:bodyPr>
            <a:normAutofit/>
          </a:bodyPr>
          <a:lstStyle/>
          <a:p>
            <a:pPr marL="0" lvl="2" indent="0" defTabSz="457200" fontAlgn="base">
              <a:spcBef>
                <a:spcPct val="0"/>
              </a:spcBef>
              <a:spcAft>
                <a:spcPts val="1800"/>
              </a:spcAft>
              <a:buClr>
                <a:srgbClr val="FFC000"/>
              </a:buClr>
              <a:buSzPct val="80000"/>
              <a:buNone/>
              <a:tabLst>
                <a:tab pos="347663" algn="l"/>
              </a:tabLst>
              <a:defRPr/>
            </a:pPr>
            <a:r>
              <a:rPr lang="en-US" sz="2400" dirty="0">
                <a:solidFill>
                  <a:schemeClr val="tx1"/>
                </a:solidFill>
                <a:latin typeface="Century Gothic" panose="020B0502020202020204" pitchFamily="34" charset="0"/>
                <a:ea typeface="+mj-ea"/>
                <a:cs typeface="+mj-cs"/>
              </a:rPr>
              <a:t>Take a minute to fill out an AUDIT, circling what you think might be Clark’s responses</a:t>
            </a:r>
            <a:r>
              <a:rPr lang="en-US" sz="1400" dirty="0">
                <a:solidFill>
                  <a:schemeClr val="bg1"/>
                </a:solidFill>
                <a:latin typeface="Century Gothic" panose="020B0502020202020204" pitchFamily="34" charset="0"/>
                <a:ea typeface="+mj-ea"/>
                <a:cs typeface="+mj-cs"/>
              </a:rPr>
              <a:t>.</a:t>
            </a:r>
          </a:p>
        </p:txBody>
      </p:sp>
      <p:pic>
        <p:nvPicPr>
          <p:cNvPr id="6" name="Picture 5"/>
          <p:cNvPicPr>
            <a:picLocks noChangeAspect="1"/>
          </p:cNvPicPr>
          <p:nvPr/>
        </p:nvPicPr>
        <p:blipFill rotWithShape="1">
          <a:blip r:embed="rId3" cstate="email">
            <a:grayscl/>
            <a:extLst>
              <a:ext uri="{28A0092B-C50C-407E-A947-70E740481C1C}">
                <a14:useLocalDpi xmlns:a14="http://schemas.microsoft.com/office/drawing/2010/main" val="0"/>
              </a:ext>
            </a:extLst>
          </a:blip>
          <a:srcRect/>
          <a:stretch/>
        </p:blipFill>
        <p:spPr>
          <a:xfrm>
            <a:off x="2435808" y="3415933"/>
            <a:ext cx="2317338" cy="2798295"/>
          </a:xfrm>
          <a:prstGeom prst="rect">
            <a:avLst/>
          </a:prstGeom>
        </p:spPr>
      </p:pic>
      <p:sp>
        <p:nvSpPr>
          <p:cNvPr id="2" name="Rectangle 1">
            <a:extLst>
              <a:ext uri="{FF2B5EF4-FFF2-40B4-BE49-F238E27FC236}">
                <a16:creationId xmlns:a16="http://schemas.microsoft.com/office/drawing/2014/main" id="{8C05CF32-6ED7-4179-A862-AA3447E5820F}"/>
              </a:ext>
            </a:extLst>
          </p:cNvPr>
          <p:cNvSpPr/>
          <p:nvPr/>
        </p:nvSpPr>
        <p:spPr>
          <a:xfrm>
            <a:off x="4592866" y="369226"/>
            <a:ext cx="2448555" cy="923330"/>
          </a:xfrm>
          <a:prstGeom prst="rect">
            <a:avLst/>
          </a:prstGeom>
        </p:spPr>
        <p:txBody>
          <a:bodyPr wrap="none">
            <a:spAutoFit/>
          </a:bodyPr>
          <a:lstStyle/>
          <a:p>
            <a:pPr algn="ctr">
              <a:spcBef>
                <a:spcPct val="0"/>
              </a:spcBef>
              <a:defRPr/>
            </a:pPr>
            <a:r>
              <a:rPr lang="en-US" sz="5400" dirty="0">
                <a:latin typeface="Calibri" panose="020F0502020204030204" pitchFamily="34" charset="0"/>
                <a:cs typeface="Calibri" panose="020F0502020204030204" pitchFamily="34" charset="0"/>
              </a:rPr>
              <a:t>Exercise</a:t>
            </a:r>
          </a:p>
        </p:txBody>
      </p:sp>
      <p:pic>
        <p:nvPicPr>
          <p:cNvPr id="9" name="Picture 8">
            <a:extLst>
              <a:ext uri="{FF2B5EF4-FFF2-40B4-BE49-F238E27FC236}">
                <a16:creationId xmlns:a16="http://schemas.microsoft.com/office/drawing/2014/main" id="{564C7F81-1A58-4E58-9EB4-50CD40A1A056}"/>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a:off x="7571175" y="1086295"/>
            <a:ext cx="4323980" cy="5530320"/>
          </a:xfrm>
          <a:prstGeom prst="rect">
            <a:avLst/>
          </a:prstGeom>
        </p:spPr>
      </p:pic>
    </p:spTree>
    <p:extLst>
      <p:ext uri="{BB962C8B-B14F-4D97-AF65-F5344CB8AC3E}">
        <p14:creationId xmlns:p14="http://schemas.microsoft.com/office/powerpoint/2010/main" val="4128268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3409892" y="303502"/>
            <a:ext cx="5524589" cy="769441"/>
          </a:xfrm>
          <a:prstGeom prst="rect">
            <a:avLst/>
          </a:prstGeom>
        </p:spPr>
        <p:txBody>
          <a:bodyPr wrap="none">
            <a:spAutoFit/>
          </a:bodyPr>
          <a:lstStyle/>
          <a:p>
            <a:pPr algn="ctr">
              <a:spcBef>
                <a:spcPct val="0"/>
              </a:spcBef>
              <a:defRPr/>
            </a:pPr>
            <a:r>
              <a:rPr lang="en-US" sz="4400" dirty="0">
                <a:latin typeface="Calibri" panose="020F0502020204030204" pitchFamily="34" charset="0"/>
                <a:cs typeface="Calibri" panose="020F0502020204030204" pitchFamily="34" charset="0"/>
              </a:rPr>
              <a:t>Clark’s AUDIT answers:</a:t>
            </a:r>
          </a:p>
        </p:txBody>
      </p:sp>
      <p:graphicFrame>
        <p:nvGraphicFramePr>
          <p:cNvPr id="24" name="Table 23"/>
          <p:cNvGraphicFramePr>
            <a:graphicFrameLocks noGrp="1"/>
          </p:cNvGraphicFramePr>
          <p:nvPr>
            <p:extLst>
              <p:ext uri="{D42A27DB-BD31-4B8C-83A1-F6EECF244321}">
                <p14:modId xmlns:p14="http://schemas.microsoft.com/office/powerpoint/2010/main" val="2483460220"/>
              </p:ext>
            </p:extLst>
          </p:nvPr>
        </p:nvGraphicFramePr>
        <p:xfrm>
          <a:off x="1752600" y="1568243"/>
          <a:ext cx="8721570" cy="5166360"/>
        </p:xfrm>
        <a:graphic>
          <a:graphicData uri="http://schemas.openxmlformats.org/drawingml/2006/table">
            <a:tbl>
              <a:tblPr/>
              <a:tblGrid>
                <a:gridCol w="5533955">
                  <a:extLst>
                    <a:ext uri="{9D8B030D-6E8A-4147-A177-3AD203B41FA5}">
                      <a16:colId xmlns:a16="http://schemas.microsoft.com/office/drawing/2014/main" val="20000"/>
                    </a:ext>
                  </a:extLst>
                </a:gridCol>
                <a:gridCol w="637523">
                  <a:extLst>
                    <a:ext uri="{9D8B030D-6E8A-4147-A177-3AD203B41FA5}">
                      <a16:colId xmlns:a16="http://schemas.microsoft.com/office/drawing/2014/main" val="20001"/>
                    </a:ext>
                  </a:extLst>
                </a:gridCol>
                <a:gridCol w="637523">
                  <a:extLst>
                    <a:ext uri="{9D8B030D-6E8A-4147-A177-3AD203B41FA5}">
                      <a16:colId xmlns:a16="http://schemas.microsoft.com/office/drawing/2014/main" val="20002"/>
                    </a:ext>
                  </a:extLst>
                </a:gridCol>
                <a:gridCol w="637523">
                  <a:extLst>
                    <a:ext uri="{9D8B030D-6E8A-4147-A177-3AD203B41FA5}">
                      <a16:colId xmlns:a16="http://schemas.microsoft.com/office/drawing/2014/main" val="20003"/>
                    </a:ext>
                  </a:extLst>
                </a:gridCol>
                <a:gridCol w="637523">
                  <a:extLst>
                    <a:ext uri="{9D8B030D-6E8A-4147-A177-3AD203B41FA5}">
                      <a16:colId xmlns:a16="http://schemas.microsoft.com/office/drawing/2014/main" val="20004"/>
                    </a:ext>
                  </a:extLst>
                </a:gridCol>
                <a:gridCol w="637523">
                  <a:extLst>
                    <a:ext uri="{9D8B030D-6E8A-4147-A177-3AD203B41FA5}">
                      <a16:colId xmlns:a16="http://schemas.microsoft.com/office/drawing/2014/main" val="20005"/>
                    </a:ext>
                  </a:extLst>
                </a:gridCol>
              </a:tblGrid>
              <a:tr h="156575">
                <a:tc>
                  <a:txBody>
                    <a:bodyPr/>
                    <a:lstStyle/>
                    <a:p>
                      <a:pPr marL="0" marR="0" algn="ctr">
                        <a:spcBef>
                          <a:spcPts val="0"/>
                        </a:spcBef>
                        <a:spcAft>
                          <a:spcPts val="0"/>
                        </a:spcAft>
                      </a:pPr>
                      <a:r>
                        <a:rPr lang="en-US" sz="1200" dirty="0"/>
                        <a:t>Questions</a:t>
                      </a:r>
                      <a:endParaRPr lang="en-US" sz="1300" dirty="0">
                        <a:latin typeface="Times New Roman"/>
                        <a:ea typeface="Times New Roman"/>
                      </a:endParaRPr>
                    </a:p>
                  </a:txBody>
                  <a:tcPr marL="77219" marR="77219" marT="0" marB="0" anchor="ctr">
                    <a:solidFill>
                      <a:schemeClr val="bg1">
                        <a:lumMod val="95000"/>
                      </a:schemeClr>
                    </a:solidFill>
                  </a:tcPr>
                </a:tc>
                <a:tc>
                  <a:txBody>
                    <a:bodyPr/>
                    <a:lstStyle/>
                    <a:p>
                      <a:pPr marL="0" marR="0" algn="ctr">
                        <a:spcBef>
                          <a:spcPts val="0"/>
                        </a:spcBef>
                        <a:spcAft>
                          <a:spcPts val="0"/>
                        </a:spcAft>
                      </a:pPr>
                      <a:r>
                        <a:rPr lang="en-US" sz="1200" dirty="0"/>
                        <a:t>0</a:t>
                      </a:r>
                      <a:endParaRPr lang="en-US" sz="1300" dirty="0">
                        <a:latin typeface="Times New Roman"/>
                        <a:ea typeface="Times New Roman"/>
                      </a:endParaRPr>
                    </a:p>
                  </a:txBody>
                  <a:tcPr marL="77219" marR="77219" marT="0" marB="0" anchor="ctr">
                    <a:solidFill>
                      <a:schemeClr val="bg1">
                        <a:lumMod val="95000"/>
                      </a:schemeClr>
                    </a:solidFill>
                  </a:tcPr>
                </a:tc>
                <a:tc>
                  <a:txBody>
                    <a:bodyPr/>
                    <a:lstStyle/>
                    <a:p>
                      <a:pPr marL="0" marR="0" algn="ctr">
                        <a:spcBef>
                          <a:spcPts val="0"/>
                        </a:spcBef>
                        <a:spcAft>
                          <a:spcPts val="0"/>
                        </a:spcAft>
                      </a:pPr>
                      <a:r>
                        <a:rPr lang="en-US" sz="1200" dirty="0"/>
                        <a:t>1</a:t>
                      </a:r>
                      <a:endParaRPr lang="en-US" sz="1300" dirty="0">
                        <a:latin typeface="Times New Roman"/>
                        <a:ea typeface="Times New Roman"/>
                      </a:endParaRPr>
                    </a:p>
                  </a:txBody>
                  <a:tcPr marL="77219" marR="77219" marT="0" marB="0" anchor="ctr">
                    <a:solidFill>
                      <a:schemeClr val="bg1">
                        <a:lumMod val="95000"/>
                      </a:schemeClr>
                    </a:solidFill>
                  </a:tcPr>
                </a:tc>
                <a:tc>
                  <a:txBody>
                    <a:bodyPr/>
                    <a:lstStyle/>
                    <a:p>
                      <a:pPr marL="0" marR="0" algn="ctr">
                        <a:spcBef>
                          <a:spcPts val="0"/>
                        </a:spcBef>
                        <a:spcAft>
                          <a:spcPts val="0"/>
                        </a:spcAft>
                      </a:pPr>
                      <a:r>
                        <a:rPr lang="en-US" sz="1200" dirty="0"/>
                        <a:t>2</a:t>
                      </a:r>
                      <a:endParaRPr lang="en-US" sz="1300" dirty="0">
                        <a:latin typeface="Times New Roman"/>
                        <a:ea typeface="Times New Roman"/>
                      </a:endParaRPr>
                    </a:p>
                  </a:txBody>
                  <a:tcPr marL="77219" marR="77219" marT="0" marB="0" anchor="ctr">
                    <a:solidFill>
                      <a:schemeClr val="bg1">
                        <a:lumMod val="95000"/>
                      </a:schemeClr>
                    </a:solidFill>
                  </a:tcPr>
                </a:tc>
                <a:tc>
                  <a:txBody>
                    <a:bodyPr/>
                    <a:lstStyle/>
                    <a:p>
                      <a:pPr marL="0" marR="0" algn="ctr">
                        <a:spcBef>
                          <a:spcPts val="0"/>
                        </a:spcBef>
                        <a:spcAft>
                          <a:spcPts val="0"/>
                        </a:spcAft>
                      </a:pPr>
                      <a:r>
                        <a:rPr lang="en-US" sz="1200" dirty="0"/>
                        <a:t>3</a:t>
                      </a:r>
                      <a:endParaRPr lang="en-US" sz="1300" dirty="0">
                        <a:latin typeface="Times New Roman"/>
                        <a:ea typeface="Times New Roman"/>
                      </a:endParaRPr>
                    </a:p>
                  </a:txBody>
                  <a:tcPr marL="77219" marR="77219" marT="0" marB="0" anchor="ctr">
                    <a:solidFill>
                      <a:schemeClr val="bg1">
                        <a:lumMod val="95000"/>
                      </a:schemeClr>
                    </a:solidFill>
                  </a:tcPr>
                </a:tc>
                <a:tc>
                  <a:txBody>
                    <a:bodyPr/>
                    <a:lstStyle/>
                    <a:p>
                      <a:pPr marL="0" marR="0" algn="ctr">
                        <a:spcBef>
                          <a:spcPts val="0"/>
                        </a:spcBef>
                        <a:spcAft>
                          <a:spcPts val="0"/>
                        </a:spcAft>
                      </a:pPr>
                      <a:r>
                        <a:rPr lang="en-US" sz="1200" dirty="0"/>
                        <a:t>4</a:t>
                      </a:r>
                      <a:endParaRPr lang="en-US" sz="1300" dirty="0">
                        <a:latin typeface="Times New Roman"/>
                        <a:ea typeface="Times New Roman"/>
                      </a:endParaRPr>
                    </a:p>
                  </a:txBody>
                  <a:tcPr marL="77219" marR="77219" marT="0" marB="0" anchor="ctr">
                    <a:solidFill>
                      <a:schemeClr val="bg1">
                        <a:lumMod val="95000"/>
                      </a:schemeClr>
                    </a:solidFill>
                  </a:tcPr>
                </a:tc>
                <a:extLst>
                  <a:ext uri="{0D108BD9-81ED-4DB2-BD59-A6C34878D82A}">
                    <a16:rowId xmlns:a16="http://schemas.microsoft.com/office/drawing/2014/main" val="10000"/>
                  </a:ext>
                </a:extLst>
              </a:tr>
              <a:tr h="457200">
                <a:tc>
                  <a:txBody>
                    <a:bodyPr/>
                    <a:lstStyle/>
                    <a:p>
                      <a:pPr marL="0" marR="0" algn="l">
                        <a:spcBef>
                          <a:spcPts val="0"/>
                        </a:spcBef>
                        <a:spcAft>
                          <a:spcPts val="0"/>
                        </a:spcAft>
                      </a:pPr>
                      <a:r>
                        <a:rPr lang="en-US" sz="1500" dirty="0"/>
                        <a:t>1. How often do you have a drink containing alcohol?</a:t>
                      </a:r>
                      <a:endParaRPr lang="en-US" sz="1500" dirty="0">
                        <a:latin typeface="Times New Roman"/>
                        <a:ea typeface="Times New Roman"/>
                      </a:endParaRPr>
                    </a:p>
                  </a:txBody>
                  <a:tcPr marR="0" marT="0" marB="0" anchor="ctr">
                    <a:solidFill>
                      <a:schemeClr val="bg1">
                        <a:lumMod val="95000"/>
                      </a:schemeClr>
                    </a:solidFill>
                  </a:tcPr>
                </a:tc>
                <a:tc>
                  <a:txBody>
                    <a:bodyPr/>
                    <a:lstStyle/>
                    <a:p>
                      <a:pPr marL="0" marR="0" algn="ctr">
                        <a:spcBef>
                          <a:spcPts val="0"/>
                        </a:spcBef>
                        <a:spcAft>
                          <a:spcPts val="0"/>
                        </a:spcAft>
                      </a:pPr>
                      <a:r>
                        <a:rPr lang="en-US" sz="1100" dirty="0"/>
                        <a:t>Never</a:t>
                      </a:r>
                      <a:endParaRPr lang="en-US" sz="12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100" dirty="0"/>
                        <a:t>Monthly  or less</a:t>
                      </a:r>
                      <a:endParaRPr lang="en-US" sz="12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100" dirty="0"/>
                        <a:t>2-4 times  a month</a:t>
                      </a:r>
                      <a:endParaRPr lang="en-US" sz="12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100" dirty="0"/>
                        <a:t>2-3 times  a week</a:t>
                      </a:r>
                      <a:endParaRPr lang="en-US" sz="12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100" dirty="0"/>
                        <a:t>4 or more times a week</a:t>
                      </a:r>
                      <a:endParaRPr lang="en-US" sz="1200" dirty="0">
                        <a:latin typeface="Times New Roman"/>
                        <a:ea typeface="Times New Roman"/>
                      </a:endParaRPr>
                    </a:p>
                  </a:txBody>
                  <a:tcPr marL="0" marR="0" marT="0" marB="0" anchor="ctr">
                    <a:solidFill>
                      <a:schemeClr val="bg1">
                        <a:lumMod val="95000"/>
                      </a:schemeClr>
                    </a:solidFill>
                  </a:tcPr>
                </a:tc>
                <a:extLst>
                  <a:ext uri="{0D108BD9-81ED-4DB2-BD59-A6C34878D82A}">
                    <a16:rowId xmlns:a16="http://schemas.microsoft.com/office/drawing/2014/main" val="10001"/>
                  </a:ext>
                </a:extLst>
              </a:tr>
              <a:tr h="457200">
                <a:tc>
                  <a:txBody>
                    <a:bodyPr/>
                    <a:lstStyle/>
                    <a:p>
                      <a:pPr marL="0" marR="0" algn="l">
                        <a:spcBef>
                          <a:spcPts val="0"/>
                        </a:spcBef>
                        <a:spcAft>
                          <a:spcPts val="0"/>
                        </a:spcAft>
                      </a:pPr>
                      <a:r>
                        <a:rPr lang="en-US" sz="1500" dirty="0"/>
                        <a:t>2. How many drinks do you have on a typical day when drinking?</a:t>
                      </a:r>
                      <a:endParaRPr lang="en-US" sz="1500" dirty="0">
                        <a:latin typeface="Times New Roman"/>
                        <a:ea typeface="Times New Roman"/>
                      </a:endParaRPr>
                    </a:p>
                  </a:txBody>
                  <a:tcPr marR="0" marT="0" marB="0" anchor="ctr">
                    <a:solidFill>
                      <a:schemeClr val="bg1">
                        <a:lumMod val="95000"/>
                      </a:schemeClr>
                    </a:solidFill>
                  </a:tcPr>
                </a:tc>
                <a:tc>
                  <a:txBody>
                    <a:bodyPr/>
                    <a:lstStyle/>
                    <a:p>
                      <a:pPr marL="0" marR="0" algn="ctr">
                        <a:spcBef>
                          <a:spcPts val="0"/>
                        </a:spcBef>
                        <a:spcAft>
                          <a:spcPts val="0"/>
                        </a:spcAft>
                      </a:pPr>
                      <a:r>
                        <a:rPr lang="en-US" sz="1100" dirty="0"/>
                        <a:t>1 or 2</a:t>
                      </a:r>
                      <a:endParaRPr lang="en-US" sz="12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100" dirty="0"/>
                        <a:t>3 or 4</a:t>
                      </a:r>
                      <a:endParaRPr lang="en-US" sz="12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100" dirty="0"/>
                        <a:t>5 or 6</a:t>
                      </a:r>
                      <a:endParaRPr lang="en-US" sz="12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100"/>
                        <a:t>7 to 9</a:t>
                      </a:r>
                      <a:endParaRPr lang="en-US" sz="120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100" dirty="0"/>
                        <a:t>10 or more</a:t>
                      </a:r>
                      <a:endParaRPr lang="en-US" sz="1200" dirty="0">
                        <a:latin typeface="Times New Roman"/>
                        <a:ea typeface="Times New Roman"/>
                      </a:endParaRPr>
                    </a:p>
                  </a:txBody>
                  <a:tcPr marL="0" marR="0" marT="0" marB="0" anchor="ctr">
                    <a:solidFill>
                      <a:schemeClr val="bg1">
                        <a:lumMod val="95000"/>
                      </a:schemeClr>
                    </a:solidFill>
                  </a:tcPr>
                </a:tc>
                <a:extLst>
                  <a:ext uri="{0D108BD9-81ED-4DB2-BD59-A6C34878D82A}">
                    <a16:rowId xmlns:a16="http://schemas.microsoft.com/office/drawing/2014/main" val="10002"/>
                  </a:ext>
                </a:extLst>
              </a:tr>
              <a:tr h="457200">
                <a:tc>
                  <a:txBody>
                    <a:bodyPr/>
                    <a:lstStyle/>
                    <a:p>
                      <a:pPr marL="0" marR="0" algn="l">
                        <a:spcBef>
                          <a:spcPts val="0"/>
                        </a:spcBef>
                        <a:spcAft>
                          <a:spcPts val="0"/>
                        </a:spcAft>
                      </a:pPr>
                      <a:r>
                        <a:rPr lang="en-US" sz="1500" dirty="0"/>
                        <a:t>3. How often do you have four or more drinks on one occasion?</a:t>
                      </a:r>
                      <a:endParaRPr lang="en-US" sz="1500" dirty="0">
                        <a:latin typeface="Times New Roman"/>
                        <a:ea typeface="Times New Roman"/>
                      </a:endParaRPr>
                    </a:p>
                  </a:txBody>
                  <a:tcPr marR="0" marT="0" marB="0" anchor="ctr">
                    <a:solidFill>
                      <a:schemeClr val="bg1">
                        <a:lumMod val="95000"/>
                      </a:schemeClr>
                    </a:solidFill>
                  </a:tcPr>
                </a:tc>
                <a:tc>
                  <a:txBody>
                    <a:bodyPr/>
                    <a:lstStyle/>
                    <a:p>
                      <a:pPr marL="0" marR="0" algn="ctr">
                        <a:spcBef>
                          <a:spcPts val="0"/>
                        </a:spcBef>
                        <a:spcAft>
                          <a:spcPts val="0"/>
                        </a:spcAft>
                      </a:pPr>
                      <a:r>
                        <a:rPr lang="en-US" sz="1100" dirty="0"/>
                        <a:t>Never</a:t>
                      </a:r>
                      <a:endParaRPr lang="en-US" sz="12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100" dirty="0"/>
                        <a:t>Less than monthly</a:t>
                      </a:r>
                      <a:endParaRPr lang="en-US" sz="12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100" dirty="0"/>
                        <a:t>Monthly</a:t>
                      </a:r>
                      <a:endParaRPr lang="en-US" sz="12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100" dirty="0"/>
                        <a:t>Weekly</a:t>
                      </a:r>
                      <a:endParaRPr lang="en-US" sz="12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100" dirty="0"/>
                        <a:t>Daily or almost daily</a:t>
                      </a:r>
                      <a:endParaRPr lang="en-US" sz="1200" dirty="0">
                        <a:latin typeface="Times New Roman"/>
                        <a:ea typeface="Times New Roman"/>
                      </a:endParaRPr>
                    </a:p>
                  </a:txBody>
                  <a:tcPr marL="0" marR="0" marT="0" marB="0" anchor="ctr">
                    <a:solidFill>
                      <a:schemeClr val="bg1">
                        <a:lumMod val="95000"/>
                      </a:schemeClr>
                    </a:solidFill>
                  </a:tcPr>
                </a:tc>
                <a:extLst>
                  <a:ext uri="{0D108BD9-81ED-4DB2-BD59-A6C34878D82A}">
                    <a16:rowId xmlns:a16="http://schemas.microsoft.com/office/drawing/2014/main" val="10003"/>
                  </a:ext>
                </a:extLst>
              </a:tr>
              <a:tr h="457200">
                <a:tc>
                  <a:txBody>
                    <a:bodyPr/>
                    <a:lstStyle/>
                    <a:p>
                      <a:pPr marL="0" marR="0" algn="l">
                        <a:spcBef>
                          <a:spcPts val="0"/>
                        </a:spcBef>
                        <a:spcAft>
                          <a:spcPts val="0"/>
                        </a:spcAft>
                      </a:pPr>
                      <a:r>
                        <a:rPr lang="en-US" sz="1500" dirty="0"/>
                        <a:t>4. How often during the last year have you found that you were not able to stop drinking once you had started?</a:t>
                      </a:r>
                      <a:endParaRPr lang="en-US" sz="1500" dirty="0">
                        <a:latin typeface="Times New Roman"/>
                        <a:ea typeface="Times New Roman"/>
                      </a:endParaRPr>
                    </a:p>
                  </a:txBody>
                  <a:tcPr marR="0" marT="0" marB="0" anchor="ctr">
                    <a:solidFill>
                      <a:schemeClr val="bg1">
                        <a:lumMod val="95000"/>
                      </a:schemeClr>
                    </a:solidFill>
                  </a:tcPr>
                </a:tc>
                <a:tc>
                  <a:txBody>
                    <a:bodyPr/>
                    <a:lstStyle/>
                    <a:p>
                      <a:pPr marL="0" marR="0" algn="ctr">
                        <a:spcBef>
                          <a:spcPts val="0"/>
                        </a:spcBef>
                        <a:spcAft>
                          <a:spcPts val="0"/>
                        </a:spcAft>
                      </a:pPr>
                      <a:r>
                        <a:rPr lang="en-US" sz="1100" dirty="0"/>
                        <a:t>Never</a:t>
                      </a:r>
                      <a:endParaRPr lang="en-US" sz="12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100" dirty="0"/>
                        <a:t>Less than monthly</a:t>
                      </a:r>
                      <a:endParaRPr lang="en-US" sz="12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100" dirty="0"/>
                        <a:t>Monthly</a:t>
                      </a:r>
                      <a:endParaRPr lang="en-US" sz="12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100" dirty="0"/>
                        <a:t>Weekly</a:t>
                      </a:r>
                      <a:endParaRPr lang="en-US" sz="12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100" dirty="0"/>
                        <a:t>Daily or almost daily</a:t>
                      </a:r>
                      <a:endParaRPr lang="en-US" sz="1200" dirty="0">
                        <a:latin typeface="Times New Roman"/>
                        <a:ea typeface="Times New Roman"/>
                      </a:endParaRPr>
                    </a:p>
                  </a:txBody>
                  <a:tcPr marL="0" marR="0" marT="0" marB="0" anchor="ctr">
                    <a:solidFill>
                      <a:schemeClr val="bg1">
                        <a:lumMod val="95000"/>
                      </a:schemeClr>
                    </a:solidFill>
                  </a:tcPr>
                </a:tc>
                <a:extLst>
                  <a:ext uri="{0D108BD9-81ED-4DB2-BD59-A6C34878D82A}">
                    <a16:rowId xmlns:a16="http://schemas.microsoft.com/office/drawing/2014/main" val="10004"/>
                  </a:ext>
                </a:extLst>
              </a:tr>
              <a:tr h="457200">
                <a:tc>
                  <a:txBody>
                    <a:bodyPr/>
                    <a:lstStyle/>
                    <a:p>
                      <a:pPr marL="0" marR="0" algn="l">
                        <a:spcBef>
                          <a:spcPts val="0"/>
                        </a:spcBef>
                        <a:spcAft>
                          <a:spcPts val="0"/>
                        </a:spcAft>
                      </a:pPr>
                      <a:r>
                        <a:rPr lang="en-US" sz="1500" dirty="0"/>
                        <a:t>5. How often during the last year have you failed to do what was normally expected of you because of drinking?</a:t>
                      </a:r>
                      <a:endParaRPr lang="en-US" sz="1500" dirty="0">
                        <a:latin typeface="Times New Roman"/>
                        <a:ea typeface="Times New Roman"/>
                      </a:endParaRPr>
                    </a:p>
                  </a:txBody>
                  <a:tcPr marR="0" marT="0" marB="0" anchor="ctr">
                    <a:solidFill>
                      <a:schemeClr val="bg1">
                        <a:lumMod val="95000"/>
                      </a:schemeClr>
                    </a:solidFill>
                  </a:tcPr>
                </a:tc>
                <a:tc>
                  <a:txBody>
                    <a:bodyPr/>
                    <a:lstStyle/>
                    <a:p>
                      <a:pPr marL="0" marR="0" algn="ctr">
                        <a:spcBef>
                          <a:spcPts val="0"/>
                        </a:spcBef>
                        <a:spcAft>
                          <a:spcPts val="0"/>
                        </a:spcAft>
                      </a:pPr>
                      <a:r>
                        <a:rPr lang="en-US" sz="1100"/>
                        <a:t>Never</a:t>
                      </a:r>
                      <a:endParaRPr lang="en-US" sz="120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100" dirty="0"/>
                        <a:t>Less than monthly</a:t>
                      </a:r>
                      <a:endParaRPr lang="en-US" sz="12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100" dirty="0"/>
                        <a:t>Monthly</a:t>
                      </a:r>
                      <a:endParaRPr lang="en-US" sz="12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100" dirty="0"/>
                        <a:t>Weekly</a:t>
                      </a:r>
                      <a:endParaRPr lang="en-US" sz="12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100" dirty="0"/>
                        <a:t>Daily or almost daily</a:t>
                      </a:r>
                      <a:endParaRPr lang="en-US" sz="1200" dirty="0">
                        <a:latin typeface="Times New Roman"/>
                        <a:ea typeface="Times New Roman"/>
                      </a:endParaRPr>
                    </a:p>
                  </a:txBody>
                  <a:tcPr marL="0" marR="0" marT="0" marB="0" anchor="ctr">
                    <a:solidFill>
                      <a:schemeClr val="bg1">
                        <a:lumMod val="95000"/>
                      </a:schemeClr>
                    </a:solidFill>
                  </a:tcPr>
                </a:tc>
                <a:extLst>
                  <a:ext uri="{0D108BD9-81ED-4DB2-BD59-A6C34878D82A}">
                    <a16:rowId xmlns:a16="http://schemas.microsoft.com/office/drawing/2014/main" val="10005"/>
                  </a:ext>
                </a:extLst>
              </a:tr>
              <a:tr h="457200">
                <a:tc>
                  <a:txBody>
                    <a:bodyPr/>
                    <a:lstStyle/>
                    <a:p>
                      <a:pPr marL="0" marR="0" algn="l">
                        <a:spcBef>
                          <a:spcPts val="0"/>
                        </a:spcBef>
                        <a:spcAft>
                          <a:spcPts val="0"/>
                        </a:spcAft>
                      </a:pPr>
                      <a:r>
                        <a:rPr lang="en-US" sz="1500" dirty="0"/>
                        <a:t>6. How often during the last year have you needed a first drink in the morning to get yourself going after a heavy drinking session?</a:t>
                      </a:r>
                      <a:endParaRPr lang="en-US" sz="1500" dirty="0">
                        <a:latin typeface="Times New Roman"/>
                        <a:ea typeface="Times New Roman"/>
                      </a:endParaRPr>
                    </a:p>
                  </a:txBody>
                  <a:tcPr marR="0" marT="0" marB="0" anchor="ctr">
                    <a:solidFill>
                      <a:schemeClr val="bg1">
                        <a:lumMod val="95000"/>
                      </a:schemeClr>
                    </a:solidFill>
                  </a:tcPr>
                </a:tc>
                <a:tc>
                  <a:txBody>
                    <a:bodyPr/>
                    <a:lstStyle/>
                    <a:p>
                      <a:pPr marL="0" marR="0" algn="ctr">
                        <a:spcBef>
                          <a:spcPts val="0"/>
                        </a:spcBef>
                        <a:spcAft>
                          <a:spcPts val="0"/>
                        </a:spcAft>
                      </a:pPr>
                      <a:r>
                        <a:rPr lang="en-US" sz="1100"/>
                        <a:t>Never</a:t>
                      </a:r>
                      <a:endParaRPr lang="en-US" sz="120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100" dirty="0"/>
                        <a:t>Less than monthly</a:t>
                      </a:r>
                      <a:endParaRPr lang="en-US" sz="12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100" dirty="0"/>
                        <a:t>Monthly</a:t>
                      </a:r>
                      <a:endParaRPr lang="en-US" sz="12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100" dirty="0"/>
                        <a:t>Weekly</a:t>
                      </a:r>
                      <a:endParaRPr lang="en-US" sz="12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100" dirty="0"/>
                        <a:t>Daily or almost daily</a:t>
                      </a:r>
                      <a:endParaRPr lang="en-US" sz="1200" dirty="0">
                        <a:latin typeface="Times New Roman"/>
                        <a:ea typeface="Times New Roman"/>
                      </a:endParaRPr>
                    </a:p>
                  </a:txBody>
                  <a:tcPr marL="0" marR="0" marT="0" marB="0" anchor="ctr">
                    <a:solidFill>
                      <a:schemeClr val="bg1">
                        <a:lumMod val="95000"/>
                      </a:schemeClr>
                    </a:solidFill>
                  </a:tcPr>
                </a:tc>
                <a:extLst>
                  <a:ext uri="{0D108BD9-81ED-4DB2-BD59-A6C34878D82A}">
                    <a16:rowId xmlns:a16="http://schemas.microsoft.com/office/drawing/2014/main" val="10006"/>
                  </a:ext>
                </a:extLst>
              </a:tr>
              <a:tr h="457200">
                <a:tc>
                  <a:txBody>
                    <a:bodyPr/>
                    <a:lstStyle/>
                    <a:p>
                      <a:pPr marL="0" marR="0" algn="l">
                        <a:spcBef>
                          <a:spcPts val="0"/>
                        </a:spcBef>
                        <a:spcAft>
                          <a:spcPts val="0"/>
                        </a:spcAft>
                      </a:pPr>
                      <a:r>
                        <a:rPr lang="en-US" sz="1500" dirty="0"/>
                        <a:t>7. How often during the last year have you had a feeling of guilt or remorse after drinking?</a:t>
                      </a:r>
                      <a:endParaRPr lang="en-US" sz="1500" dirty="0">
                        <a:latin typeface="Times New Roman"/>
                        <a:ea typeface="Times New Roman"/>
                      </a:endParaRPr>
                    </a:p>
                  </a:txBody>
                  <a:tcPr marR="0" marT="0" marB="0" anchor="ctr">
                    <a:solidFill>
                      <a:schemeClr val="bg1">
                        <a:lumMod val="95000"/>
                      </a:schemeClr>
                    </a:solidFill>
                  </a:tcPr>
                </a:tc>
                <a:tc>
                  <a:txBody>
                    <a:bodyPr/>
                    <a:lstStyle/>
                    <a:p>
                      <a:pPr marL="0" marR="0" algn="ctr">
                        <a:spcBef>
                          <a:spcPts val="0"/>
                        </a:spcBef>
                        <a:spcAft>
                          <a:spcPts val="0"/>
                        </a:spcAft>
                      </a:pPr>
                      <a:r>
                        <a:rPr lang="en-US" sz="1100"/>
                        <a:t>Never</a:t>
                      </a:r>
                      <a:endParaRPr lang="en-US" sz="120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100" dirty="0"/>
                        <a:t>Less than monthly</a:t>
                      </a:r>
                      <a:endParaRPr lang="en-US" sz="12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100" dirty="0"/>
                        <a:t>Monthly</a:t>
                      </a:r>
                      <a:endParaRPr lang="en-US" sz="12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100" dirty="0"/>
                        <a:t>Weekly</a:t>
                      </a:r>
                      <a:endParaRPr lang="en-US" sz="12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100" dirty="0"/>
                        <a:t>Daily or almost daily</a:t>
                      </a:r>
                      <a:endParaRPr lang="en-US" sz="1200" dirty="0">
                        <a:latin typeface="Times New Roman"/>
                        <a:ea typeface="Times New Roman"/>
                      </a:endParaRPr>
                    </a:p>
                  </a:txBody>
                  <a:tcPr marL="0" marR="0" marT="0" marB="0" anchor="ctr">
                    <a:solidFill>
                      <a:schemeClr val="bg1">
                        <a:lumMod val="95000"/>
                      </a:schemeClr>
                    </a:solidFill>
                  </a:tcPr>
                </a:tc>
                <a:extLst>
                  <a:ext uri="{0D108BD9-81ED-4DB2-BD59-A6C34878D82A}">
                    <a16:rowId xmlns:a16="http://schemas.microsoft.com/office/drawing/2014/main" val="10007"/>
                  </a:ext>
                </a:extLst>
              </a:tr>
              <a:tr h="457200">
                <a:tc>
                  <a:txBody>
                    <a:bodyPr/>
                    <a:lstStyle/>
                    <a:p>
                      <a:pPr marL="0" marR="0" algn="l">
                        <a:spcBef>
                          <a:spcPts val="0"/>
                        </a:spcBef>
                        <a:spcAft>
                          <a:spcPts val="0"/>
                        </a:spcAft>
                      </a:pPr>
                      <a:r>
                        <a:rPr lang="en-US" sz="1500" dirty="0"/>
                        <a:t>8. How often during the last year have you been unable to remember what happened the night before because of your drinking?</a:t>
                      </a:r>
                      <a:endParaRPr lang="en-US" sz="1500" dirty="0">
                        <a:latin typeface="Times New Roman"/>
                        <a:ea typeface="Times New Roman"/>
                      </a:endParaRPr>
                    </a:p>
                  </a:txBody>
                  <a:tcPr marR="0" marT="0" marB="0" anchor="ctr">
                    <a:solidFill>
                      <a:schemeClr val="bg1">
                        <a:lumMod val="95000"/>
                      </a:schemeClr>
                    </a:solidFill>
                  </a:tcPr>
                </a:tc>
                <a:tc>
                  <a:txBody>
                    <a:bodyPr/>
                    <a:lstStyle/>
                    <a:p>
                      <a:pPr marL="0" marR="0" algn="ctr">
                        <a:spcBef>
                          <a:spcPts val="0"/>
                        </a:spcBef>
                        <a:spcAft>
                          <a:spcPts val="0"/>
                        </a:spcAft>
                      </a:pPr>
                      <a:r>
                        <a:rPr lang="en-US" sz="1100"/>
                        <a:t>Never</a:t>
                      </a:r>
                      <a:endParaRPr lang="en-US" sz="120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100"/>
                        <a:t>Less than monthly</a:t>
                      </a:r>
                      <a:endParaRPr lang="en-US" sz="120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100" dirty="0"/>
                        <a:t>Monthly</a:t>
                      </a:r>
                      <a:endParaRPr lang="en-US" sz="12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100" dirty="0"/>
                        <a:t>Weekly</a:t>
                      </a:r>
                      <a:endParaRPr lang="en-US" sz="12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100" dirty="0"/>
                        <a:t>Daily or almost daily</a:t>
                      </a:r>
                      <a:endParaRPr lang="en-US" sz="1200" dirty="0">
                        <a:latin typeface="Times New Roman"/>
                        <a:ea typeface="Times New Roman"/>
                      </a:endParaRPr>
                    </a:p>
                  </a:txBody>
                  <a:tcPr marL="0" marR="0" marT="0" marB="0" anchor="ctr">
                    <a:solidFill>
                      <a:schemeClr val="bg1">
                        <a:lumMod val="95000"/>
                      </a:schemeClr>
                    </a:solidFill>
                  </a:tcPr>
                </a:tc>
                <a:extLst>
                  <a:ext uri="{0D108BD9-81ED-4DB2-BD59-A6C34878D82A}">
                    <a16:rowId xmlns:a16="http://schemas.microsoft.com/office/drawing/2014/main" val="10008"/>
                  </a:ext>
                </a:extLst>
              </a:tr>
              <a:tr h="457200">
                <a:tc>
                  <a:txBody>
                    <a:bodyPr/>
                    <a:lstStyle/>
                    <a:p>
                      <a:pPr marL="0" marR="0" algn="l">
                        <a:spcBef>
                          <a:spcPts val="0"/>
                        </a:spcBef>
                        <a:spcAft>
                          <a:spcPts val="0"/>
                        </a:spcAft>
                      </a:pPr>
                      <a:r>
                        <a:rPr lang="en-US" sz="1500" dirty="0"/>
                        <a:t>9. Have you or someone else been injured because of your drinking?</a:t>
                      </a:r>
                      <a:endParaRPr lang="en-US" sz="1500" dirty="0">
                        <a:latin typeface="Times New Roman"/>
                        <a:ea typeface="Times New Roman"/>
                      </a:endParaRPr>
                    </a:p>
                  </a:txBody>
                  <a:tcPr marR="0" marT="0" marB="0" anchor="ctr">
                    <a:solidFill>
                      <a:schemeClr val="bg1">
                        <a:lumMod val="95000"/>
                      </a:schemeClr>
                    </a:solidFill>
                  </a:tcPr>
                </a:tc>
                <a:tc>
                  <a:txBody>
                    <a:bodyPr/>
                    <a:lstStyle/>
                    <a:p>
                      <a:pPr marL="0" marR="0" algn="ctr">
                        <a:spcBef>
                          <a:spcPts val="0"/>
                        </a:spcBef>
                        <a:spcAft>
                          <a:spcPts val="0"/>
                        </a:spcAft>
                      </a:pPr>
                      <a:r>
                        <a:rPr lang="en-US" sz="1100"/>
                        <a:t>No</a:t>
                      </a:r>
                      <a:endParaRPr lang="en-US" sz="120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endParaRPr lang="en-US" sz="1100">
                        <a:latin typeface="Calibri"/>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100" dirty="0"/>
                        <a:t>Yes, but not in the last year</a:t>
                      </a:r>
                      <a:endParaRPr lang="en-US" sz="12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endParaRPr lang="en-US" sz="1100" dirty="0">
                        <a:latin typeface="Calibri"/>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100" dirty="0"/>
                        <a:t>Yes, during the last year</a:t>
                      </a:r>
                      <a:endParaRPr lang="en-US" sz="1200" dirty="0">
                        <a:latin typeface="Times New Roman"/>
                        <a:ea typeface="Times New Roman"/>
                      </a:endParaRPr>
                    </a:p>
                  </a:txBody>
                  <a:tcPr marL="0" marR="0" marT="0" marB="0" anchor="ctr">
                    <a:solidFill>
                      <a:schemeClr val="bg1">
                        <a:lumMod val="95000"/>
                      </a:schemeClr>
                    </a:solidFill>
                  </a:tcPr>
                </a:tc>
                <a:extLst>
                  <a:ext uri="{0D108BD9-81ED-4DB2-BD59-A6C34878D82A}">
                    <a16:rowId xmlns:a16="http://schemas.microsoft.com/office/drawing/2014/main" val="10009"/>
                  </a:ext>
                </a:extLst>
              </a:tr>
              <a:tr h="457200">
                <a:tc>
                  <a:txBody>
                    <a:bodyPr/>
                    <a:lstStyle/>
                    <a:p>
                      <a:pPr marL="0" marR="0" algn="l">
                        <a:spcBef>
                          <a:spcPts val="0"/>
                        </a:spcBef>
                        <a:spcAft>
                          <a:spcPts val="0"/>
                        </a:spcAft>
                      </a:pPr>
                      <a:r>
                        <a:rPr lang="en-US" sz="1500" dirty="0"/>
                        <a:t>10. Has a relative, friend, doctor, or other health care worker been concerned about your drinking or suggested you cut down?</a:t>
                      </a:r>
                      <a:endParaRPr lang="en-US" sz="1500" dirty="0">
                        <a:latin typeface="Times New Roman"/>
                        <a:ea typeface="Times New Roman"/>
                      </a:endParaRPr>
                    </a:p>
                  </a:txBody>
                  <a:tcPr marR="0" marT="0" marB="0" anchor="ctr">
                    <a:solidFill>
                      <a:schemeClr val="bg1">
                        <a:lumMod val="95000"/>
                      </a:schemeClr>
                    </a:solidFill>
                  </a:tcPr>
                </a:tc>
                <a:tc>
                  <a:txBody>
                    <a:bodyPr/>
                    <a:lstStyle/>
                    <a:p>
                      <a:pPr marL="0" marR="0" algn="ctr">
                        <a:spcBef>
                          <a:spcPts val="0"/>
                        </a:spcBef>
                        <a:spcAft>
                          <a:spcPts val="0"/>
                        </a:spcAft>
                      </a:pPr>
                      <a:r>
                        <a:rPr lang="en-US" sz="1100" dirty="0"/>
                        <a:t>No</a:t>
                      </a:r>
                      <a:endParaRPr lang="en-US" sz="12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endParaRPr lang="en-US" sz="1100" dirty="0">
                        <a:latin typeface="Calibri"/>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100" dirty="0"/>
                        <a:t>Yes, but not in the last year</a:t>
                      </a:r>
                      <a:endParaRPr lang="en-US" sz="1200" dirty="0">
                        <a:latin typeface="Times New Roman"/>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endParaRPr lang="en-US" sz="1100" dirty="0">
                        <a:latin typeface="Calibri"/>
                        <a:ea typeface="Times New Roman"/>
                      </a:endParaRPr>
                    </a:p>
                  </a:txBody>
                  <a:tcPr marL="0" marR="0" marT="0" marB="0" anchor="ctr">
                    <a:solidFill>
                      <a:schemeClr val="bg1">
                        <a:lumMod val="95000"/>
                      </a:schemeClr>
                    </a:solidFill>
                  </a:tcPr>
                </a:tc>
                <a:tc>
                  <a:txBody>
                    <a:bodyPr/>
                    <a:lstStyle/>
                    <a:p>
                      <a:pPr marL="0" marR="0" algn="ctr">
                        <a:spcBef>
                          <a:spcPts val="0"/>
                        </a:spcBef>
                        <a:spcAft>
                          <a:spcPts val="0"/>
                        </a:spcAft>
                      </a:pPr>
                      <a:r>
                        <a:rPr lang="en-US" sz="1100" dirty="0"/>
                        <a:t>Yes, during the last year</a:t>
                      </a:r>
                      <a:endParaRPr lang="en-US" sz="1200" dirty="0">
                        <a:latin typeface="Times New Roman"/>
                        <a:ea typeface="Times New Roman"/>
                      </a:endParaRPr>
                    </a:p>
                  </a:txBody>
                  <a:tcPr marL="0" marR="0" marT="0" marB="0" anchor="ctr">
                    <a:solidFill>
                      <a:schemeClr val="bg1">
                        <a:lumMod val="95000"/>
                      </a:schemeClr>
                    </a:solidFill>
                  </a:tcPr>
                </a:tc>
                <a:extLst>
                  <a:ext uri="{0D108BD9-81ED-4DB2-BD59-A6C34878D82A}">
                    <a16:rowId xmlns:a16="http://schemas.microsoft.com/office/drawing/2014/main" val="10010"/>
                  </a:ext>
                </a:extLst>
              </a:tr>
            </a:tbl>
          </a:graphicData>
        </a:graphic>
      </p:graphicFrame>
      <p:pic>
        <p:nvPicPr>
          <p:cNvPr id="25" name="Picture 24" descr="MCWB01753_0000[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826165" y="1752600"/>
            <a:ext cx="609600" cy="533400"/>
          </a:xfrm>
          <a:prstGeom prst="rect">
            <a:avLst/>
          </a:prstGeom>
          <a:noFill/>
          <a:ln w="9525">
            <a:noFill/>
            <a:miter lim="800000"/>
            <a:headEnd/>
            <a:tailEnd/>
          </a:ln>
        </p:spPr>
      </p:pic>
      <p:pic>
        <p:nvPicPr>
          <p:cNvPr id="26" name="Picture 25" descr="MCWB01753_0000[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826165" y="2209800"/>
            <a:ext cx="609600" cy="533400"/>
          </a:xfrm>
          <a:prstGeom prst="rect">
            <a:avLst/>
          </a:prstGeom>
          <a:noFill/>
          <a:ln w="9525">
            <a:noFill/>
            <a:miter lim="800000"/>
            <a:headEnd/>
            <a:tailEnd/>
          </a:ln>
        </p:spPr>
      </p:pic>
      <p:pic>
        <p:nvPicPr>
          <p:cNvPr id="27" name="Picture 26" descr="MCWB01753_0000[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826165" y="2678875"/>
            <a:ext cx="609600" cy="533400"/>
          </a:xfrm>
          <a:prstGeom prst="rect">
            <a:avLst/>
          </a:prstGeom>
          <a:noFill/>
          <a:ln w="9525">
            <a:noFill/>
            <a:miter lim="800000"/>
            <a:headEnd/>
            <a:tailEnd/>
          </a:ln>
        </p:spPr>
      </p:pic>
      <p:pic>
        <p:nvPicPr>
          <p:cNvPr id="28" name="Picture 27" descr="MCWB01753_0000[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363365" y="3229100"/>
            <a:ext cx="609600" cy="533400"/>
          </a:xfrm>
          <a:prstGeom prst="rect">
            <a:avLst/>
          </a:prstGeom>
          <a:noFill/>
          <a:ln w="9525">
            <a:noFill/>
            <a:miter lim="800000"/>
            <a:headEnd/>
            <a:tailEnd/>
          </a:ln>
        </p:spPr>
      </p:pic>
      <p:pic>
        <p:nvPicPr>
          <p:cNvPr id="29" name="Picture 28" descr="MCWB01753_0000[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324960" y="3733800"/>
            <a:ext cx="609600" cy="533400"/>
          </a:xfrm>
          <a:prstGeom prst="rect">
            <a:avLst/>
          </a:prstGeom>
          <a:noFill/>
          <a:ln w="9525">
            <a:noFill/>
            <a:miter lim="800000"/>
            <a:headEnd/>
            <a:tailEnd/>
          </a:ln>
        </p:spPr>
      </p:pic>
      <p:pic>
        <p:nvPicPr>
          <p:cNvPr id="30" name="Picture 29" descr="MCWB01753_0000[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401770" y="4191000"/>
            <a:ext cx="609600" cy="533400"/>
          </a:xfrm>
          <a:prstGeom prst="rect">
            <a:avLst/>
          </a:prstGeom>
          <a:noFill/>
          <a:ln w="9525">
            <a:noFill/>
            <a:miter lim="800000"/>
            <a:headEnd/>
            <a:tailEnd/>
          </a:ln>
        </p:spPr>
      </p:pic>
      <p:pic>
        <p:nvPicPr>
          <p:cNvPr id="31" name="Picture 30" descr="MCWB01753_0000[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286555" y="4724400"/>
            <a:ext cx="609600" cy="533400"/>
          </a:xfrm>
          <a:prstGeom prst="rect">
            <a:avLst/>
          </a:prstGeom>
          <a:noFill/>
          <a:ln w="9525">
            <a:noFill/>
            <a:miter lim="800000"/>
            <a:headEnd/>
            <a:tailEnd/>
          </a:ln>
        </p:spPr>
      </p:pic>
      <p:pic>
        <p:nvPicPr>
          <p:cNvPr id="32" name="Picture 31" descr="MCWB01753_0000[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935170" y="5205350"/>
            <a:ext cx="609600" cy="533400"/>
          </a:xfrm>
          <a:prstGeom prst="rect">
            <a:avLst/>
          </a:prstGeom>
          <a:noFill/>
          <a:ln w="9525">
            <a:noFill/>
            <a:miter lim="800000"/>
            <a:headEnd/>
            <a:tailEnd/>
          </a:ln>
        </p:spPr>
      </p:pic>
      <p:pic>
        <p:nvPicPr>
          <p:cNvPr id="33" name="Picture 32" descr="MCWB01753_0000[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401770" y="5715000"/>
            <a:ext cx="609600" cy="533400"/>
          </a:xfrm>
          <a:prstGeom prst="rect">
            <a:avLst/>
          </a:prstGeom>
          <a:noFill/>
          <a:ln w="9525">
            <a:noFill/>
            <a:miter lim="800000"/>
            <a:headEnd/>
            <a:tailEnd/>
          </a:ln>
        </p:spPr>
      </p:pic>
      <p:pic>
        <p:nvPicPr>
          <p:cNvPr id="34" name="Picture 33" descr="MCWB01753_0000[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544770" y="6248400"/>
            <a:ext cx="609600" cy="533400"/>
          </a:xfrm>
          <a:prstGeom prst="rect">
            <a:avLst/>
          </a:prstGeom>
          <a:noFill/>
          <a:ln w="9525">
            <a:noFill/>
            <a:miter lim="800000"/>
            <a:headEnd/>
            <a:tailEnd/>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2FE66D34-60A0-4B48-B9F0-B98E08AE76DD}"/>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4943850" y="2888000"/>
            <a:ext cx="4903126" cy="1463283"/>
          </a:xfrm>
          <a:prstGeom prst="rect">
            <a:avLst/>
          </a:prstGeom>
        </p:spPr>
      </p:pic>
      <p:pic>
        <p:nvPicPr>
          <p:cNvPr id="27" name="Picture 26"/>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a:off x="1005267" y="3106300"/>
            <a:ext cx="2247638" cy="2949029"/>
          </a:xfrm>
          <a:prstGeom prst="rect">
            <a:avLst/>
          </a:prstGeom>
        </p:spPr>
      </p:pic>
      <p:sp>
        <p:nvSpPr>
          <p:cNvPr id="28" name="Rectangle 27"/>
          <p:cNvSpPr/>
          <p:nvPr/>
        </p:nvSpPr>
        <p:spPr>
          <a:xfrm>
            <a:off x="3910510" y="589153"/>
            <a:ext cx="5444824" cy="769441"/>
          </a:xfrm>
          <a:prstGeom prst="rect">
            <a:avLst/>
          </a:prstGeom>
        </p:spPr>
        <p:txBody>
          <a:bodyPr wrap="none">
            <a:spAutoFit/>
          </a:bodyPr>
          <a:lstStyle/>
          <a:p>
            <a:pPr algn="ctr">
              <a:spcBef>
                <a:spcPct val="0"/>
              </a:spcBef>
              <a:defRPr/>
            </a:pPr>
            <a:r>
              <a:rPr lang="en-US" sz="4400" dirty="0">
                <a:latin typeface="Calibri" panose="020F0502020204030204" pitchFamily="34" charset="0"/>
                <a:cs typeface="Calibri" panose="020F0502020204030204" pitchFamily="34" charset="0"/>
              </a:rPr>
              <a:t>Clark’s AUDIT score: 15</a:t>
            </a:r>
          </a:p>
        </p:txBody>
      </p:sp>
      <p:pic>
        <p:nvPicPr>
          <p:cNvPr id="29" name="Picture 28" descr="MCWB01753_0000[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05535" y="4030791"/>
            <a:ext cx="228600" cy="152400"/>
          </a:xfrm>
          <a:prstGeom prst="rect">
            <a:avLst/>
          </a:prstGeom>
          <a:noFill/>
          <a:ln w="9525">
            <a:noFill/>
            <a:miter lim="800000"/>
            <a:headEnd/>
            <a:tailEnd/>
          </a:ln>
        </p:spPr>
      </p:pic>
      <p:pic>
        <p:nvPicPr>
          <p:cNvPr id="30" name="Picture 29" descr="MCWB01753_0000[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05535" y="4183191"/>
            <a:ext cx="228600" cy="152400"/>
          </a:xfrm>
          <a:prstGeom prst="rect">
            <a:avLst/>
          </a:prstGeom>
          <a:noFill/>
          <a:ln w="9525">
            <a:noFill/>
            <a:miter lim="800000"/>
            <a:headEnd/>
            <a:tailEnd/>
          </a:ln>
        </p:spPr>
      </p:pic>
      <p:pic>
        <p:nvPicPr>
          <p:cNvPr id="32" name="Picture 31" descr="MCWB01753_0000[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91887" y="4356133"/>
            <a:ext cx="228600" cy="152400"/>
          </a:xfrm>
          <a:prstGeom prst="rect">
            <a:avLst/>
          </a:prstGeom>
          <a:noFill/>
          <a:ln w="9525">
            <a:noFill/>
            <a:miter lim="800000"/>
            <a:headEnd/>
            <a:tailEnd/>
          </a:ln>
        </p:spPr>
      </p:pic>
      <p:pic>
        <p:nvPicPr>
          <p:cNvPr id="35" name="Picture 34" descr="MCWB01753_0000[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60343" y="4568461"/>
            <a:ext cx="228600" cy="152400"/>
          </a:xfrm>
          <a:prstGeom prst="rect">
            <a:avLst/>
          </a:prstGeom>
          <a:noFill/>
          <a:ln w="9525">
            <a:noFill/>
            <a:miter lim="800000"/>
            <a:headEnd/>
            <a:tailEnd/>
          </a:ln>
        </p:spPr>
      </p:pic>
      <p:pic>
        <p:nvPicPr>
          <p:cNvPr id="36" name="Picture 35" descr="MCWB01753_0000[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58795" y="4747224"/>
            <a:ext cx="228600" cy="152400"/>
          </a:xfrm>
          <a:prstGeom prst="rect">
            <a:avLst/>
          </a:prstGeom>
          <a:noFill/>
          <a:ln w="9525">
            <a:noFill/>
            <a:miter lim="800000"/>
            <a:headEnd/>
            <a:tailEnd/>
          </a:ln>
        </p:spPr>
      </p:pic>
      <p:pic>
        <p:nvPicPr>
          <p:cNvPr id="37" name="Picture 36" descr="MCWB01753_0000[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58795" y="4961739"/>
            <a:ext cx="228600" cy="152400"/>
          </a:xfrm>
          <a:prstGeom prst="rect">
            <a:avLst/>
          </a:prstGeom>
          <a:noFill/>
          <a:ln w="9525">
            <a:noFill/>
            <a:miter lim="800000"/>
            <a:headEnd/>
            <a:tailEnd/>
          </a:ln>
        </p:spPr>
      </p:pic>
      <p:pic>
        <p:nvPicPr>
          <p:cNvPr id="38" name="Picture 37" descr="MCWB01753_0000[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58795" y="5131804"/>
            <a:ext cx="228600" cy="152400"/>
          </a:xfrm>
          <a:prstGeom prst="rect">
            <a:avLst/>
          </a:prstGeom>
          <a:noFill/>
          <a:ln w="9525">
            <a:noFill/>
            <a:miter lim="800000"/>
            <a:headEnd/>
            <a:tailEnd/>
          </a:ln>
        </p:spPr>
      </p:pic>
      <p:pic>
        <p:nvPicPr>
          <p:cNvPr id="39" name="Picture 38" descr="MCWB01753_0000[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44675" y="5298156"/>
            <a:ext cx="228600" cy="152400"/>
          </a:xfrm>
          <a:prstGeom prst="rect">
            <a:avLst/>
          </a:prstGeom>
          <a:noFill/>
          <a:ln w="9525">
            <a:noFill/>
            <a:miter lim="800000"/>
            <a:headEnd/>
            <a:tailEnd/>
          </a:ln>
        </p:spPr>
      </p:pic>
      <p:pic>
        <p:nvPicPr>
          <p:cNvPr id="40" name="Picture 39" descr="MCWB01753_0000[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61764" y="5488961"/>
            <a:ext cx="228600" cy="152400"/>
          </a:xfrm>
          <a:prstGeom prst="rect">
            <a:avLst/>
          </a:prstGeom>
          <a:noFill/>
          <a:ln w="9525">
            <a:noFill/>
            <a:miter lim="800000"/>
            <a:headEnd/>
            <a:tailEnd/>
          </a:ln>
        </p:spPr>
      </p:pic>
      <p:pic>
        <p:nvPicPr>
          <p:cNvPr id="41" name="Picture 40" descr="MCWB01753_0000[1]"/>
          <p:cNvPicPr/>
          <p:nvPr/>
        </p:nvPicPr>
        <p:blipFill>
          <a:blip r:embed="rId5" cstate="print">
            <a:biLevel thresh="75000"/>
            <a:extLst>
              <a:ext uri="{28A0092B-C50C-407E-A947-70E740481C1C}">
                <a14:useLocalDpi xmlns:a14="http://schemas.microsoft.com/office/drawing/2010/main" val="0"/>
              </a:ext>
            </a:extLst>
          </a:blip>
          <a:srcRect/>
          <a:stretch>
            <a:fillRect/>
          </a:stretch>
        </p:blipFill>
        <p:spPr bwMode="auto">
          <a:xfrm>
            <a:off x="1393210" y="5773546"/>
            <a:ext cx="228600" cy="228600"/>
          </a:xfrm>
          <a:prstGeom prst="rect">
            <a:avLst/>
          </a:prstGeom>
          <a:noFill/>
          <a:ln w="9525">
            <a:noFill/>
            <a:miter lim="800000"/>
            <a:headEnd/>
            <a:tailEnd/>
          </a:ln>
        </p:spPr>
      </p:pic>
      <p:pic>
        <p:nvPicPr>
          <p:cNvPr id="42" name="Picture 41" descr="MCWB01753_0000[1]"/>
          <p:cNvPicPr/>
          <p:nvPr/>
        </p:nvPicPr>
        <p:blipFill>
          <a:blip r:embed="rId5" cstate="print">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7862630" y="2968143"/>
            <a:ext cx="921720" cy="1113745"/>
          </a:xfrm>
          <a:prstGeom prst="rect">
            <a:avLst/>
          </a:prstGeom>
          <a:noFill/>
          <a:ln w="9525">
            <a:noFill/>
            <a:miter lim="800000"/>
            <a:headEnd/>
            <a:tailEnd/>
          </a:ln>
        </p:spPr>
      </p:pic>
      <p:sp>
        <p:nvSpPr>
          <p:cNvPr id="43" name="Rectangle 42"/>
          <p:cNvSpPr/>
          <p:nvPr/>
        </p:nvSpPr>
        <p:spPr>
          <a:xfrm>
            <a:off x="1005267" y="5682209"/>
            <a:ext cx="914400" cy="373119"/>
          </a:xfrm>
          <a:prstGeom prst="rect">
            <a:avLst/>
          </a:prstGeom>
          <a:noFill/>
          <a:ln w="57150">
            <a:solidFill>
              <a:srgbClr val="FF0000"/>
            </a:solidFill>
          </a:ln>
          <a:scene3d>
            <a:camera prst="orthographicFront"/>
            <a:lightRig rig="threePt" dir="t"/>
          </a:scene3d>
          <a:sp3d extrusionH="1079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4" name="Straight Arrow Connector 43"/>
          <p:cNvCxnSpPr>
            <a:cxnSpLocks/>
          </p:cNvCxnSpPr>
          <p:nvPr/>
        </p:nvCxnSpPr>
        <p:spPr>
          <a:xfrm flipV="1">
            <a:off x="2058795" y="4259391"/>
            <a:ext cx="3307510" cy="1514155"/>
          </a:xfrm>
          <a:prstGeom prst="straightConnector1">
            <a:avLst/>
          </a:prstGeom>
          <a:ln w="123825">
            <a:solidFill>
              <a:srgbClr val="FF0000"/>
            </a:solidFill>
            <a:tailEnd type="arrow"/>
          </a:ln>
          <a:scene3d>
            <a:camera prst="orthographicFront"/>
            <a:lightRig rig="threePt" dir="t"/>
          </a:scene3d>
          <a:sp3d extrusionH="107950"/>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04084" y="2375019"/>
            <a:ext cx="5645709" cy="2785378"/>
          </a:xfrm>
          <a:prstGeom prst="rect">
            <a:avLst/>
          </a:prstGeom>
        </p:spPr>
        <p:txBody>
          <a:bodyPr wrap="square">
            <a:spAutoFit/>
          </a:bodyPr>
          <a:lstStyle/>
          <a:p>
            <a:pPr marL="346075" lvl="2" indent="-346075" fontAlgn="base">
              <a:spcAft>
                <a:spcPts val="1800"/>
              </a:spcAft>
              <a:buClr>
                <a:prstClr val="black"/>
              </a:buClr>
              <a:buSzPct val="80000"/>
              <a:buFont typeface="Arial" panose="020B0604020202020204" pitchFamily="34" charset="0"/>
              <a:buChar char="•"/>
              <a:tabLst>
                <a:tab pos="347663" algn="l"/>
              </a:tabLst>
              <a:defRPr/>
            </a:pPr>
            <a:r>
              <a:rPr lang="en-US" sz="2600" dirty="0">
                <a:solidFill>
                  <a:prstClr val="black"/>
                </a:solidFill>
                <a:latin typeface="Century Gothic" panose="020B0502020202020204"/>
                <a:ea typeface="+mj-ea"/>
                <a:cs typeface="+mj-cs"/>
              </a:rPr>
              <a:t>Drug Abuse Screening Test</a:t>
            </a:r>
          </a:p>
          <a:p>
            <a:pPr marL="346075" lvl="2" indent="-346075" fontAlgn="base">
              <a:spcAft>
                <a:spcPts val="1800"/>
              </a:spcAft>
              <a:buClr>
                <a:prstClr val="black"/>
              </a:buClr>
              <a:buSzPct val="80000"/>
              <a:buFont typeface="Arial" panose="020B0604020202020204" pitchFamily="34" charset="0"/>
              <a:buChar char="•"/>
              <a:tabLst>
                <a:tab pos="347663" algn="l"/>
              </a:tabLst>
              <a:defRPr/>
            </a:pPr>
            <a:r>
              <a:rPr lang="en-US" sz="2600" dirty="0">
                <a:solidFill>
                  <a:prstClr val="black"/>
                </a:solidFill>
                <a:latin typeface="Century Gothic" panose="020B0502020202020204"/>
                <a:ea typeface="+mj-ea"/>
                <a:cs typeface="+mj-cs"/>
              </a:rPr>
              <a:t>DAST-10 version</a:t>
            </a:r>
          </a:p>
          <a:p>
            <a:pPr marL="346075" lvl="2" indent="-346075" fontAlgn="base">
              <a:spcAft>
                <a:spcPts val="1800"/>
              </a:spcAft>
              <a:buClr>
                <a:prstClr val="black"/>
              </a:buClr>
              <a:buSzPct val="80000"/>
              <a:buFont typeface="Arial" panose="020B0604020202020204" pitchFamily="34" charset="0"/>
              <a:buChar char="•"/>
              <a:tabLst>
                <a:tab pos="347663" algn="l"/>
              </a:tabLst>
              <a:defRPr/>
            </a:pPr>
            <a:r>
              <a:rPr lang="en-US" sz="2600" dirty="0">
                <a:solidFill>
                  <a:prstClr val="black"/>
                </a:solidFill>
                <a:latin typeface="Century Gothic" panose="020B0502020202020204"/>
                <a:ea typeface="+mj-ea"/>
                <a:cs typeface="+mj-cs"/>
              </a:rPr>
              <a:t>Validated for adults</a:t>
            </a:r>
          </a:p>
          <a:p>
            <a:pPr marL="346075" lvl="2" indent="-346075" fontAlgn="base">
              <a:spcAft>
                <a:spcPts val="1800"/>
              </a:spcAft>
              <a:buClr>
                <a:prstClr val="black"/>
              </a:buClr>
              <a:buSzPct val="80000"/>
              <a:buFont typeface="Arial" panose="020B0604020202020204" pitchFamily="34" charset="0"/>
              <a:buChar char="•"/>
              <a:tabLst>
                <a:tab pos="347663" algn="l"/>
              </a:tabLst>
              <a:defRPr/>
            </a:pPr>
            <a:r>
              <a:rPr lang="en-US" sz="2600" dirty="0">
                <a:solidFill>
                  <a:prstClr val="black"/>
                </a:solidFill>
                <a:latin typeface="Century Gothic" panose="020B0502020202020204"/>
                <a:ea typeface="+mj-ea"/>
                <a:cs typeface="+mj-cs"/>
              </a:rPr>
              <a:t>Cut-off score of 3 has high validity for drug “abuse”</a:t>
            </a:r>
          </a:p>
        </p:txBody>
      </p:sp>
      <p:sp>
        <p:nvSpPr>
          <p:cNvPr id="8" name="Rectangle 7"/>
          <p:cNvSpPr/>
          <p:nvPr/>
        </p:nvSpPr>
        <p:spPr>
          <a:xfrm>
            <a:off x="9629260" y="6519446"/>
            <a:ext cx="2417329" cy="338554"/>
          </a:xfrm>
          <a:prstGeom prst="rect">
            <a:avLst/>
          </a:prstGeom>
        </p:spPr>
        <p:txBody>
          <a:bodyPr wrap="none">
            <a:spAutoFit/>
          </a:bodyPr>
          <a:lstStyle/>
          <a:p>
            <a:pPr algn="r"/>
            <a:r>
              <a:rPr lang="en-US" sz="1600" dirty="0"/>
              <a:t>Skinner, 1982. </a:t>
            </a:r>
            <a:r>
              <a:rPr lang="en-US" sz="1600" dirty="0" err="1"/>
              <a:t>Yudko</a:t>
            </a:r>
            <a:r>
              <a:rPr lang="en-US" sz="1600" dirty="0"/>
              <a:t> 2007.</a:t>
            </a:r>
          </a:p>
        </p:txBody>
      </p:sp>
      <p:sp>
        <p:nvSpPr>
          <p:cNvPr id="10" name="Rectangle 2"/>
          <p:cNvSpPr txBox="1">
            <a:spLocks noChangeArrowheads="1"/>
          </p:cNvSpPr>
          <p:nvPr/>
        </p:nvSpPr>
        <p:spPr>
          <a:xfrm>
            <a:off x="2370715" y="241385"/>
            <a:ext cx="6851315" cy="762000"/>
          </a:xfrm>
          <a:prstGeom prst="rect">
            <a:avLst/>
          </a:prstGeom>
        </p:spPr>
        <p:txBody>
          <a:bodyPr>
            <a:noAutofit/>
          </a:bodyPr>
          <a:lstStyle/>
          <a:p>
            <a:pPr algn="ctr">
              <a:spcBef>
                <a:spcPct val="0"/>
              </a:spcBef>
              <a:defRPr/>
            </a:pPr>
            <a:r>
              <a:rPr lang="en-US" sz="4400" dirty="0">
                <a:latin typeface="Calibri" panose="020F0502020204030204" pitchFamily="34" charset="0"/>
                <a:cs typeface="Calibri" panose="020F0502020204030204" pitchFamily="34" charset="0"/>
              </a:rPr>
              <a:t>Full screen: DAST</a:t>
            </a:r>
          </a:p>
        </p:txBody>
      </p:sp>
      <p:pic>
        <p:nvPicPr>
          <p:cNvPr id="4" name="Picture 3">
            <a:extLst>
              <a:ext uri="{FF2B5EF4-FFF2-40B4-BE49-F238E27FC236}">
                <a16:creationId xmlns:a16="http://schemas.microsoft.com/office/drawing/2014/main" id="{20117FCB-55AD-4646-8C13-3682652F984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17720" y="1355130"/>
            <a:ext cx="3485640" cy="4585671"/>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EFF4F8E-C2EE-1B83-AF5F-966B16D76A5B}"/>
              </a:ext>
            </a:extLst>
          </p:cNvPr>
          <p:cNvSpPr/>
          <p:nvPr/>
        </p:nvSpPr>
        <p:spPr>
          <a:xfrm>
            <a:off x="-14810" y="0"/>
            <a:ext cx="12192000" cy="6858000"/>
          </a:xfrm>
          <a:prstGeom prst="rect">
            <a:avLst/>
          </a:prstGeom>
          <a:solidFill>
            <a:srgbClr val="B9C7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graphicFrame>
        <p:nvGraphicFramePr>
          <p:cNvPr id="7" name="Table 6">
            <a:extLst>
              <a:ext uri="{FF2B5EF4-FFF2-40B4-BE49-F238E27FC236}">
                <a16:creationId xmlns:a16="http://schemas.microsoft.com/office/drawing/2014/main" id="{B99686E9-D55D-18CF-3330-3B07B711BB77}"/>
              </a:ext>
            </a:extLst>
          </p:cNvPr>
          <p:cNvGraphicFramePr>
            <a:graphicFrameLocks noGrp="1"/>
          </p:cNvGraphicFramePr>
          <p:nvPr/>
        </p:nvGraphicFramePr>
        <p:xfrm>
          <a:off x="335250" y="279788"/>
          <a:ext cx="11444690" cy="6298423"/>
        </p:xfrm>
        <a:graphic>
          <a:graphicData uri="http://schemas.openxmlformats.org/drawingml/2006/table">
            <a:tbl>
              <a:tblPr firstRow="1" firstCol="1" bandRow="1"/>
              <a:tblGrid>
                <a:gridCol w="8406274">
                  <a:extLst>
                    <a:ext uri="{9D8B030D-6E8A-4147-A177-3AD203B41FA5}">
                      <a16:colId xmlns:a16="http://schemas.microsoft.com/office/drawing/2014/main" val="1924433143"/>
                    </a:ext>
                  </a:extLst>
                </a:gridCol>
                <a:gridCol w="1519208">
                  <a:extLst>
                    <a:ext uri="{9D8B030D-6E8A-4147-A177-3AD203B41FA5}">
                      <a16:colId xmlns:a16="http://schemas.microsoft.com/office/drawing/2014/main" val="538184439"/>
                    </a:ext>
                  </a:extLst>
                </a:gridCol>
                <a:gridCol w="1519208">
                  <a:extLst>
                    <a:ext uri="{9D8B030D-6E8A-4147-A177-3AD203B41FA5}">
                      <a16:colId xmlns:a16="http://schemas.microsoft.com/office/drawing/2014/main" val="2453072878"/>
                    </a:ext>
                  </a:extLst>
                </a:gridCol>
              </a:tblGrid>
              <a:tr h="524869">
                <a:tc>
                  <a:txBody>
                    <a:bodyPr/>
                    <a:lstStyle/>
                    <a:p>
                      <a:pPr marL="228600" marR="0" indent="-228600">
                        <a:spcBef>
                          <a:spcPts val="0"/>
                        </a:spcBef>
                        <a:spcAft>
                          <a:spcPts val="0"/>
                        </a:spcAft>
                      </a:pPr>
                      <a:r>
                        <a:rPr lang="en-US" sz="2000" dirty="0">
                          <a:effectLst/>
                          <a:latin typeface="Times New Roman" panose="02020603050405020304" pitchFamily="18" charset="0"/>
                          <a:ea typeface="Times New Roman" panose="02020603050405020304" pitchFamily="18" charset="0"/>
                        </a:rPr>
                        <a:t>1. Have you used drugs other than those required for medical reasons?</a:t>
                      </a:r>
                    </a:p>
                  </a:txBody>
                  <a:tcPr marL="68813" marR="68813" marT="43083" marB="4308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600"/>
                        </a:spcBef>
                        <a:spcAft>
                          <a:spcPts val="600"/>
                        </a:spcAft>
                      </a:pPr>
                      <a:r>
                        <a:rPr lang="en-US" sz="2000">
                          <a:effectLst/>
                          <a:latin typeface="Times New Roman" panose="02020603050405020304" pitchFamily="18" charset="0"/>
                          <a:ea typeface="Times New Roman" panose="02020603050405020304" pitchFamily="18" charset="0"/>
                        </a:rPr>
                        <a:t>No</a:t>
                      </a:r>
                    </a:p>
                  </a:txBody>
                  <a:tcPr marL="68813" marR="68813" marT="43083" marB="4308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600"/>
                        </a:spcBef>
                        <a:spcAft>
                          <a:spcPts val="600"/>
                        </a:spcAft>
                      </a:pPr>
                      <a:r>
                        <a:rPr lang="en-US" sz="2000">
                          <a:effectLst/>
                          <a:latin typeface="Times New Roman" panose="02020603050405020304" pitchFamily="18" charset="0"/>
                          <a:ea typeface="Times New Roman" panose="02020603050405020304" pitchFamily="18" charset="0"/>
                        </a:rPr>
                        <a:t>Yes</a:t>
                      </a:r>
                    </a:p>
                  </a:txBody>
                  <a:tcPr marL="68813" marR="68813" marT="43083" marB="4308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923426799"/>
                  </a:ext>
                </a:extLst>
              </a:tr>
              <a:tr h="524869">
                <a:tc>
                  <a:txBody>
                    <a:bodyPr/>
                    <a:lstStyle/>
                    <a:p>
                      <a:pPr marL="0" marR="0">
                        <a:spcBef>
                          <a:spcPts val="0"/>
                        </a:spcBef>
                        <a:spcAft>
                          <a:spcPts val="0"/>
                        </a:spcAft>
                      </a:pPr>
                      <a:r>
                        <a:rPr lang="en-US" sz="2000" dirty="0">
                          <a:effectLst/>
                          <a:latin typeface="Times New Roman" panose="02020603050405020304" pitchFamily="18" charset="0"/>
                          <a:ea typeface="Times New Roman" panose="02020603050405020304" pitchFamily="18" charset="0"/>
                        </a:rPr>
                        <a:t>2. Do you abuse more than one drug at a time?</a:t>
                      </a:r>
                    </a:p>
                  </a:txBody>
                  <a:tcPr marL="68813" marR="68813" marT="43083" marB="4308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600"/>
                        </a:spcBef>
                        <a:spcAft>
                          <a:spcPts val="600"/>
                        </a:spcAft>
                      </a:pPr>
                      <a:r>
                        <a:rPr lang="en-US" sz="2000">
                          <a:effectLst/>
                          <a:latin typeface="Times New Roman" panose="02020603050405020304" pitchFamily="18" charset="0"/>
                          <a:ea typeface="Times New Roman" panose="02020603050405020304" pitchFamily="18" charset="0"/>
                        </a:rPr>
                        <a:t>No</a:t>
                      </a:r>
                    </a:p>
                  </a:txBody>
                  <a:tcPr marL="68813" marR="68813" marT="43083" marB="4308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600"/>
                        </a:spcBef>
                        <a:spcAft>
                          <a:spcPts val="600"/>
                        </a:spcAft>
                      </a:pPr>
                      <a:r>
                        <a:rPr lang="en-US" sz="2000">
                          <a:effectLst/>
                          <a:latin typeface="Times New Roman" panose="02020603050405020304" pitchFamily="18" charset="0"/>
                          <a:ea typeface="Times New Roman" panose="02020603050405020304" pitchFamily="18" charset="0"/>
                        </a:rPr>
                        <a:t>Yes</a:t>
                      </a:r>
                    </a:p>
                  </a:txBody>
                  <a:tcPr marL="68813" marR="68813" marT="43083" marB="4308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90014790"/>
                  </a:ext>
                </a:extLst>
              </a:tr>
              <a:tr h="524869">
                <a:tc>
                  <a:txBody>
                    <a:bodyPr/>
                    <a:lstStyle/>
                    <a:p>
                      <a:pPr marL="228600" marR="0" indent="-228600">
                        <a:spcBef>
                          <a:spcPts val="0"/>
                        </a:spcBef>
                        <a:spcAft>
                          <a:spcPts val="0"/>
                        </a:spcAft>
                      </a:pPr>
                      <a:r>
                        <a:rPr lang="en-US" sz="2000" dirty="0">
                          <a:effectLst/>
                          <a:latin typeface="Times New Roman" panose="02020603050405020304" pitchFamily="18" charset="0"/>
                          <a:ea typeface="Times New Roman" panose="02020603050405020304" pitchFamily="18" charset="0"/>
                        </a:rPr>
                        <a:t>3. Are you always able to stop using drugs when you want to?</a:t>
                      </a:r>
                    </a:p>
                  </a:txBody>
                  <a:tcPr marL="68813" marR="68813" marT="43083" marB="4308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600"/>
                        </a:spcBef>
                        <a:spcAft>
                          <a:spcPts val="600"/>
                        </a:spcAft>
                      </a:pPr>
                      <a:r>
                        <a:rPr lang="en-US" sz="2000">
                          <a:effectLst/>
                          <a:latin typeface="Times New Roman" panose="02020603050405020304" pitchFamily="18" charset="0"/>
                          <a:ea typeface="Times New Roman" panose="02020603050405020304" pitchFamily="18" charset="0"/>
                        </a:rPr>
                        <a:t>No</a:t>
                      </a:r>
                    </a:p>
                  </a:txBody>
                  <a:tcPr marL="68813" marR="68813" marT="43083" marB="4308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600"/>
                        </a:spcBef>
                        <a:spcAft>
                          <a:spcPts val="600"/>
                        </a:spcAft>
                      </a:pPr>
                      <a:r>
                        <a:rPr lang="en-US" sz="2000">
                          <a:effectLst/>
                          <a:latin typeface="Times New Roman" panose="02020603050405020304" pitchFamily="18" charset="0"/>
                          <a:ea typeface="Times New Roman" panose="02020603050405020304" pitchFamily="18" charset="0"/>
                        </a:rPr>
                        <a:t>Yes</a:t>
                      </a:r>
                    </a:p>
                  </a:txBody>
                  <a:tcPr marL="68813" marR="68813" marT="43083" marB="4308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54273634"/>
                  </a:ext>
                </a:extLst>
              </a:tr>
              <a:tr h="524869">
                <a:tc>
                  <a:txBody>
                    <a:bodyPr/>
                    <a:lstStyle/>
                    <a:p>
                      <a:pPr marL="171450" marR="0" indent="-171450">
                        <a:spcBef>
                          <a:spcPts val="0"/>
                        </a:spcBef>
                        <a:spcAft>
                          <a:spcPts val="0"/>
                        </a:spcAft>
                      </a:pPr>
                      <a:r>
                        <a:rPr lang="en-US" sz="2000">
                          <a:effectLst/>
                          <a:latin typeface="Times New Roman" panose="02020603050405020304" pitchFamily="18" charset="0"/>
                          <a:ea typeface="Times New Roman" panose="02020603050405020304" pitchFamily="18" charset="0"/>
                        </a:rPr>
                        <a:t>4. Have you ever had blackouts or flashbacks as a result of drug use?</a:t>
                      </a:r>
                    </a:p>
                  </a:txBody>
                  <a:tcPr marL="68813" marR="68813" marT="43083" marB="4308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600"/>
                        </a:spcBef>
                        <a:spcAft>
                          <a:spcPts val="600"/>
                        </a:spcAft>
                      </a:pPr>
                      <a:r>
                        <a:rPr lang="en-US" sz="2000" dirty="0">
                          <a:effectLst/>
                          <a:latin typeface="Times New Roman" panose="02020603050405020304" pitchFamily="18" charset="0"/>
                          <a:ea typeface="Times New Roman" panose="02020603050405020304" pitchFamily="18" charset="0"/>
                        </a:rPr>
                        <a:t>No</a:t>
                      </a:r>
                    </a:p>
                  </a:txBody>
                  <a:tcPr marL="68813" marR="68813" marT="43083" marB="4308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600"/>
                        </a:spcBef>
                        <a:spcAft>
                          <a:spcPts val="600"/>
                        </a:spcAft>
                      </a:pPr>
                      <a:r>
                        <a:rPr lang="en-US" sz="2000">
                          <a:effectLst/>
                          <a:latin typeface="Times New Roman" panose="02020603050405020304" pitchFamily="18" charset="0"/>
                          <a:ea typeface="Times New Roman" panose="02020603050405020304" pitchFamily="18" charset="0"/>
                        </a:rPr>
                        <a:t>Yes</a:t>
                      </a:r>
                    </a:p>
                  </a:txBody>
                  <a:tcPr marL="68813" marR="68813" marT="43083" marB="4308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97644962"/>
                  </a:ext>
                </a:extLst>
              </a:tr>
              <a:tr h="524869">
                <a:tc>
                  <a:txBody>
                    <a:bodyPr/>
                    <a:lstStyle/>
                    <a:p>
                      <a:pPr marL="228600" marR="0" indent="-228600">
                        <a:spcBef>
                          <a:spcPts val="0"/>
                        </a:spcBef>
                        <a:spcAft>
                          <a:spcPts val="0"/>
                        </a:spcAft>
                      </a:pPr>
                      <a:r>
                        <a:rPr lang="en-US" sz="2000" dirty="0">
                          <a:effectLst/>
                          <a:latin typeface="Times New Roman" panose="02020603050405020304" pitchFamily="18" charset="0"/>
                          <a:ea typeface="Times New Roman" panose="02020603050405020304" pitchFamily="18" charset="0"/>
                        </a:rPr>
                        <a:t>5. Do you ever feel bad or guilty about your drug use?</a:t>
                      </a:r>
                    </a:p>
                  </a:txBody>
                  <a:tcPr marL="68813" marR="68813" marT="43083" marB="4308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600"/>
                        </a:spcBef>
                        <a:spcAft>
                          <a:spcPts val="600"/>
                        </a:spcAft>
                      </a:pPr>
                      <a:r>
                        <a:rPr lang="en-US" sz="2000">
                          <a:effectLst/>
                          <a:latin typeface="Times New Roman" panose="02020603050405020304" pitchFamily="18" charset="0"/>
                          <a:ea typeface="Times New Roman" panose="02020603050405020304" pitchFamily="18" charset="0"/>
                        </a:rPr>
                        <a:t>No</a:t>
                      </a:r>
                    </a:p>
                  </a:txBody>
                  <a:tcPr marL="68813" marR="68813" marT="43083" marB="4308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600"/>
                        </a:spcBef>
                        <a:spcAft>
                          <a:spcPts val="600"/>
                        </a:spcAft>
                      </a:pPr>
                      <a:r>
                        <a:rPr lang="en-US" sz="2000">
                          <a:effectLst/>
                          <a:latin typeface="Times New Roman" panose="02020603050405020304" pitchFamily="18" charset="0"/>
                          <a:ea typeface="Times New Roman" panose="02020603050405020304" pitchFamily="18" charset="0"/>
                        </a:rPr>
                        <a:t>Yes</a:t>
                      </a:r>
                    </a:p>
                  </a:txBody>
                  <a:tcPr marL="68813" marR="68813" marT="43083" marB="4308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252731461"/>
                  </a:ext>
                </a:extLst>
              </a:tr>
              <a:tr h="874780">
                <a:tc>
                  <a:txBody>
                    <a:bodyPr/>
                    <a:lstStyle/>
                    <a:p>
                      <a:pPr marL="171450" marR="0" indent="-171450">
                        <a:spcBef>
                          <a:spcPts val="0"/>
                        </a:spcBef>
                        <a:spcAft>
                          <a:spcPts val="0"/>
                        </a:spcAft>
                      </a:pPr>
                      <a:r>
                        <a:rPr lang="en-US" sz="2000" dirty="0">
                          <a:effectLst/>
                          <a:latin typeface="Times New Roman" panose="02020603050405020304" pitchFamily="18" charset="0"/>
                          <a:ea typeface="Times New Roman" panose="02020603050405020304" pitchFamily="18" charset="0"/>
                        </a:rPr>
                        <a:t>6. Does your spouse (or parents) ever complain about your </a:t>
                      </a:r>
                    </a:p>
                    <a:p>
                      <a:pPr marL="171450" marR="0" indent="-171450">
                        <a:spcBef>
                          <a:spcPts val="0"/>
                        </a:spcBef>
                        <a:spcAft>
                          <a:spcPts val="0"/>
                        </a:spcAft>
                      </a:pPr>
                      <a:r>
                        <a:rPr lang="en-US" sz="2000" dirty="0">
                          <a:effectLst/>
                          <a:latin typeface="Times New Roman" panose="02020603050405020304" pitchFamily="18" charset="0"/>
                          <a:ea typeface="Times New Roman" panose="02020603050405020304" pitchFamily="18" charset="0"/>
                        </a:rPr>
                        <a:t>involvement with drugs?</a:t>
                      </a:r>
                    </a:p>
                  </a:txBody>
                  <a:tcPr marL="68813" marR="68813" marT="43083" marB="4308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600"/>
                        </a:spcBef>
                        <a:spcAft>
                          <a:spcPts val="600"/>
                        </a:spcAft>
                      </a:pPr>
                      <a:r>
                        <a:rPr lang="en-US" sz="2000" dirty="0">
                          <a:effectLst/>
                          <a:latin typeface="Times New Roman" panose="02020603050405020304" pitchFamily="18" charset="0"/>
                          <a:ea typeface="Times New Roman" panose="02020603050405020304" pitchFamily="18" charset="0"/>
                        </a:rPr>
                        <a:t>No</a:t>
                      </a:r>
                    </a:p>
                  </a:txBody>
                  <a:tcPr marL="68813" marR="68813" marT="43083" marB="4308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000">
                          <a:effectLst/>
                          <a:latin typeface="Times New Roman" panose="02020603050405020304" pitchFamily="18" charset="0"/>
                          <a:ea typeface="Times New Roman" panose="02020603050405020304" pitchFamily="18" charset="0"/>
                        </a:rPr>
                        <a:t>Yes</a:t>
                      </a:r>
                    </a:p>
                  </a:txBody>
                  <a:tcPr marL="68813" marR="68813" marT="43083" marB="4308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24774208"/>
                  </a:ext>
                </a:extLst>
              </a:tr>
              <a:tr h="524869">
                <a:tc>
                  <a:txBody>
                    <a:bodyPr/>
                    <a:lstStyle/>
                    <a:p>
                      <a:pPr marL="228600" marR="0" indent="-228600">
                        <a:spcBef>
                          <a:spcPts val="0"/>
                        </a:spcBef>
                        <a:spcAft>
                          <a:spcPts val="0"/>
                        </a:spcAft>
                      </a:pPr>
                      <a:r>
                        <a:rPr lang="en-US" sz="2000" dirty="0">
                          <a:effectLst/>
                          <a:latin typeface="Times New Roman" panose="02020603050405020304" pitchFamily="18" charset="0"/>
                          <a:ea typeface="Times New Roman" panose="02020603050405020304" pitchFamily="18" charset="0"/>
                        </a:rPr>
                        <a:t>7. Have you neglected your family because of your use of drugs?</a:t>
                      </a:r>
                    </a:p>
                  </a:txBody>
                  <a:tcPr marL="68813" marR="68813" marT="43083" marB="4308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600"/>
                        </a:spcBef>
                        <a:spcAft>
                          <a:spcPts val="600"/>
                        </a:spcAft>
                      </a:pPr>
                      <a:r>
                        <a:rPr lang="en-US" sz="2000" dirty="0">
                          <a:effectLst/>
                          <a:latin typeface="Times New Roman" panose="02020603050405020304" pitchFamily="18" charset="0"/>
                          <a:ea typeface="Times New Roman" panose="02020603050405020304" pitchFamily="18" charset="0"/>
                        </a:rPr>
                        <a:t>No</a:t>
                      </a:r>
                    </a:p>
                  </a:txBody>
                  <a:tcPr marL="68813" marR="68813" marT="43083" marB="4308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000" dirty="0">
                          <a:effectLst/>
                          <a:latin typeface="Times New Roman" panose="02020603050405020304" pitchFamily="18" charset="0"/>
                          <a:ea typeface="Times New Roman" panose="02020603050405020304" pitchFamily="18" charset="0"/>
                        </a:rPr>
                        <a:t>Yes</a:t>
                      </a:r>
                    </a:p>
                  </a:txBody>
                  <a:tcPr marL="68813" marR="68813" marT="43083" marB="4308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127315726"/>
                  </a:ext>
                </a:extLst>
              </a:tr>
              <a:tr h="524869">
                <a:tc>
                  <a:txBody>
                    <a:bodyPr/>
                    <a:lstStyle/>
                    <a:p>
                      <a:pPr marL="155575" marR="0" indent="-155575">
                        <a:spcBef>
                          <a:spcPts val="0"/>
                        </a:spcBef>
                        <a:spcAft>
                          <a:spcPts val="0"/>
                        </a:spcAft>
                      </a:pPr>
                      <a:r>
                        <a:rPr lang="en-US" sz="2000">
                          <a:effectLst/>
                          <a:latin typeface="Times New Roman" panose="02020603050405020304" pitchFamily="18" charset="0"/>
                          <a:ea typeface="Times New Roman" panose="02020603050405020304" pitchFamily="18" charset="0"/>
                        </a:rPr>
                        <a:t>8. Have you engaged in illegal activities in order to obtain drugs?</a:t>
                      </a:r>
                    </a:p>
                  </a:txBody>
                  <a:tcPr marL="68813" marR="68813" marT="43083" marB="4308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600"/>
                        </a:spcBef>
                        <a:spcAft>
                          <a:spcPts val="600"/>
                        </a:spcAft>
                      </a:pPr>
                      <a:r>
                        <a:rPr lang="en-US" sz="2000" dirty="0">
                          <a:effectLst/>
                          <a:latin typeface="Times New Roman" panose="02020603050405020304" pitchFamily="18" charset="0"/>
                          <a:ea typeface="Times New Roman" panose="02020603050405020304" pitchFamily="18" charset="0"/>
                        </a:rPr>
                        <a:t>No</a:t>
                      </a:r>
                    </a:p>
                  </a:txBody>
                  <a:tcPr marL="68813" marR="68813" marT="43083" marB="4308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000">
                          <a:effectLst/>
                          <a:latin typeface="Times New Roman" panose="02020603050405020304" pitchFamily="18" charset="0"/>
                          <a:ea typeface="Times New Roman" panose="02020603050405020304" pitchFamily="18" charset="0"/>
                        </a:rPr>
                        <a:t>Yes</a:t>
                      </a:r>
                    </a:p>
                  </a:txBody>
                  <a:tcPr marL="68813" marR="68813" marT="43083" marB="4308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092196441"/>
                  </a:ext>
                </a:extLst>
              </a:tr>
              <a:tr h="874780">
                <a:tc>
                  <a:txBody>
                    <a:bodyPr/>
                    <a:lstStyle/>
                    <a:p>
                      <a:pPr marL="171450" marR="0" indent="-171450">
                        <a:spcBef>
                          <a:spcPts val="0"/>
                        </a:spcBef>
                        <a:spcAft>
                          <a:spcPts val="0"/>
                        </a:spcAft>
                      </a:pPr>
                      <a:r>
                        <a:rPr lang="en-US" sz="2000">
                          <a:effectLst/>
                          <a:latin typeface="Times New Roman" panose="02020603050405020304" pitchFamily="18" charset="0"/>
                          <a:ea typeface="Times New Roman" panose="02020603050405020304" pitchFamily="18" charset="0"/>
                        </a:rPr>
                        <a:t>9. Have you ever experienced withdrawal symptoms (felt sick) when you stopped taking drugs?</a:t>
                      </a:r>
                    </a:p>
                  </a:txBody>
                  <a:tcPr marL="68813" marR="68813" marT="43083" marB="4308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600"/>
                        </a:spcBef>
                        <a:spcAft>
                          <a:spcPts val="600"/>
                        </a:spcAft>
                      </a:pPr>
                      <a:r>
                        <a:rPr lang="en-US" sz="2000" dirty="0">
                          <a:effectLst/>
                          <a:latin typeface="Times New Roman" panose="02020603050405020304" pitchFamily="18" charset="0"/>
                          <a:ea typeface="Times New Roman" panose="02020603050405020304" pitchFamily="18" charset="0"/>
                        </a:rPr>
                        <a:t>No</a:t>
                      </a:r>
                    </a:p>
                  </a:txBody>
                  <a:tcPr marL="68813" marR="68813" marT="43083" marB="4308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000" dirty="0">
                          <a:effectLst/>
                          <a:latin typeface="Times New Roman" panose="02020603050405020304" pitchFamily="18" charset="0"/>
                          <a:ea typeface="Times New Roman" panose="02020603050405020304" pitchFamily="18" charset="0"/>
                        </a:rPr>
                        <a:t>Yes</a:t>
                      </a:r>
                    </a:p>
                  </a:txBody>
                  <a:tcPr marL="68813" marR="68813" marT="43083" marB="4308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30332143"/>
                  </a:ext>
                </a:extLst>
              </a:tr>
              <a:tr h="874780">
                <a:tc>
                  <a:txBody>
                    <a:bodyPr/>
                    <a:lstStyle/>
                    <a:p>
                      <a:pPr marL="285750" marR="0" indent="-285750">
                        <a:spcBef>
                          <a:spcPts val="0"/>
                        </a:spcBef>
                        <a:spcAft>
                          <a:spcPts val="0"/>
                        </a:spcAft>
                      </a:pPr>
                      <a:r>
                        <a:rPr lang="en-US" sz="2000" dirty="0">
                          <a:effectLst/>
                          <a:latin typeface="Times New Roman" panose="02020603050405020304" pitchFamily="18" charset="0"/>
                          <a:ea typeface="Times New Roman" panose="02020603050405020304" pitchFamily="18" charset="0"/>
                        </a:rPr>
                        <a:t>10. Have you had medical problems as a result of your drug use </a:t>
                      </a:r>
                    </a:p>
                    <a:p>
                      <a:pPr marL="285750" marR="0" indent="-285750">
                        <a:spcBef>
                          <a:spcPts val="0"/>
                        </a:spcBef>
                        <a:spcAft>
                          <a:spcPts val="0"/>
                        </a:spcAft>
                      </a:pPr>
                      <a:r>
                        <a:rPr lang="en-US" sz="2000" dirty="0">
                          <a:effectLst/>
                          <a:latin typeface="Times New Roman" panose="02020603050405020304" pitchFamily="18" charset="0"/>
                          <a:ea typeface="Times New Roman" panose="02020603050405020304" pitchFamily="18" charset="0"/>
                        </a:rPr>
                        <a:t>(e.g. memory loss, hepatitis, convulsions, bleeding)?</a:t>
                      </a:r>
                    </a:p>
                  </a:txBody>
                  <a:tcPr marL="68813" marR="68813" marT="43083" marB="4308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600"/>
                        </a:spcBef>
                        <a:spcAft>
                          <a:spcPts val="600"/>
                        </a:spcAft>
                      </a:pPr>
                      <a:r>
                        <a:rPr lang="en-US" sz="2000">
                          <a:effectLst/>
                          <a:latin typeface="Times New Roman" panose="02020603050405020304" pitchFamily="18" charset="0"/>
                          <a:ea typeface="Times New Roman" panose="02020603050405020304" pitchFamily="18" charset="0"/>
                        </a:rPr>
                        <a:t>No</a:t>
                      </a:r>
                    </a:p>
                  </a:txBody>
                  <a:tcPr marL="68813" marR="68813" marT="43083" marB="4308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000" dirty="0">
                          <a:effectLst/>
                          <a:latin typeface="Times New Roman" panose="02020603050405020304" pitchFamily="18" charset="0"/>
                          <a:ea typeface="Times New Roman" panose="02020603050405020304" pitchFamily="18" charset="0"/>
                        </a:rPr>
                        <a:t>Yes</a:t>
                      </a:r>
                    </a:p>
                  </a:txBody>
                  <a:tcPr marL="68813" marR="68813" marT="43083" marB="4308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82294512"/>
                  </a:ext>
                </a:extLst>
              </a:tr>
            </a:tbl>
          </a:graphicData>
        </a:graphic>
      </p:graphicFrame>
    </p:spTree>
    <p:extLst>
      <p:ext uri="{BB962C8B-B14F-4D97-AF65-F5344CB8AC3E}">
        <p14:creationId xmlns:p14="http://schemas.microsoft.com/office/powerpoint/2010/main" val="42902539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3292435" y="318195"/>
            <a:ext cx="5804010" cy="762000"/>
          </a:xfrm>
          <a:prstGeom prst="rect">
            <a:avLst/>
          </a:prstGeom>
        </p:spPr>
        <p:txBody>
          <a:bodyPr>
            <a:noAutofit/>
          </a:bodyPr>
          <a:lstStyle/>
          <a:p>
            <a:pPr algn="ctr">
              <a:spcBef>
                <a:spcPct val="0"/>
              </a:spcBef>
              <a:defRPr/>
            </a:pPr>
            <a:r>
              <a:rPr lang="en-US" sz="4400" dirty="0">
                <a:latin typeface="Calibri" panose="020F0502020204030204" pitchFamily="34" charset="0"/>
                <a:cs typeface="Calibri" panose="020F0502020204030204" pitchFamily="34" charset="0"/>
              </a:rPr>
              <a:t>Scoring the DAST</a:t>
            </a:r>
          </a:p>
        </p:txBody>
      </p:sp>
      <p:sp>
        <p:nvSpPr>
          <p:cNvPr id="7" name="Rectangle 6"/>
          <p:cNvSpPr/>
          <p:nvPr/>
        </p:nvSpPr>
        <p:spPr>
          <a:xfrm>
            <a:off x="1948260" y="1623965"/>
            <a:ext cx="7727920" cy="1123384"/>
          </a:xfrm>
          <a:prstGeom prst="rect">
            <a:avLst/>
          </a:prstGeom>
        </p:spPr>
        <p:txBody>
          <a:bodyPr wrap="square">
            <a:spAutoFit/>
          </a:bodyPr>
          <a:lstStyle/>
          <a:p>
            <a:pPr marL="346075" lvl="2" indent="-346075">
              <a:spcAft>
                <a:spcPts val="1800"/>
              </a:spcAft>
              <a:buClr>
                <a:prstClr val="black"/>
              </a:buClr>
              <a:buSzPct val="80000"/>
              <a:buFont typeface="Arial" panose="020B0604020202020204" pitchFamily="34" charset="0"/>
              <a:buChar char="•"/>
              <a:tabLst>
                <a:tab pos="573088" algn="l"/>
              </a:tabLst>
              <a:defRPr/>
            </a:pPr>
            <a:r>
              <a:rPr lang="en-US" sz="2600" dirty="0">
                <a:solidFill>
                  <a:prstClr val="black"/>
                </a:solidFill>
                <a:latin typeface="Century Gothic" panose="020B0502020202020204"/>
                <a:ea typeface="+mj-ea"/>
                <a:cs typeface="+mj-cs"/>
              </a:rPr>
              <a:t>Each question has yes or no answer</a:t>
            </a:r>
          </a:p>
          <a:p>
            <a:pPr marL="346075" lvl="2" indent="-346075">
              <a:spcAft>
                <a:spcPts val="1800"/>
              </a:spcAft>
              <a:buClr>
                <a:prstClr val="black"/>
              </a:buClr>
              <a:buSzPct val="80000"/>
              <a:buFont typeface="Arial" panose="020B0604020202020204" pitchFamily="34" charset="0"/>
              <a:buChar char="•"/>
              <a:tabLst>
                <a:tab pos="573088" algn="l"/>
              </a:tabLst>
              <a:defRPr/>
            </a:pPr>
            <a:r>
              <a:rPr lang="en-US" sz="2600" dirty="0">
                <a:solidFill>
                  <a:prstClr val="black"/>
                </a:solidFill>
                <a:latin typeface="Century Gothic" panose="020B0502020202020204"/>
                <a:ea typeface="+mj-ea"/>
                <a:cs typeface="+mj-cs"/>
              </a:rPr>
              <a:t>Yes answers get one point</a:t>
            </a:r>
          </a:p>
        </p:txBody>
      </p:sp>
      <p:pic>
        <p:nvPicPr>
          <p:cNvPr id="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64210" y="3110565"/>
            <a:ext cx="9286261" cy="3417768"/>
          </a:xfrm>
          <a:prstGeom prst="rect">
            <a:avLst/>
          </a:prstGeom>
          <a:noFill/>
          <a:ln w="9525">
            <a:noFill/>
            <a:miter lim="800000"/>
            <a:headEnd/>
            <a:tailEnd/>
          </a:ln>
          <a:effectLst>
            <a:outerShdw blurRad="190500" dist="228600" dir="2700000" algn="ctr">
              <a:srgbClr val="000000">
                <a:alpha val="30000"/>
              </a:srgbClr>
            </a:outerShdw>
          </a:effec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7089120" y="2522904"/>
            <a:ext cx="3313648" cy="1727621"/>
          </a:xfrm>
          <a:prstGeom prst="rect">
            <a:avLst/>
          </a:prstGeom>
        </p:spPr>
      </p:pic>
      <p:sp>
        <p:nvSpPr>
          <p:cNvPr id="23" name="Rectangle 22"/>
          <p:cNvSpPr/>
          <p:nvPr/>
        </p:nvSpPr>
        <p:spPr>
          <a:xfrm>
            <a:off x="2255500" y="301629"/>
            <a:ext cx="8002867" cy="769441"/>
          </a:xfrm>
          <a:prstGeom prst="rect">
            <a:avLst/>
          </a:prstGeom>
        </p:spPr>
        <p:txBody>
          <a:bodyPr wrap="square">
            <a:spAutoFit/>
          </a:bodyPr>
          <a:lstStyle/>
          <a:p>
            <a:pPr algn="ctr">
              <a:spcBef>
                <a:spcPct val="0"/>
              </a:spcBef>
              <a:defRPr/>
            </a:pPr>
            <a:r>
              <a:rPr lang="en-US" sz="4400" dirty="0">
                <a:latin typeface="Calibri" panose="020F0502020204030204" pitchFamily="34" charset="0"/>
                <a:cs typeface="Calibri" panose="020F0502020204030204" pitchFamily="34" charset="0"/>
              </a:rPr>
              <a:t>Circling the zone of use</a:t>
            </a:r>
          </a:p>
        </p:txBody>
      </p:sp>
      <p:cxnSp>
        <p:nvCxnSpPr>
          <p:cNvPr id="27" name="Straight Arrow Connector 26"/>
          <p:cNvCxnSpPr>
            <a:cxnSpLocks/>
          </p:cNvCxnSpPr>
          <p:nvPr/>
        </p:nvCxnSpPr>
        <p:spPr>
          <a:xfrm flipV="1">
            <a:off x="4953000" y="4120290"/>
            <a:ext cx="3286543" cy="2135456"/>
          </a:xfrm>
          <a:prstGeom prst="straightConnector1">
            <a:avLst/>
          </a:prstGeom>
          <a:ln w="76200">
            <a:solidFill>
              <a:srgbClr val="FF0000"/>
            </a:solidFill>
            <a:tailEnd type="arrow"/>
          </a:ln>
          <a:scene3d>
            <a:camera prst="orthographicFront"/>
            <a:lightRig rig="threePt" dir="t"/>
          </a:scene3d>
          <a:sp3d extrusionH="107950"/>
        </p:spPr>
        <p:style>
          <a:lnRef idx="1">
            <a:schemeClr val="accent1"/>
          </a:lnRef>
          <a:fillRef idx="0">
            <a:schemeClr val="accent1"/>
          </a:fillRef>
          <a:effectRef idx="0">
            <a:schemeClr val="accent1"/>
          </a:effectRef>
          <a:fontRef idx="minor">
            <a:schemeClr val="tx1"/>
          </a:fontRef>
        </p:style>
      </p:cxnSp>
      <p:pic>
        <p:nvPicPr>
          <p:cNvPr id="29" name="Picture 28" descr="MCWB01753_0000[1]"/>
          <p:cNvPicPr/>
          <p:nvPr/>
        </p:nvPicPr>
        <p:blipFill>
          <a:blip r:embed="rId4" cstate="print">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8592325" y="2522903"/>
            <a:ext cx="931292" cy="1727621"/>
          </a:xfrm>
          <a:prstGeom prst="rect">
            <a:avLst/>
          </a:prstGeom>
          <a:noFill/>
          <a:ln w="9525">
            <a:noFill/>
            <a:miter lim="800000"/>
            <a:headEnd/>
            <a:tailEnd/>
          </a:ln>
        </p:spPr>
      </p:pic>
      <p:pic>
        <p:nvPicPr>
          <p:cNvPr id="9" name="Picture 8">
            <a:extLst>
              <a:ext uri="{FF2B5EF4-FFF2-40B4-BE49-F238E27FC236}">
                <a16:creationId xmlns:a16="http://schemas.microsoft.com/office/drawing/2014/main" id="{C9E71CC4-11E3-4781-81A5-0D48252B1D61}"/>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803012" y="1201509"/>
            <a:ext cx="3987218" cy="5391719"/>
          </a:xfrm>
          <a:prstGeom prst="rect">
            <a:avLst/>
          </a:prstGeom>
        </p:spPr>
      </p:pic>
      <p:sp>
        <p:nvSpPr>
          <p:cNvPr id="26" name="Rectangle 25"/>
          <p:cNvSpPr/>
          <p:nvPr/>
        </p:nvSpPr>
        <p:spPr>
          <a:xfrm>
            <a:off x="3518313" y="6114768"/>
            <a:ext cx="1434687" cy="463442"/>
          </a:xfrm>
          <a:prstGeom prst="rect">
            <a:avLst/>
          </a:prstGeom>
          <a:noFill/>
          <a:ln w="57150">
            <a:solidFill>
              <a:srgbClr val="FF0000"/>
            </a:solidFill>
          </a:ln>
          <a:scene3d>
            <a:camera prst="orthographicFront"/>
            <a:lightRig rig="threePt" dir="t"/>
          </a:scene3d>
          <a:sp3d extrusionH="1079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MCWB01753_0000[1]"/>
          <p:cNvPicPr/>
          <p:nvPr/>
        </p:nvPicPr>
        <p:blipFill>
          <a:blip r:embed="rId4" cstate="email">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4137345" y="6140530"/>
            <a:ext cx="255864" cy="311960"/>
          </a:xfrm>
          <a:prstGeom prst="rect">
            <a:avLst/>
          </a:prstGeom>
          <a:noFill/>
          <a:ln w="9525">
            <a:noFill/>
            <a:miter lim="800000"/>
            <a:headEnd/>
            <a:tailEnd/>
          </a:ln>
        </p:spPr>
      </p:pic>
    </p:spTree>
    <p:extLst>
      <p:ext uri="{BB962C8B-B14F-4D97-AF65-F5344CB8AC3E}">
        <p14:creationId xmlns:p14="http://schemas.microsoft.com/office/powerpoint/2010/main" val="7744048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80626CA-3257-C5D1-1F43-7CD1634E9355}"/>
              </a:ext>
            </a:extLst>
          </p:cNvPr>
          <p:cNvSpPr/>
          <p:nvPr/>
        </p:nvSpPr>
        <p:spPr>
          <a:xfrm>
            <a:off x="-14810" y="0"/>
            <a:ext cx="12192000" cy="6858000"/>
          </a:xfrm>
          <a:prstGeom prst="rect">
            <a:avLst/>
          </a:prstGeom>
          <a:solidFill>
            <a:srgbClr val="B9C7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28" name="Rectangle 27"/>
          <p:cNvSpPr/>
          <p:nvPr/>
        </p:nvSpPr>
        <p:spPr>
          <a:xfrm>
            <a:off x="9859690" y="2198027"/>
            <a:ext cx="2150680" cy="2308324"/>
          </a:xfrm>
          <a:prstGeom prst="rect">
            <a:avLst/>
          </a:prstGeom>
        </p:spPr>
        <p:txBody>
          <a:bodyPr wrap="square">
            <a:sp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Scoring the DAST</a:t>
            </a:r>
          </a:p>
        </p:txBody>
      </p:sp>
      <p:pic>
        <p:nvPicPr>
          <p:cNvPr id="2" name="Picture 1">
            <a:extLst>
              <a:ext uri="{FF2B5EF4-FFF2-40B4-BE49-F238E27FC236}">
                <a16:creationId xmlns:a16="http://schemas.microsoft.com/office/drawing/2014/main" id="{D2BCB90A-20E5-4588-B684-6442BE40DE74}"/>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181630" y="279789"/>
            <a:ext cx="9677383" cy="6298421"/>
          </a:xfrm>
          <a:prstGeom prst="rect">
            <a:avLst/>
          </a:prstGeom>
        </p:spPr>
      </p:pic>
    </p:spTree>
    <p:extLst>
      <p:ext uri="{BB962C8B-B14F-4D97-AF65-F5344CB8AC3E}">
        <p14:creationId xmlns:p14="http://schemas.microsoft.com/office/powerpoint/2010/main" val="32051279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75270" y="2507280"/>
            <a:ext cx="5568723" cy="2385268"/>
          </a:xfrm>
          <a:prstGeom prst="rect">
            <a:avLst/>
          </a:prstGeom>
        </p:spPr>
        <p:txBody>
          <a:bodyPr wrap="square">
            <a:spAutoFit/>
          </a:bodyPr>
          <a:lstStyle/>
          <a:p>
            <a:pPr marL="346075" lvl="2" indent="-346075" fontAlgn="base">
              <a:spcAft>
                <a:spcPts val="1800"/>
              </a:spcAft>
              <a:buClr>
                <a:prstClr val="black"/>
              </a:buClr>
              <a:buSzPct val="80000"/>
              <a:buFont typeface="Arial" panose="020B0604020202020204" pitchFamily="34" charset="0"/>
              <a:buChar char="•"/>
              <a:tabLst>
                <a:tab pos="347663" algn="l"/>
              </a:tabLst>
              <a:defRPr/>
            </a:pPr>
            <a:r>
              <a:rPr lang="en-US" sz="2600" dirty="0">
                <a:solidFill>
                  <a:prstClr val="black"/>
                </a:solidFill>
                <a:latin typeface="Century Gothic" panose="020B0502020202020204"/>
                <a:ea typeface="+mj-ea"/>
                <a:cs typeface="+mj-cs"/>
              </a:rPr>
              <a:t>Types of drugs used</a:t>
            </a:r>
          </a:p>
          <a:p>
            <a:pPr marL="346075" lvl="2" indent="-346075" fontAlgn="base">
              <a:spcAft>
                <a:spcPts val="1800"/>
              </a:spcAft>
              <a:buClr>
                <a:prstClr val="black"/>
              </a:buClr>
              <a:buSzPct val="80000"/>
              <a:buFont typeface="Arial" panose="020B0604020202020204" pitchFamily="34" charset="0"/>
              <a:buChar char="•"/>
              <a:tabLst>
                <a:tab pos="347663" algn="l"/>
              </a:tabLst>
              <a:defRPr/>
            </a:pPr>
            <a:r>
              <a:rPr lang="en-US" sz="2600" dirty="0">
                <a:solidFill>
                  <a:prstClr val="black"/>
                </a:solidFill>
                <a:latin typeface="Century Gothic" panose="020B0502020202020204"/>
                <a:ea typeface="+mj-ea"/>
                <a:cs typeface="+mj-cs"/>
              </a:rPr>
              <a:t>Frequency of use</a:t>
            </a:r>
          </a:p>
          <a:p>
            <a:pPr marL="346075" lvl="2" indent="-346075" fontAlgn="base">
              <a:spcAft>
                <a:spcPts val="1800"/>
              </a:spcAft>
              <a:buClr>
                <a:prstClr val="black"/>
              </a:buClr>
              <a:buSzPct val="80000"/>
              <a:buFont typeface="Arial" panose="020B0604020202020204" pitchFamily="34" charset="0"/>
              <a:buChar char="•"/>
              <a:tabLst>
                <a:tab pos="347663" algn="l"/>
              </a:tabLst>
              <a:defRPr/>
            </a:pPr>
            <a:r>
              <a:rPr lang="en-US" sz="2600" dirty="0">
                <a:solidFill>
                  <a:prstClr val="black"/>
                </a:solidFill>
                <a:latin typeface="Century Gothic" panose="020B0502020202020204"/>
                <a:ea typeface="+mj-ea"/>
                <a:cs typeface="+mj-cs"/>
              </a:rPr>
              <a:t>Injection drug use</a:t>
            </a:r>
          </a:p>
          <a:p>
            <a:pPr marL="346075" lvl="2" indent="-346075" fontAlgn="base">
              <a:spcAft>
                <a:spcPts val="1800"/>
              </a:spcAft>
              <a:buClr>
                <a:prstClr val="black"/>
              </a:buClr>
              <a:buSzPct val="80000"/>
              <a:buFont typeface="Arial" panose="020B0604020202020204" pitchFamily="34" charset="0"/>
              <a:buChar char="•"/>
              <a:tabLst>
                <a:tab pos="347663" algn="l"/>
              </a:tabLst>
              <a:defRPr/>
            </a:pPr>
            <a:r>
              <a:rPr lang="en-US" sz="2600" dirty="0">
                <a:solidFill>
                  <a:prstClr val="black"/>
                </a:solidFill>
                <a:latin typeface="Century Gothic" panose="020B0502020202020204"/>
                <a:ea typeface="+mj-ea"/>
                <a:cs typeface="+mj-cs"/>
              </a:rPr>
              <a:t>Status of drug treatment</a:t>
            </a:r>
          </a:p>
        </p:txBody>
      </p:sp>
      <p:sp>
        <p:nvSpPr>
          <p:cNvPr id="10" name="Rectangle 2"/>
          <p:cNvSpPr txBox="1">
            <a:spLocks noChangeArrowheads="1"/>
          </p:cNvSpPr>
          <p:nvPr/>
        </p:nvSpPr>
        <p:spPr>
          <a:xfrm>
            <a:off x="1333780" y="202981"/>
            <a:ext cx="10023705" cy="844908"/>
          </a:xfrm>
          <a:prstGeom prst="rect">
            <a:avLst/>
          </a:prstGeom>
        </p:spPr>
        <p:txBody>
          <a:bodyPr>
            <a:noAutofit/>
          </a:bodyPr>
          <a:lstStyle/>
          <a:p>
            <a:pPr algn="ctr">
              <a:spcBef>
                <a:spcPct val="0"/>
              </a:spcBef>
              <a:defRPr/>
            </a:pPr>
            <a:r>
              <a:rPr lang="en-US" sz="4400" dirty="0">
                <a:latin typeface="Calibri" panose="020F0502020204030204" pitchFamily="34" charset="0"/>
                <a:cs typeface="Calibri" panose="020F0502020204030204" pitchFamily="34" charset="0"/>
              </a:rPr>
              <a:t>Extra questions added to the DAST</a:t>
            </a:r>
          </a:p>
        </p:txBody>
      </p:sp>
      <p:sp>
        <p:nvSpPr>
          <p:cNvPr id="7" name="Rectangle 6"/>
          <p:cNvSpPr/>
          <p:nvPr/>
        </p:nvSpPr>
        <p:spPr>
          <a:xfrm>
            <a:off x="10128525" y="6519446"/>
            <a:ext cx="1958037" cy="338554"/>
          </a:xfrm>
          <a:prstGeom prst="rect">
            <a:avLst/>
          </a:prstGeom>
        </p:spPr>
        <p:txBody>
          <a:bodyPr wrap="none">
            <a:spAutoFit/>
          </a:bodyPr>
          <a:lstStyle/>
          <a:p>
            <a:pPr algn="r"/>
            <a:r>
              <a:rPr lang="en-US" sz="1600" dirty="0"/>
              <a:t>www.sbirtoregon.org</a:t>
            </a:r>
          </a:p>
        </p:txBody>
      </p:sp>
      <p:pic>
        <p:nvPicPr>
          <p:cNvPr id="6" name="Picture 5">
            <a:extLst>
              <a:ext uri="{FF2B5EF4-FFF2-40B4-BE49-F238E27FC236}">
                <a16:creationId xmlns:a16="http://schemas.microsoft.com/office/drawing/2014/main" id="{51ACAE69-D80F-48C2-A61E-F3D7BD78D10D}"/>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171340" y="1362726"/>
            <a:ext cx="3552006" cy="4803203"/>
          </a:xfrm>
          <a:prstGeom prst="rect">
            <a:avLst/>
          </a:prstGeom>
        </p:spPr>
      </p:pic>
    </p:spTree>
    <p:extLst>
      <p:ext uri="{BB962C8B-B14F-4D97-AF65-F5344CB8AC3E}">
        <p14:creationId xmlns:p14="http://schemas.microsoft.com/office/powerpoint/2010/main" val="313626350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66228" y="1921743"/>
            <a:ext cx="5568723" cy="3754874"/>
          </a:xfrm>
          <a:prstGeom prst="rect">
            <a:avLst/>
          </a:prstGeom>
        </p:spPr>
        <p:txBody>
          <a:bodyPr wrap="square">
            <a:spAutoFit/>
          </a:bodyPr>
          <a:lstStyle/>
          <a:p>
            <a:pPr marL="346075" lvl="2" indent="-346075" fontAlgn="base">
              <a:spcAft>
                <a:spcPts val="1800"/>
              </a:spcAft>
              <a:buClr>
                <a:prstClr val="black"/>
              </a:buClr>
              <a:buSzPct val="80000"/>
              <a:buFont typeface="Arial" panose="020B0604020202020204" pitchFamily="34" charset="0"/>
              <a:buChar char="•"/>
              <a:tabLst>
                <a:tab pos="347663" algn="l"/>
              </a:tabLst>
              <a:defRPr/>
            </a:pPr>
            <a:r>
              <a:rPr lang="en-US" sz="2600" dirty="0">
                <a:solidFill>
                  <a:prstClr val="black"/>
                </a:solidFill>
                <a:latin typeface="Century Gothic" panose="020B0502020202020204"/>
                <a:ea typeface="+mj-ea"/>
                <a:cs typeface="+mj-cs"/>
              </a:rPr>
              <a:t>Includes the outdated and ambiguous word, “abuse” </a:t>
            </a:r>
          </a:p>
          <a:p>
            <a:pPr marL="346075" lvl="2" indent="-346075" fontAlgn="base">
              <a:spcAft>
                <a:spcPts val="1800"/>
              </a:spcAft>
              <a:buClr>
                <a:prstClr val="black"/>
              </a:buClr>
              <a:buSzPct val="80000"/>
              <a:buFont typeface="Arial" panose="020B0604020202020204" pitchFamily="34" charset="0"/>
              <a:buChar char="•"/>
              <a:tabLst>
                <a:tab pos="347663" algn="l"/>
              </a:tabLst>
              <a:defRPr/>
            </a:pPr>
            <a:r>
              <a:rPr lang="en-US" sz="2600" dirty="0">
                <a:solidFill>
                  <a:prstClr val="black"/>
                </a:solidFill>
                <a:latin typeface="Century Gothic" panose="020B0502020202020204"/>
                <a:ea typeface="+mj-ea"/>
                <a:cs typeface="+mj-cs"/>
              </a:rPr>
              <a:t>The word “neglect” may be triggering and not seen as trauma-informed</a:t>
            </a:r>
          </a:p>
          <a:p>
            <a:pPr marL="346075" lvl="2" indent="-346075" fontAlgn="base">
              <a:spcAft>
                <a:spcPts val="1800"/>
              </a:spcAft>
              <a:buClr>
                <a:prstClr val="black"/>
              </a:buClr>
              <a:buSzPct val="80000"/>
              <a:buFont typeface="Arial" panose="020B0604020202020204" pitchFamily="34" charset="0"/>
              <a:buChar char="•"/>
              <a:tabLst>
                <a:tab pos="347663" algn="l"/>
              </a:tabLst>
              <a:defRPr/>
            </a:pPr>
            <a:r>
              <a:rPr lang="en-US" sz="2600" dirty="0">
                <a:solidFill>
                  <a:prstClr val="black"/>
                </a:solidFill>
                <a:latin typeface="Century Gothic" panose="020B0502020202020204"/>
              </a:rPr>
              <a:t>Doesn’t ask about consequences and different types of drugs</a:t>
            </a:r>
            <a:endParaRPr lang="en-US" sz="2600" dirty="0">
              <a:solidFill>
                <a:prstClr val="black"/>
              </a:solidFill>
              <a:latin typeface="Century Gothic" panose="020B0502020202020204"/>
              <a:ea typeface="+mj-ea"/>
              <a:cs typeface="+mj-cs"/>
            </a:endParaRPr>
          </a:p>
        </p:txBody>
      </p:sp>
      <p:sp>
        <p:nvSpPr>
          <p:cNvPr id="10" name="Rectangle 2"/>
          <p:cNvSpPr txBox="1">
            <a:spLocks noChangeArrowheads="1"/>
          </p:cNvSpPr>
          <p:nvPr/>
        </p:nvSpPr>
        <p:spPr>
          <a:xfrm>
            <a:off x="1333780" y="202981"/>
            <a:ext cx="10023705" cy="844908"/>
          </a:xfrm>
          <a:prstGeom prst="rect">
            <a:avLst/>
          </a:prstGeom>
        </p:spPr>
        <p:txBody>
          <a:bodyPr>
            <a:noAutofit/>
          </a:bodyPr>
          <a:lstStyle/>
          <a:p>
            <a:pPr algn="ctr">
              <a:spcBef>
                <a:spcPct val="0"/>
              </a:spcBef>
              <a:defRPr/>
            </a:pPr>
            <a:r>
              <a:rPr lang="en-US" sz="4400" dirty="0">
                <a:latin typeface="Calibri" panose="020F0502020204030204" pitchFamily="34" charset="0"/>
                <a:cs typeface="Calibri" panose="020F0502020204030204" pitchFamily="34" charset="0"/>
              </a:rPr>
              <a:t>Drawbacks of the DAST</a:t>
            </a:r>
          </a:p>
        </p:txBody>
      </p:sp>
      <p:sp>
        <p:nvSpPr>
          <p:cNvPr id="7" name="Rectangle 6"/>
          <p:cNvSpPr/>
          <p:nvPr/>
        </p:nvSpPr>
        <p:spPr>
          <a:xfrm>
            <a:off x="10128525" y="6519446"/>
            <a:ext cx="1958037" cy="338554"/>
          </a:xfrm>
          <a:prstGeom prst="rect">
            <a:avLst/>
          </a:prstGeom>
        </p:spPr>
        <p:txBody>
          <a:bodyPr wrap="none">
            <a:spAutoFit/>
          </a:bodyPr>
          <a:lstStyle/>
          <a:p>
            <a:pPr algn="r"/>
            <a:r>
              <a:rPr lang="en-US" sz="1600" dirty="0"/>
              <a:t>www.sbirtoregon.org</a:t>
            </a:r>
          </a:p>
        </p:txBody>
      </p:sp>
      <p:pic>
        <p:nvPicPr>
          <p:cNvPr id="6" name="Picture 5">
            <a:extLst>
              <a:ext uri="{FF2B5EF4-FFF2-40B4-BE49-F238E27FC236}">
                <a16:creationId xmlns:a16="http://schemas.microsoft.com/office/drawing/2014/main" id="{51ACAE69-D80F-48C2-A61E-F3D7BD78D10D}"/>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171340" y="1362726"/>
            <a:ext cx="3552006" cy="4803203"/>
          </a:xfrm>
          <a:prstGeom prst="rect">
            <a:avLst/>
          </a:prstGeom>
        </p:spPr>
      </p:pic>
    </p:spTree>
    <p:extLst>
      <p:ext uri="{BB962C8B-B14F-4D97-AF65-F5344CB8AC3E}">
        <p14:creationId xmlns:p14="http://schemas.microsoft.com/office/powerpoint/2010/main" val="23765969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4226163" y="332253"/>
            <a:ext cx="4587218" cy="769441"/>
          </a:xfrm>
          <a:prstGeom prst="rect">
            <a:avLst/>
          </a:prstGeom>
        </p:spPr>
        <p:txBody>
          <a:bodyPr wrap="none">
            <a:spAutoFit/>
          </a:bodyPr>
          <a:lstStyle/>
          <a:p>
            <a:pPr algn="ctr">
              <a:spcBef>
                <a:spcPct val="0"/>
              </a:spcBef>
              <a:defRPr/>
            </a:pPr>
            <a:r>
              <a:rPr lang="en-US" sz="4400" dirty="0">
                <a:latin typeface="Calibri" panose="020F0502020204030204" pitchFamily="34" charset="0"/>
                <a:cs typeface="Calibri" panose="020F0502020204030204" pitchFamily="34" charset="0"/>
              </a:rPr>
              <a:t>DAST and Cannabis</a:t>
            </a:r>
          </a:p>
        </p:txBody>
      </p:sp>
      <p:sp>
        <p:nvSpPr>
          <p:cNvPr id="2" name="Rectangle 1"/>
          <p:cNvSpPr/>
          <p:nvPr/>
        </p:nvSpPr>
        <p:spPr>
          <a:xfrm>
            <a:off x="258440" y="1662370"/>
            <a:ext cx="7028115" cy="4216539"/>
          </a:xfrm>
          <a:prstGeom prst="rect">
            <a:avLst/>
          </a:prstGeom>
        </p:spPr>
        <p:txBody>
          <a:bodyPr wrap="square">
            <a:spAutoFit/>
          </a:bodyPr>
          <a:lstStyle/>
          <a:p>
            <a:pPr marL="0" lvl="2" fontAlgn="base">
              <a:spcBef>
                <a:spcPct val="0"/>
              </a:spcBef>
              <a:spcAft>
                <a:spcPts val="1800"/>
              </a:spcAft>
              <a:buClr>
                <a:prstClr val="black"/>
              </a:buClr>
              <a:buSzPct val="80000"/>
              <a:tabLst>
                <a:tab pos="347663" algn="l"/>
              </a:tabLst>
              <a:defRPr/>
            </a:pPr>
            <a:r>
              <a:rPr lang="en-US" sz="2600" dirty="0">
                <a:solidFill>
                  <a:prstClr val="black"/>
                </a:solidFill>
                <a:latin typeface="Century Gothic" panose="020B0502020202020204"/>
                <a:ea typeface="+mj-ea"/>
                <a:cs typeface="+mj-cs"/>
              </a:rPr>
              <a:t>Brief intervention may not be necessary when:</a:t>
            </a:r>
          </a:p>
          <a:p>
            <a:pPr marL="803275" lvl="3" indent="-346075" fontAlgn="base">
              <a:spcAft>
                <a:spcPts val="1800"/>
              </a:spcAft>
              <a:buClr>
                <a:prstClr val="black"/>
              </a:buClr>
              <a:buSzPct val="80000"/>
              <a:buFont typeface="Arial" panose="020B0604020202020204" pitchFamily="34" charset="0"/>
              <a:buChar char="•"/>
              <a:tabLst>
                <a:tab pos="347663" algn="l"/>
              </a:tabLst>
              <a:defRPr/>
            </a:pPr>
            <a:r>
              <a:rPr lang="en-US" sz="2600" dirty="0">
                <a:solidFill>
                  <a:prstClr val="black"/>
                </a:solidFill>
                <a:latin typeface="Century Gothic" panose="020B0502020202020204"/>
                <a:ea typeface="+mj-ea"/>
                <a:cs typeface="+mj-cs"/>
              </a:rPr>
              <a:t>No daily use of any substance </a:t>
            </a:r>
          </a:p>
          <a:p>
            <a:pPr marL="803275" lvl="3" indent="-346075" fontAlgn="base">
              <a:spcAft>
                <a:spcPts val="1800"/>
              </a:spcAft>
              <a:buClr>
                <a:prstClr val="black"/>
              </a:buClr>
              <a:buSzPct val="80000"/>
              <a:buFont typeface="Arial" panose="020B0604020202020204" pitchFamily="34" charset="0"/>
              <a:buChar char="•"/>
              <a:tabLst>
                <a:tab pos="347663" algn="l"/>
              </a:tabLst>
              <a:defRPr/>
            </a:pPr>
            <a:r>
              <a:rPr lang="en-US" sz="2600" dirty="0">
                <a:solidFill>
                  <a:prstClr val="black"/>
                </a:solidFill>
                <a:latin typeface="Century Gothic" panose="020B0502020202020204"/>
                <a:ea typeface="+mj-ea"/>
                <a:cs typeface="+mj-cs"/>
              </a:rPr>
              <a:t>No weekly use of opioids, cocaine, or meth</a:t>
            </a:r>
          </a:p>
          <a:p>
            <a:pPr marL="803275" lvl="3" indent="-346075" fontAlgn="base">
              <a:spcAft>
                <a:spcPts val="1800"/>
              </a:spcAft>
              <a:buClr>
                <a:prstClr val="black"/>
              </a:buClr>
              <a:buSzPct val="80000"/>
              <a:buFont typeface="Arial" panose="020B0604020202020204" pitchFamily="34" charset="0"/>
              <a:buChar char="•"/>
              <a:tabLst>
                <a:tab pos="347663" algn="l"/>
              </a:tabLst>
              <a:defRPr/>
            </a:pPr>
            <a:r>
              <a:rPr lang="en-US" sz="2600" dirty="0">
                <a:solidFill>
                  <a:prstClr val="black"/>
                </a:solidFill>
                <a:latin typeface="Century Gothic" panose="020B0502020202020204"/>
                <a:ea typeface="+mj-ea"/>
                <a:cs typeface="+mj-cs"/>
              </a:rPr>
              <a:t>No injection drug use in the past 3 months.</a:t>
            </a:r>
          </a:p>
          <a:p>
            <a:pPr marL="803275" lvl="3" indent="-346075" fontAlgn="base">
              <a:spcAft>
                <a:spcPts val="1800"/>
              </a:spcAft>
              <a:buClr>
                <a:prstClr val="black"/>
              </a:buClr>
              <a:buSzPct val="80000"/>
              <a:buFont typeface="Arial" panose="020B0604020202020204" pitchFamily="34" charset="0"/>
              <a:buChar char="•"/>
              <a:tabLst>
                <a:tab pos="347663" algn="l"/>
              </a:tabLst>
              <a:defRPr/>
            </a:pPr>
            <a:r>
              <a:rPr lang="en-US" sz="2600" dirty="0">
                <a:solidFill>
                  <a:prstClr val="black"/>
                </a:solidFill>
                <a:latin typeface="Century Gothic" panose="020B0502020202020204"/>
                <a:ea typeface="+mj-ea"/>
                <a:cs typeface="+mj-cs"/>
              </a:rPr>
              <a:t>Not currently in treatment.</a:t>
            </a:r>
          </a:p>
        </p:txBody>
      </p:sp>
      <p:pic>
        <p:nvPicPr>
          <p:cNvPr id="4" name="Picture 3"/>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440175" y="2392065"/>
            <a:ext cx="4915951" cy="3309976"/>
          </a:xfrm>
          <a:prstGeom prst="rect">
            <a:avLst/>
          </a:prstGeom>
        </p:spPr>
      </p:pic>
    </p:spTree>
    <p:extLst>
      <p:ext uri="{BB962C8B-B14F-4D97-AF65-F5344CB8AC3E}">
        <p14:creationId xmlns:p14="http://schemas.microsoft.com/office/powerpoint/2010/main" val="421341285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txBox="1">
            <a:spLocks noChangeArrowheads="1"/>
          </p:cNvSpPr>
          <p:nvPr/>
        </p:nvSpPr>
        <p:spPr>
          <a:xfrm>
            <a:off x="1333780" y="202981"/>
            <a:ext cx="10023705" cy="844908"/>
          </a:xfrm>
          <a:prstGeom prst="rect">
            <a:avLst/>
          </a:prstGeom>
        </p:spPr>
        <p:txBody>
          <a:bodyPr>
            <a:noAutofit/>
          </a:bodyPr>
          <a:lstStyle/>
          <a:p>
            <a:pPr algn="ctr">
              <a:spcBef>
                <a:spcPct val="0"/>
              </a:spcBef>
              <a:defRPr/>
            </a:pPr>
            <a:r>
              <a:rPr lang="en-US" sz="4400" dirty="0">
                <a:latin typeface="Calibri" panose="020F0502020204030204" pitchFamily="34" charset="0"/>
                <a:cs typeface="Calibri" panose="020F0502020204030204" pitchFamily="34" charset="0"/>
              </a:rPr>
              <a:t>Limits of available drug screening tools</a:t>
            </a:r>
          </a:p>
        </p:txBody>
      </p:sp>
      <p:graphicFrame>
        <p:nvGraphicFramePr>
          <p:cNvPr id="8" name="Table 7">
            <a:extLst>
              <a:ext uri="{FF2B5EF4-FFF2-40B4-BE49-F238E27FC236}">
                <a16:creationId xmlns:a16="http://schemas.microsoft.com/office/drawing/2014/main" id="{B36497F6-BDDD-4139-80A7-4FCC27933E79}"/>
              </a:ext>
            </a:extLst>
          </p:cNvPr>
          <p:cNvGraphicFramePr>
            <a:graphicFrameLocks noGrp="1"/>
          </p:cNvGraphicFramePr>
          <p:nvPr>
            <p:extLst>
              <p:ext uri="{D42A27DB-BD31-4B8C-83A1-F6EECF244321}">
                <p14:modId xmlns:p14="http://schemas.microsoft.com/office/powerpoint/2010/main" val="3148606266"/>
              </p:ext>
            </p:extLst>
          </p:nvPr>
        </p:nvGraphicFramePr>
        <p:xfrm>
          <a:off x="110017" y="1201510"/>
          <a:ext cx="11971965" cy="5317936"/>
        </p:xfrm>
        <a:graphic>
          <a:graphicData uri="http://schemas.openxmlformats.org/drawingml/2006/table">
            <a:tbl>
              <a:tblPr firstRow="1" firstCol="1" bandRow="1">
                <a:tableStyleId>{B301B821-A1FF-4177-AEE7-76D212191A09}</a:tableStyleId>
              </a:tblPr>
              <a:tblGrid>
                <a:gridCol w="1252688">
                  <a:extLst>
                    <a:ext uri="{9D8B030D-6E8A-4147-A177-3AD203B41FA5}">
                      <a16:colId xmlns:a16="http://schemas.microsoft.com/office/drawing/2014/main" val="1246979315"/>
                    </a:ext>
                  </a:extLst>
                </a:gridCol>
                <a:gridCol w="1395608">
                  <a:extLst>
                    <a:ext uri="{9D8B030D-6E8A-4147-A177-3AD203B41FA5}">
                      <a16:colId xmlns:a16="http://schemas.microsoft.com/office/drawing/2014/main" val="1972625988"/>
                    </a:ext>
                  </a:extLst>
                </a:gridCol>
                <a:gridCol w="1205473">
                  <a:extLst>
                    <a:ext uri="{9D8B030D-6E8A-4147-A177-3AD203B41FA5}">
                      <a16:colId xmlns:a16="http://schemas.microsoft.com/office/drawing/2014/main" val="2854823859"/>
                    </a:ext>
                  </a:extLst>
                </a:gridCol>
                <a:gridCol w="1585744">
                  <a:extLst>
                    <a:ext uri="{9D8B030D-6E8A-4147-A177-3AD203B41FA5}">
                      <a16:colId xmlns:a16="http://schemas.microsoft.com/office/drawing/2014/main" val="4282109880"/>
                    </a:ext>
                  </a:extLst>
                </a:gridCol>
                <a:gridCol w="1240354">
                  <a:extLst>
                    <a:ext uri="{9D8B030D-6E8A-4147-A177-3AD203B41FA5}">
                      <a16:colId xmlns:a16="http://schemas.microsoft.com/office/drawing/2014/main" val="3097968873"/>
                    </a:ext>
                  </a:extLst>
                </a:gridCol>
                <a:gridCol w="1394697">
                  <a:extLst>
                    <a:ext uri="{9D8B030D-6E8A-4147-A177-3AD203B41FA5}">
                      <a16:colId xmlns:a16="http://schemas.microsoft.com/office/drawing/2014/main" val="3664318727"/>
                    </a:ext>
                  </a:extLst>
                </a:gridCol>
                <a:gridCol w="3897401">
                  <a:extLst>
                    <a:ext uri="{9D8B030D-6E8A-4147-A177-3AD203B41FA5}">
                      <a16:colId xmlns:a16="http://schemas.microsoft.com/office/drawing/2014/main" val="1354555091"/>
                    </a:ext>
                  </a:extLst>
                </a:gridCol>
              </a:tblGrid>
              <a:tr h="938733">
                <a:tc>
                  <a:txBody>
                    <a:bodyPr/>
                    <a:lstStyle/>
                    <a:p>
                      <a:pPr marL="0" marR="0">
                        <a:lnSpc>
                          <a:spcPct val="107000"/>
                        </a:lnSpc>
                        <a:spcBef>
                          <a:spcPts val="0"/>
                        </a:spcBef>
                        <a:spcAft>
                          <a:spcPts val="0"/>
                        </a:spcAft>
                      </a:pPr>
                      <a:r>
                        <a:rPr lang="en-US" sz="1400" b="1" dirty="0">
                          <a:solidFill>
                            <a:schemeClr val="tx1"/>
                          </a:solidFill>
                          <a:effectLst/>
                          <a:latin typeface="Century Gothic" panose="020B0502020202020204" pitchFamily="34" charset="0"/>
                        </a:rPr>
                        <a:t>Validated tool</a:t>
                      </a:r>
                      <a:endParaRPr lang="en-US" sz="1600" b="1"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dirty="0">
                          <a:solidFill>
                            <a:schemeClr val="tx1"/>
                          </a:solidFill>
                          <a:effectLst/>
                          <a:latin typeface="Century Gothic" panose="020B0502020202020204" pitchFamily="34" charset="0"/>
                        </a:rPr>
                        <a:t>Asks about specific drugs?</a:t>
                      </a:r>
                      <a:endParaRPr lang="en-US" sz="1600" b="1"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0947" marR="3094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dirty="0">
                          <a:solidFill>
                            <a:schemeClr val="tx1"/>
                          </a:solidFill>
                          <a:effectLst/>
                          <a:latin typeface="Century Gothic" panose="020B0502020202020204" pitchFamily="34" charset="0"/>
                        </a:rPr>
                        <a:t>Asks about frequency </a:t>
                      </a:r>
                    </a:p>
                    <a:p>
                      <a:pPr marL="0" marR="0">
                        <a:lnSpc>
                          <a:spcPct val="107000"/>
                        </a:lnSpc>
                        <a:spcBef>
                          <a:spcPts val="0"/>
                        </a:spcBef>
                        <a:spcAft>
                          <a:spcPts val="0"/>
                        </a:spcAft>
                      </a:pPr>
                      <a:r>
                        <a:rPr lang="en-US" sz="1400" b="1" dirty="0">
                          <a:solidFill>
                            <a:schemeClr val="tx1"/>
                          </a:solidFill>
                          <a:effectLst/>
                          <a:latin typeface="Century Gothic" panose="020B0502020202020204" pitchFamily="34" charset="0"/>
                        </a:rPr>
                        <a:t>of use?</a:t>
                      </a:r>
                      <a:endParaRPr lang="en-US" sz="1600" b="1"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0947" marR="3094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dirty="0">
                          <a:solidFill>
                            <a:schemeClr val="tx1"/>
                          </a:solidFill>
                          <a:effectLst/>
                          <a:latin typeface="Century Gothic" panose="020B0502020202020204" pitchFamily="34" charset="0"/>
                        </a:rPr>
                        <a:t>Asks about consequences?</a:t>
                      </a:r>
                      <a:endParaRPr lang="en-US" sz="1600" b="1"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0947" marR="3094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dirty="0">
                          <a:solidFill>
                            <a:schemeClr val="tx1"/>
                          </a:solidFill>
                          <a:effectLst/>
                          <a:latin typeface="Century Gothic" panose="020B0502020202020204" pitchFamily="34" charset="0"/>
                        </a:rPr>
                        <a:t>Valid for identifying disorder?</a:t>
                      </a:r>
                      <a:endParaRPr lang="en-US" sz="1600" b="1"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0947" marR="3094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dirty="0">
                          <a:solidFill>
                            <a:schemeClr val="tx1"/>
                          </a:solidFill>
                          <a:effectLst/>
                          <a:latin typeface="Century Gothic" panose="020B0502020202020204" pitchFamily="34" charset="0"/>
                        </a:rPr>
                        <a:t>Feasible for </a:t>
                      </a:r>
                    </a:p>
                    <a:p>
                      <a:pPr marL="0" marR="0">
                        <a:lnSpc>
                          <a:spcPct val="107000"/>
                        </a:lnSpc>
                        <a:spcBef>
                          <a:spcPts val="0"/>
                        </a:spcBef>
                        <a:spcAft>
                          <a:spcPts val="0"/>
                        </a:spcAft>
                      </a:pPr>
                      <a:r>
                        <a:rPr lang="en-US" sz="1400" b="1" dirty="0">
                          <a:solidFill>
                            <a:schemeClr val="tx1"/>
                          </a:solidFill>
                          <a:effectLst/>
                          <a:latin typeface="Century Gothic" panose="020B0502020202020204" pitchFamily="34" charset="0"/>
                        </a:rPr>
                        <a:t>use in primary care?</a:t>
                      </a:r>
                      <a:endParaRPr lang="en-US" sz="1600" b="1"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0947" marR="3094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dirty="0">
                          <a:solidFill>
                            <a:schemeClr val="tx1"/>
                          </a:solidFill>
                          <a:effectLst/>
                          <a:latin typeface="Century Gothic" panose="020B0502020202020204" pitchFamily="34" charset="0"/>
                        </a:rPr>
                        <a:t>Drawbacks</a:t>
                      </a:r>
                      <a:endParaRPr lang="en-US" sz="1600" b="1"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0947" marR="3094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5063853"/>
                  </a:ext>
                </a:extLst>
              </a:tr>
              <a:tr h="1042218">
                <a:tc>
                  <a:txBody>
                    <a:bodyPr/>
                    <a:lstStyle/>
                    <a:p>
                      <a:pPr marL="0" marR="0">
                        <a:lnSpc>
                          <a:spcPct val="107000"/>
                        </a:lnSpc>
                        <a:spcBef>
                          <a:spcPts val="0"/>
                        </a:spcBef>
                        <a:spcAft>
                          <a:spcPts val="0"/>
                        </a:spcAft>
                      </a:pPr>
                      <a:r>
                        <a:rPr lang="en-US" sz="1600" b="0" dirty="0">
                          <a:effectLst/>
                          <a:latin typeface="Century Gothic" panose="020B0502020202020204" pitchFamily="34" charset="0"/>
                        </a:rPr>
                        <a:t>DAST 10</a:t>
                      </a:r>
                      <a:endParaRPr lang="en-US" sz="1800" b="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400">
                          <a:effectLst/>
                          <a:latin typeface="Century Gothic" panose="020B0502020202020204" pitchFamily="34" charset="0"/>
                        </a:rPr>
                        <a:t>No</a:t>
                      </a:r>
                    </a:p>
                    <a:p>
                      <a:pPr marL="0" marR="0" algn="l">
                        <a:lnSpc>
                          <a:spcPct val="107000"/>
                        </a:lnSpc>
                        <a:spcBef>
                          <a:spcPts val="0"/>
                        </a:spcBef>
                        <a:spcAft>
                          <a:spcPts val="0"/>
                        </a:spcAft>
                      </a:pPr>
                      <a:r>
                        <a:rPr lang="en-US" sz="1400">
                          <a:effectLst/>
                          <a:latin typeface="Century Gothic" panose="020B0502020202020204" pitchFamily="34" charset="0"/>
                          <a:ea typeface="Calibri" panose="020F0502020204030204" pitchFamily="34" charset="0"/>
                          <a:cs typeface="Times New Roman" panose="02020603050405020304" pitchFamily="18" charset="0"/>
                        </a:rPr>
                        <a:t>(unless added)</a:t>
                      </a:r>
                      <a:endParaRPr lang="en-US"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0947" marR="3094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400">
                          <a:effectLst/>
                          <a:latin typeface="Century Gothic" panose="020B0502020202020204" pitchFamily="34" charset="0"/>
                        </a:rPr>
                        <a:t>No</a:t>
                      </a:r>
                    </a:p>
                    <a:p>
                      <a:pPr marL="0" marR="0" algn="l">
                        <a:lnSpc>
                          <a:spcPct val="107000"/>
                        </a:lnSpc>
                        <a:spcBef>
                          <a:spcPts val="0"/>
                        </a:spcBef>
                        <a:spcAft>
                          <a:spcPts val="0"/>
                        </a:spcAft>
                      </a:pPr>
                      <a:r>
                        <a:rPr lang="en-US" sz="1400">
                          <a:effectLst/>
                          <a:latin typeface="Century Gothic" panose="020B0502020202020204" pitchFamily="34" charset="0"/>
                          <a:ea typeface="Calibri" panose="020F0502020204030204" pitchFamily="34" charset="0"/>
                          <a:cs typeface="Times New Roman" panose="02020603050405020304" pitchFamily="18" charset="0"/>
                        </a:rPr>
                        <a:t>(unless added)</a:t>
                      </a:r>
                      <a:endParaRPr lang="en-US"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0947" marR="3094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400" dirty="0">
                          <a:effectLst/>
                          <a:latin typeface="Century Gothic" panose="020B0502020202020204" pitchFamily="34" charset="0"/>
                        </a:rPr>
                        <a:t>Yes</a:t>
                      </a:r>
                      <a:endParaRPr lang="en-US"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0947" marR="3094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400">
                          <a:effectLst/>
                          <a:latin typeface="Century Gothic" panose="020B0502020202020204" pitchFamily="34" charset="0"/>
                        </a:rPr>
                        <a:t>Yes</a:t>
                      </a:r>
                      <a:endParaRPr lang="en-US" sz="1400">
                        <a:effectLst/>
                        <a:latin typeface="Century Gothic" panose="020B0502020202020204" pitchFamily="34" charset="0"/>
                        <a:ea typeface="Calibri" panose="020F0502020204030204" pitchFamily="34" charset="0"/>
                        <a:cs typeface="Times New Roman" panose="02020603050405020304" pitchFamily="18" charset="0"/>
                      </a:endParaRPr>
                    </a:p>
                  </a:txBody>
                  <a:tcPr marL="30947" marR="3094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400">
                          <a:effectLst/>
                          <a:latin typeface="Century Gothic" panose="020B0502020202020204" pitchFamily="34" charset="0"/>
                        </a:rPr>
                        <a:t>Yes</a:t>
                      </a:r>
                      <a:endParaRPr lang="en-US" sz="1400">
                        <a:effectLst/>
                        <a:latin typeface="Century Gothic" panose="020B0502020202020204" pitchFamily="34" charset="0"/>
                        <a:ea typeface="Calibri" panose="020F0502020204030204" pitchFamily="34" charset="0"/>
                        <a:cs typeface="Times New Roman" panose="02020603050405020304" pitchFamily="18" charset="0"/>
                      </a:endParaRPr>
                    </a:p>
                  </a:txBody>
                  <a:tcPr marL="30947" marR="3094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entury Gothic" panose="020B0502020202020204" pitchFamily="34" charset="0"/>
                        </a:rPr>
                        <a:t>Includes the outdated word “abuse”. The word “neglect” can also be seen as triggering and not trauma-informed. </a:t>
                      </a:r>
                    </a:p>
                  </a:txBody>
                  <a:tcPr marL="30947" marR="3094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99235988"/>
                  </a:ext>
                </a:extLst>
              </a:tr>
              <a:tr h="938733">
                <a:tc>
                  <a:txBody>
                    <a:bodyPr/>
                    <a:lstStyle/>
                    <a:p>
                      <a:pPr marL="0" marR="0">
                        <a:lnSpc>
                          <a:spcPct val="107000"/>
                        </a:lnSpc>
                        <a:spcBef>
                          <a:spcPts val="0"/>
                        </a:spcBef>
                        <a:spcAft>
                          <a:spcPts val="0"/>
                        </a:spcAft>
                      </a:pPr>
                      <a:r>
                        <a:rPr lang="en-US" sz="1600" b="0" dirty="0">
                          <a:effectLst/>
                          <a:latin typeface="Century Gothic" panose="020B0502020202020204" pitchFamily="34" charset="0"/>
                        </a:rPr>
                        <a:t>ASSIST</a:t>
                      </a:r>
                      <a:endParaRPr lang="en-US" sz="1800" b="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400" dirty="0">
                          <a:effectLst/>
                          <a:latin typeface="Century Gothic" panose="020B0502020202020204" pitchFamily="34" charset="0"/>
                        </a:rPr>
                        <a:t>Yes</a:t>
                      </a:r>
                      <a:endParaRPr lang="en-US"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0947" marR="3094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400" dirty="0">
                          <a:effectLst/>
                          <a:latin typeface="Century Gothic" panose="020B0502020202020204" pitchFamily="34" charset="0"/>
                        </a:rPr>
                        <a:t>Yes</a:t>
                      </a:r>
                      <a:endParaRPr lang="en-US"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0947" marR="3094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400" dirty="0">
                          <a:effectLst/>
                          <a:latin typeface="Century Gothic" panose="020B0502020202020204" pitchFamily="34" charset="0"/>
                        </a:rPr>
                        <a:t>Yes</a:t>
                      </a:r>
                      <a:endParaRPr lang="en-US"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0947" marR="3094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400" dirty="0">
                          <a:effectLst/>
                          <a:latin typeface="Century Gothic" panose="020B0502020202020204" pitchFamily="34" charset="0"/>
                        </a:rPr>
                        <a:t>Yes</a:t>
                      </a:r>
                      <a:endParaRPr lang="en-US"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0947" marR="3094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400" dirty="0">
                          <a:effectLst/>
                          <a:latin typeface="Century Gothic" panose="020B0502020202020204" pitchFamily="34" charset="0"/>
                        </a:rPr>
                        <a:t>No</a:t>
                      </a:r>
                      <a:endParaRPr lang="en-US"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0947" marR="3094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entury Gothic" panose="020B0502020202020204" pitchFamily="34" charset="0"/>
                        </a:rPr>
                        <a:t>Too long and too many skip patterns to be practical in primary care, unless in an electronic format. </a:t>
                      </a:r>
                      <a:endParaRPr lang="en-US"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0947" marR="3094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87617567"/>
                  </a:ext>
                </a:extLst>
              </a:tr>
              <a:tr h="799417">
                <a:tc>
                  <a:txBody>
                    <a:bodyPr/>
                    <a:lstStyle/>
                    <a:p>
                      <a:pPr marL="0" marR="0">
                        <a:lnSpc>
                          <a:spcPct val="107000"/>
                        </a:lnSpc>
                        <a:spcBef>
                          <a:spcPts val="0"/>
                        </a:spcBef>
                        <a:spcAft>
                          <a:spcPts val="0"/>
                        </a:spcAft>
                      </a:pPr>
                      <a:r>
                        <a:rPr lang="en-US" sz="1600" b="0" dirty="0">
                          <a:effectLst/>
                          <a:latin typeface="Century Gothic" panose="020B0502020202020204" pitchFamily="34" charset="0"/>
                        </a:rPr>
                        <a:t>TAPS</a:t>
                      </a:r>
                      <a:endParaRPr lang="en-US" sz="1800" b="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400">
                          <a:effectLst/>
                          <a:latin typeface="Century Gothic" panose="020B0502020202020204" pitchFamily="34" charset="0"/>
                        </a:rPr>
                        <a:t>Yes</a:t>
                      </a:r>
                      <a:endParaRPr lang="en-US"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0947" marR="3094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400" dirty="0">
                          <a:effectLst/>
                          <a:latin typeface="Century Gothic" panose="020B0502020202020204" pitchFamily="34" charset="0"/>
                        </a:rPr>
                        <a:t>No</a:t>
                      </a:r>
                      <a:endParaRPr lang="en-US"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0947" marR="3094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400" dirty="0">
                          <a:effectLst/>
                          <a:latin typeface="Century Gothic" panose="020B0502020202020204" pitchFamily="34" charset="0"/>
                        </a:rPr>
                        <a:t>Yes</a:t>
                      </a:r>
                      <a:endParaRPr lang="en-US"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0947" marR="3094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400" dirty="0">
                          <a:effectLst/>
                          <a:latin typeface="Century Gothic" panose="020B0502020202020204" pitchFamily="34" charset="0"/>
                        </a:rPr>
                        <a:t>Yes</a:t>
                      </a:r>
                      <a:endParaRPr lang="en-US"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0947" marR="3094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400" dirty="0">
                          <a:effectLst/>
                          <a:latin typeface="Century Gothic" panose="020B0502020202020204" pitchFamily="34" charset="0"/>
                        </a:rPr>
                        <a:t>Yes</a:t>
                      </a:r>
                      <a:endParaRPr lang="en-US"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0947" marR="3094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entury Gothic" panose="020B0502020202020204" pitchFamily="34" charset="0"/>
                        </a:rPr>
                        <a:t>Includes alcohol, so is redundant with use </a:t>
                      </a:r>
                      <a:r>
                        <a:rPr lang="en-US" sz="1400">
                          <a:effectLst/>
                          <a:latin typeface="Century Gothic" panose="020B0502020202020204" pitchFamily="34" charset="0"/>
                        </a:rPr>
                        <a:t>of AUDIT. Excludes gender minorities.</a:t>
                      </a:r>
                      <a:endParaRPr lang="en-US"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0947" marR="3094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78349859"/>
                  </a:ext>
                </a:extLst>
              </a:tr>
              <a:tr h="1072923">
                <a:tc>
                  <a:txBody>
                    <a:bodyPr/>
                    <a:lstStyle/>
                    <a:p>
                      <a:pPr marL="0" marR="0">
                        <a:lnSpc>
                          <a:spcPct val="107000"/>
                        </a:lnSpc>
                        <a:spcBef>
                          <a:spcPts val="0"/>
                        </a:spcBef>
                        <a:spcAft>
                          <a:spcPts val="0"/>
                        </a:spcAft>
                      </a:pPr>
                      <a:r>
                        <a:rPr lang="en-US" sz="1600" b="0" dirty="0">
                          <a:effectLst/>
                          <a:latin typeface="Century Gothic" panose="020B0502020202020204" pitchFamily="34" charset="0"/>
                        </a:rPr>
                        <a:t>SUBS</a:t>
                      </a:r>
                      <a:endParaRPr lang="en-US" sz="1800" b="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400" dirty="0">
                          <a:effectLst/>
                          <a:latin typeface="Century Gothic" panose="020B0502020202020204" pitchFamily="34" charset="0"/>
                        </a:rPr>
                        <a:t>Only “any illegal drug” and Rx meds</a:t>
                      </a:r>
                      <a:endParaRPr lang="en-US"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0947" marR="3094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400">
                          <a:effectLst/>
                          <a:latin typeface="Century Gothic" panose="020B0502020202020204" pitchFamily="34" charset="0"/>
                        </a:rPr>
                        <a:t>No</a:t>
                      </a:r>
                      <a:endParaRPr lang="en-US" sz="1400">
                        <a:effectLst/>
                        <a:latin typeface="Century Gothic" panose="020B0502020202020204" pitchFamily="34" charset="0"/>
                        <a:ea typeface="Calibri" panose="020F0502020204030204" pitchFamily="34" charset="0"/>
                        <a:cs typeface="Times New Roman" panose="02020603050405020304" pitchFamily="18" charset="0"/>
                      </a:endParaRPr>
                    </a:p>
                  </a:txBody>
                  <a:tcPr marL="30947" marR="3094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400" dirty="0">
                          <a:effectLst/>
                          <a:latin typeface="Century Gothic" panose="020B0502020202020204" pitchFamily="34" charset="0"/>
                        </a:rPr>
                        <a:t>No</a:t>
                      </a:r>
                      <a:endParaRPr lang="en-US"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0947" marR="3094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400" dirty="0">
                          <a:effectLst/>
                          <a:latin typeface="Century Gothic" panose="020B0502020202020204" pitchFamily="34" charset="0"/>
                        </a:rPr>
                        <a:t>Yes</a:t>
                      </a:r>
                      <a:endParaRPr lang="en-US"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0947" marR="3094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400" dirty="0">
                          <a:effectLst/>
                          <a:latin typeface="Century Gothic" panose="020B0502020202020204" pitchFamily="34" charset="0"/>
                        </a:rPr>
                        <a:t>Yes</a:t>
                      </a:r>
                      <a:endParaRPr lang="en-US"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0947" marR="3094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entury Gothic" panose="020B0502020202020204" pitchFamily="34" charset="0"/>
                        </a:rPr>
                        <a:t>A brief screen. Includes alcohol, so is redundant with use of AUDIT. </a:t>
                      </a:r>
                      <a:endParaRPr lang="en-US"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0947" marR="3094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32091153"/>
                  </a:ext>
                </a:extLst>
              </a:tr>
              <a:tr h="525912">
                <a:tc>
                  <a:txBody>
                    <a:bodyPr/>
                    <a:lstStyle/>
                    <a:p>
                      <a:pPr marL="0" marR="0">
                        <a:lnSpc>
                          <a:spcPct val="107000"/>
                        </a:lnSpc>
                        <a:spcBef>
                          <a:spcPts val="0"/>
                        </a:spcBef>
                        <a:spcAft>
                          <a:spcPts val="0"/>
                        </a:spcAft>
                      </a:pPr>
                      <a:r>
                        <a:rPr lang="en-US" sz="1600" b="0" dirty="0">
                          <a:effectLst/>
                          <a:latin typeface="Century Gothic" panose="020B0502020202020204" pitchFamily="34" charset="0"/>
                        </a:rPr>
                        <a:t>CAGE</a:t>
                      </a:r>
                      <a:endParaRPr lang="en-US" sz="1800" b="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400">
                          <a:effectLst/>
                          <a:latin typeface="Century Gothic" panose="020B0502020202020204" pitchFamily="34" charset="0"/>
                        </a:rPr>
                        <a:t>No</a:t>
                      </a:r>
                      <a:endParaRPr lang="en-US" sz="1400">
                        <a:effectLst/>
                        <a:latin typeface="Century Gothic" panose="020B0502020202020204" pitchFamily="34" charset="0"/>
                        <a:ea typeface="Calibri" panose="020F0502020204030204" pitchFamily="34" charset="0"/>
                        <a:cs typeface="Times New Roman" panose="02020603050405020304" pitchFamily="18" charset="0"/>
                      </a:endParaRPr>
                    </a:p>
                  </a:txBody>
                  <a:tcPr marL="30947" marR="3094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400">
                          <a:effectLst/>
                          <a:latin typeface="Century Gothic" panose="020B0502020202020204" pitchFamily="34" charset="0"/>
                        </a:rPr>
                        <a:t>No</a:t>
                      </a:r>
                      <a:endParaRPr lang="en-US" sz="1400">
                        <a:effectLst/>
                        <a:latin typeface="Century Gothic" panose="020B0502020202020204" pitchFamily="34" charset="0"/>
                        <a:ea typeface="Calibri" panose="020F0502020204030204" pitchFamily="34" charset="0"/>
                        <a:cs typeface="Times New Roman" panose="02020603050405020304" pitchFamily="18" charset="0"/>
                      </a:endParaRPr>
                    </a:p>
                  </a:txBody>
                  <a:tcPr marL="30947" marR="3094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400">
                          <a:effectLst/>
                          <a:latin typeface="Century Gothic" panose="020B0502020202020204" pitchFamily="34" charset="0"/>
                        </a:rPr>
                        <a:t>Yes</a:t>
                      </a:r>
                      <a:endParaRPr lang="en-US" sz="1400">
                        <a:effectLst/>
                        <a:latin typeface="Century Gothic" panose="020B0502020202020204" pitchFamily="34" charset="0"/>
                        <a:ea typeface="Calibri" panose="020F0502020204030204" pitchFamily="34" charset="0"/>
                        <a:cs typeface="Times New Roman" panose="02020603050405020304" pitchFamily="18" charset="0"/>
                      </a:endParaRPr>
                    </a:p>
                  </a:txBody>
                  <a:tcPr marL="30947" marR="3094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400">
                          <a:effectLst/>
                          <a:latin typeface="Century Gothic" panose="020B0502020202020204" pitchFamily="34" charset="0"/>
                        </a:rPr>
                        <a:t>Yes</a:t>
                      </a:r>
                      <a:endParaRPr lang="en-US" sz="1400">
                        <a:effectLst/>
                        <a:latin typeface="Century Gothic" panose="020B0502020202020204" pitchFamily="34" charset="0"/>
                        <a:ea typeface="Calibri" panose="020F0502020204030204" pitchFamily="34" charset="0"/>
                        <a:cs typeface="Times New Roman" panose="02020603050405020304" pitchFamily="18" charset="0"/>
                      </a:endParaRPr>
                    </a:p>
                  </a:txBody>
                  <a:tcPr marL="30947" marR="3094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400" dirty="0">
                          <a:effectLst/>
                          <a:latin typeface="Century Gothic" panose="020B0502020202020204" pitchFamily="34" charset="0"/>
                        </a:rPr>
                        <a:t>Yes</a:t>
                      </a:r>
                      <a:endParaRPr lang="en-US"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0947" marR="3094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entury Gothic" panose="020B0502020202020204" pitchFamily="34" charset="0"/>
                        </a:rPr>
                        <a:t>Includes alcohol, so is redundant with use of AUDIT.</a:t>
                      </a:r>
                      <a:endParaRPr lang="en-US"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0947" marR="3094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92559410"/>
                  </a:ext>
                </a:extLst>
              </a:tr>
            </a:tbl>
          </a:graphicData>
        </a:graphic>
      </p:graphicFrame>
    </p:spTree>
    <p:extLst>
      <p:ext uri="{BB962C8B-B14F-4D97-AF65-F5344CB8AC3E}">
        <p14:creationId xmlns:p14="http://schemas.microsoft.com/office/powerpoint/2010/main" val="305547690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296845" y="1931205"/>
            <a:ext cx="6490445" cy="476222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6075" lvl="2" indent="-346075" defTabSz="457200">
              <a:spcBef>
                <a:spcPts val="0"/>
              </a:spcBef>
              <a:spcAft>
                <a:spcPts val="1800"/>
              </a:spcAft>
              <a:buClr>
                <a:prstClr val="black"/>
              </a:buClr>
              <a:buSzPct val="80000"/>
              <a:defRPr/>
            </a:pPr>
            <a:r>
              <a:rPr lang="en-US" sz="2600" dirty="0">
                <a:solidFill>
                  <a:prstClr val="black"/>
                </a:solidFill>
                <a:latin typeface="Century Gothic" panose="020B0502020202020204"/>
                <a:ea typeface="+mj-ea"/>
                <a:cs typeface="+mj-cs"/>
              </a:rPr>
              <a:t>30yo female, single, works at restaurant, lives with housemate</a:t>
            </a:r>
          </a:p>
          <a:p>
            <a:pPr marL="346075" lvl="2" indent="-346075" defTabSz="457200">
              <a:spcBef>
                <a:spcPts val="0"/>
              </a:spcBef>
              <a:spcAft>
                <a:spcPts val="1800"/>
              </a:spcAft>
              <a:buClr>
                <a:prstClr val="black"/>
              </a:buClr>
              <a:buSzPct val="80000"/>
              <a:defRPr/>
            </a:pPr>
            <a:r>
              <a:rPr lang="en-US" sz="2600" dirty="0">
                <a:solidFill>
                  <a:prstClr val="black"/>
                </a:solidFill>
                <a:latin typeface="Century Gothic" panose="020B0502020202020204"/>
                <a:ea typeface="+mj-ea"/>
                <a:cs typeface="+mj-cs"/>
              </a:rPr>
              <a:t>Takes Aderall for ADHD past two years</a:t>
            </a:r>
          </a:p>
          <a:p>
            <a:pPr marL="346075" lvl="2" indent="-346075" defTabSz="457200">
              <a:spcBef>
                <a:spcPts val="0"/>
              </a:spcBef>
              <a:spcAft>
                <a:spcPts val="1800"/>
              </a:spcAft>
              <a:buClr>
                <a:prstClr val="black"/>
              </a:buClr>
              <a:buSzPct val="80000"/>
              <a:defRPr/>
            </a:pPr>
            <a:r>
              <a:rPr lang="en-US" sz="2600" dirty="0">
                <a:solidFill>
                  <a:prstClr val="black"/>
                </a:solidFill>
                <a:latin typeface="Century Gothic" panose="020B0502020202020204"/>
                <a:ea typeface="+mj-ea"/>
                <a:cs typeface="+mj-cs"/>
              </a:rPr>
              <a:t>Presents every few months for in-person follow up, usually no medical complaints.</a:t>
            </a:r>
          </a:p>
          <a:p>
            <a:pPr marL="346075" lvl="2" indent="-346075" defTabSz="457200">
              <a:spcBef>
                <a:spcPts val="0"/>
              </a:spcBef>
              <a:spcAft>
                <a:spcPts val="1800"/>
              </a:spcAft>
              <a:buClr>
                <a:prstClr val="black"/>
              </a:buClr>
              <a:buSzPct val="80000"/>
              <a:defRPr/>
            </a:pPr>
            <a:r>
              <a:rPr lang="en-US" sz="2600" dirty="0">
                <a:solidFill>
                  <a:prstClr val="black"/>
                </a:solidFill>
                <a:latin typeface="Century Gothic" panose="020B0502020202020204"/>
                <a:ea typeface="+mj-ea"/>
                <a:cs typeface="+mj-cs"/>
              </a:rPr>
              <a:t>Uses a “bump” of cocaine most weekends</a:t>
            </a:r>
          </a:p>
        </p:txBody>
      </p:sp>
      <p:pic>
        <p:nvPicPr>
          <p:cNvPr id="3" name="Picture 2"/>
          <p:cNvPicPr>
            <a:picLocks noChangeAspect="1"/>
          </p:cNvPicPr>
          <p:nvPr/>
        </p:nvPicPr>
        <p:blipFill rotWithShape="1">
          <a:blip r:embed="rId3" cstate="print">
            <a:grayscl/>
            <a:extLst>
              <a:ext uri="{28A0092B-C50C-407E-A947-70E740481C1C}">
                <a14:useLocalDpi xmlns:a14="http://schemas.microsoft.com/office/drawing/2010/main" val="0"/>
              </a:ext>
            </a:extLst>
          </a:blip>
          <a:srcRect t="-961"/>
          <a:stretch/>
        </p:blipFill>
        <p:spPr>
          <a:xfrm>
            <a:off x="7709010" y="1922407"/>
            <a:ext cx="3494855" cy="3913484"/>
          </a:xfrm>
          <a:prstGeom prst="rect">
            <a:avLst/>
          </a:prstGeom>
        </p:spPr>
      </p:pic>
      <p:sp>
        <p:nvSpPr>
          <p:cNvPr id="7" name="Rectangle 6">
            <a:extLst>
              <a:ext uri="{FF2B5EF4-FFF2-40B4-BE49-F238E27FC236}">
                <a16:creationId xmlns:a16="http://schemas.microsoft.com/office/drawing/2014/main" id="{A747C496-5A27-4B8C-B9DB-EF5266B11395}"/>
              </a:ext>
            </a:extLst>
          </p:cNvPr>
          <p:cNvSpPr/>
          <p:nvPr/>
        </p:nvSpPr>
        <p:spPr>
          <a:xfrm>
            <a:off x="3177220" y="356600"/>
            <a:ext cx="6096000" cy="769441"/>
          </a:xfrm>
          <a:prstGeom prst="rect">
            <a:avLst/>
          </a:prstGeom>
        </p:spPr>
        <p:txBody>
          <a:bodyPr>
            <a:spAutoFit/>
          </a:bodyPr>
          <a:lstStyle/>
          <a:p>
            <a:pPr lvl="0" algn="ctr">
              <a:spcBef>
                <a:spcPct val="0"/>
              </a:spcBef>
              <a:defRPr/>
            </a:pPr>
            <a:r>
              <a:rPr lang="en-US" sz="4400" dirty="0">
                <a:solidFill>
                  <a:srgbClr val="000000"/>
                </a:solidFill>
                <a:latin typeface="Calibri" panose="020F0502020204030204" pitchFamily="34" charset="0"/>
                <a:cs typeface="Calibri" panose="020F0502020204030204" pitchFamily="34" charset="0"/>
              </a:rPr>
              <a:t>Case study: Stacey</a:t>
            </a:r>
          </a:p>
        </p:txBody>
      </p:sp>
    </p:spTree>
    <p:extLst>
      <p:ext uri="{BB962C8B-B14F-4D97-AF65-F5344CB8AC3E}">
        <p14:creationId xmlns:p14="http://schemas.microsoft.com/office/powerpoint/2010/main" val="435293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4294967295"/>
          </p:nvPr>
        </p:nvSpPr>
        <p:spPr>
          <a:xfrm>
            <a:off x="373655" y="1700775"/>
            <a:ext cx="6480050" cy="1600200"/>
          </a:xfrm>
          <a:prstGeom prst="rect">
            <a:avLst/>
          </a:prstGeom>
        </p:spPr>
        <p:txBody>
          <a:bodyPr>
            <a:normAutofit/>
          </a:bodyPr>
          <a:lstStyle/>
          <a:p>
            <a:pPr marL="0" lvl="2" indent="0" defTabSz="457200" fontAlgn="base">
              <a:spcBef>
                <a:spcPct val="0"/>
              </a:spcBef>
              <a:spcAft>
                <a:spcPts val="1800"/>
              </a:spcAft>
              <a:buClr>
                <a:prstClr val="black"/>
              </a:buClr>
              <a:buSzPct val="80000"/>
              <a:buNone/>
              <a:tabLst>
                <a:tab pos="347663" algn="l"/>
              </a:tabLst>
              <a:defRPr/>
            </a:pPr>
            <a:r>
              <a:rPr lang="en-US" sz="2600" dirty="0">
                <a:solidFill>
                  <a:prstClr val="black"/>
                </a:solidFill>
                <a:latin typeface="Century Gothic" panose="020B0502020202020204"/>
                <a:ea typeface="+mj-ea"/>
                <a:cs typeface="+mj-cs"/>
              </a:rPr>
              <a:t>Take a minute to fill out a DAST, circling what you think might be Stacey’s responses.</a:t>
            </a:r>
          </a:p>
        </p:txBody>
      </p:sp>
      <p:pic>
        <p:nvPicPr>
          <p:cNvPr id="6" name="Picture 5"/>
          <p:cNvPicPr>
            <a:picLocks noChangeAspect="1"/>
          </p:cNvPicPr>
          <p:nvPr/>
        </p:nvPicPr>
        <p:blipFill rotWithShape="1">
          <a:blip r:embed="rId3" cstate="print">
            <a:grayscl/>
            <a:extLst>
              <a:ext uri="{28A0092B-C50C-407E-A947-70E740481C1C}">
                <a14:useLocalDpi xmlns:a14="http://schemas.microsoft.com/office/drawing/2010/main" val="0"/>
              </a:ext>
            </a:extLst>
          </a:blip>
          <a:srcRect t="-961"/>
          <a:stretch/>
        </p:blipFill>
        <p:spPr>
          <a:xfrm>
            <a:off x="2370715" y="3429000"/>
            <a:ext cx="2688350" cy="3010372"/>
          </a:xfrm>
          <a:prstGeom prst="rect">
            <a:avLst/>
          </a:prstGeom>
        </p:spPr>
      </p:pic>
      <p:sp>
        <p:nvSpPr>
          <p:cNvPr id="3" name="Rectangle 2">
            <a:extLst>
              <a:ext uri="{FF2B5EF4-FFF2-40B4-BE49-F238E27FC236}">
                <a16:creationId xmlns:a16="http://schemas.microsoft.com/office/drawing/2014/main" id="{6DFC66C1-33AA-4B15-A838-D258BE9D77AC}"/>
              </a:ext>
            </a:extLst>
          </p:cNvPr>
          <p:cNvSpPr/>
          <p:nvPr/>
        </p:nvSpPr>
        <p:spPr>
          <a:xfrm>
            <a:off x="3048000" y="200405"/>
            <a:ext cx="6096000" cy="923330"/>
          </a:xfrm>
          <a:prstGeom prst="rect">
            <a:avLst/>
          </a:prstGeom>
        </p:spPr>
        <p:txBody>
          <a:bodyPr>
            <a:spAutoFit/>
          </a:bodyPr>
          <a:lstStyle/>
          <a:p>
            <a:pPr lvl="0" algn="ctr">
              <a:spcBef>
                <a:spcPct val="0"/>
              </a:spcBef>
              <a:defRPr/>
            </a:pPr>
            <a:r>
              <a:rPr lang="en-US" sz="5400" dirty="0">
                <a:solidFill>
                  <a:srgbClr val="000000"/>
                </a:solidFill>
                <a:latin typeface="Calibri" panose="020F0502020204030204" pitchFamily="34" charset="0"/>
                <a:cs typeface="Calibri" panose="020F0502020204030204" pitchFamily="34" charset="0"/>
              </a:rPr>
              <a:t>Exercise:</a:t>
            </a:r>
          </a:p>
        </p:txBody>
      </p:sp>
      <p:pic>
        <p:nvPicPr>
          <p:cNvPr id="8" name="Picture 7">
            <a:extLst>
              <a:ext uri="{FF2B5EF4-FFF2-40B4-BE49-F238E27FC236}">
                <a16:creationId xmlns:a16="http://schemas.microsoft.com/office/drawing/2014/main" id="{31BF8B7D-1F9A-45FB-9D45-E179A2F26734}"/>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632200" y="1246053"/>
            <a:ext cx="3840500" cy="5193319"/>
          </a:xfrm>
          <a:prstGeom prst="rect">
            <a:avLst/>
          </a:prstGeom>
        </p:spPr>
      </p:pic>
    </p:spTree>
    <p:extLst>
      <p:ext uri="{BB962C8B-B14F-4D97-AF65-F5344CB8AC3E}">
        <p14:creationId xmlns:p14="http://schemas.microsoft.com/office/powerpoint/2010/main" val="129486750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93CC826E-8B2A-4BC0-85C9-F656733AF5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787" y="126171"/>
            <a:ext cx="4913338" cy="6644064"/>
          </a:xfrm>
          <a:prstGeom prst="rect">
            <a:avLst/>
          </a:prstGeom>
        </p:spPr>
      </p:pic>
      <p:sp>
        <p:nvSpPr>
          <p:cNvPr id="20" name="Rectangle 19"/>
          <p:cNvSpPr/>
          <p:nvPr/>
        </p:nvSpPr>
        <p:spPr>
          <a:xfrm>
            <a:off x="8188572" y="1585560"/>
            <a:ext cx="2997395" cy="2800767"/>
          </a:xfrm>
          <a:prstGeom prst="rect">
            <a:avLst/>
          </a:prstGeom>
        </p:spPr>
        <p:txBody>
          <a:bodyPr wrap="square">
            <a:spAutoFit/>
          </a:bodyPr>
          <a:lstStyle/>
          <a:p>
            <a:pPr algn="ctr">
              <a:spcBef>
                <a:spcPct val="0"/>
              </a:spcBef>
              <a:defRPr/>
            </a:pPr>
            <a:r>
              <a:rPr lang="en-US" sz="4400" dirty="0">
                <a:latin typeface="Calibri" panose="020F0502020204030204" pitchFamily="34" charset="0"/>
                <a:cs typeface="Calibri" panose="020F0502020204030204" pitchFamily="34" charset="0"/>
              </a:rPr>
              <a:t>Stacey’s possible DAST answers</a:t>
            </a:r>
          </a:p>
        </p:txBody>
      </p:sp>
      <p:pic>
        <p:nvPicPr>
          <p:cNvPr id="24" name="Picture 23" descr="MCWB01753_0000[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711953" y="2095417"/>
            <a:ext cx="522799" cy="421902"/>
          </a:xfrm>
          <a:prstGeom prst="rect">
            <a:avLst/>
          </a:prstGeom>
          <a:noFill/>
          <a:ln w="9525">
            <a:noFill/>
            <a:miter lim="800000"/>
            <a:headEnd/>
            <a:tailEnd/>
          </a:ln>
        </p:spPr>
      </p:pic>
      <p:pic>
        <p:nvPicPr>
          <p:cNvPr id="26" name="Picture 25" descr="MCWB01753_0000[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776093" y="2392194"/>
            <a:ext cx="522799" cy="421902"/>
          </a:xfrm>
          <a:prstGeom prst="rect">
            <a:avLst/>
          </a:prstGeom>
          <a:noFill/>
          <a:ln w="9525">
            <a:noFill/>
            <a:miter lim="800000"/>
            <a:headEnd/>
            <a:tailEnd/>
          </a:ln>
        </p:spPr>
      </p:pic>
      <p:pic>
        <p:nvPicPr>
          <p:cNvPr id="27" name="Picture 26" descr="MCWB01753_0000[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379706" y="2699987"/>
            <a:ext cx="522799" cy="421902"/>
          </a:xfrm>
          <a:prstGeom prst="rect">
            <a:avLst/>
          </a:prstGeom>
          <a:noFill/>
          <a:ln w="9525">
            <a:noFill/>
            <a:miter lim="800000"/>
            <a:headEnd/>
            <a:tailEnd/>
          </a:ln>
        </p:spPr>
      </p:pic>
      <p:pic>
        <p:nvPicPr>
          <p:cNvPr id="28" name="Picture 27" descr="MCWB01753_0000[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760643" y="3007780"/>
            <a:ext cx="522799" cy="421902"/>
          </a:xfrm>
          <a:prstGeom prst="rect">
            <a:avLst/>
          </a:prstGeom>
          <a:noFill/>
          <a:ln w="9525">
            <a:noFill/>
            <a:miter lim="800000"/>
            <a:headEnd/>
            <a:tailEnd/>
          </a:ln>
        </p:spPr>
      </p:pic>
      <p:pic>
        <p:nvPicPr>
          <p:cNvPr id="29" name="Picture 28" descr="MCWB01753_0000[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723733" y="3333946"/>
            <a:ext cx="522799" cy="421902"/>
          </a:xfrm>
          <a:prstGeom prst="rect">
            <a:avLst/>
          </a:prstGeom>
          <a:noFill/>
          <a:ln w="9525">
            <a:noFill/>
            <a:miter lim="800000"/>
            <a:headEnd/>
            <a:tailEnd/>
          </a:ln>
        </p:spPr>
      </p:pic>
      <p:pic>
        <p:nvPicPr>
          <p:cNvPr id="32" name="Picture 31" descr="MCWB01753_0000[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760642" y="3685345"/>
            <a:ext cx="522799" cy="421902"/>
          </a:xfrm>
          <a:prstGeom prst="rect">
            <a:avLst/>
          </a:prstGeom>
          <a:noFill/>
          <a:ln w="9525">
            <a:noFill/>
            <a:miter lim="800000"/>
            <a:headEnd/>
            <a:tailEnd/>
          </a:ln>
        </p:spPr>
      </p:pic>
      <p:pic>
        <p:nvPicPr>
          <p:cNvPr id="33" name="Picture 32" descr="MCWB01753_0000[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330077" y="4197232"/>
            <a:ext cx="522799" cy="421902"/>
          </a:xfrm>
          <a:prstGeom prst="rect">
            <a:avLst/>
          </a:prstGeom>
          <a:noFill/>
          <a:ln w="9525">
            <a:noFill/>
            <a:miter lim="800000"/>
            <a:headEnd/>
            <a:tailEnd/>
          </a:ln>
        </p:spPr>
      </p:pic>
      <p:pic>
        <p:nvPicPr>
          <p:cNvPr id="35" name="Picture 34" descr="MCWB01753_0000[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760641" y="4496559"/>
            <a:ext cx="522799" cy="421902"/>
          </a:xfrm>
          <a:prstGeom prst="rect">
            <a:avLst/>
          </a:prstGeom>
          <a:noFill/>
          <a:ln w="9525">
            <a:noFill/>
            <a:miter lim="800000"/>
            <a:headEnd/>
            <a:tailEnd/>
          </a:ln>
        </p:spPr>
      </p:pic>
      <p:pic>
        <p:nvPicPr>
          <p:cNvPr id="41" name="Picture 40" descr="MCWB01753_0000[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728979" y="4831191"/>
            <a:ext cx="522799" cy="421902"/>
          </a:xfrm>
          <a:prstGeom prst="rect">
            <a:avLst/>
          </a:prstGeom>
          <a:noFill/>
          <a:ln w="9525">
            <a:noFill/>
            <a:miter lim="800000"/>
            <a:headEnd/>
            <a:tailEnd/>
          </a:ln>
        </p:spPr>
      </p:pic>
      <p:sp>
        <p:nvSpPr>
          <p:cNvPr id="42" name="Rectangle 41"/>
          <p:cNvSpPr/>
          <p:nvPr/>
        </p:nvSpPr>
        <p:spPr>
          <a:xfrm>
            <a:off x="3561270" y="5297482"/>
            <a:ext cx="357790" cy="523220"/>
          </a:xfrm>
          <a:prstGeom prst="rect">
            <a:avLst/>
          </a:prstGeom>
        </p:spPr>
        <p:txBody>
          <a:bodyPr wrap="none">
            <a:spAutoFit/>
          </a:bodyPr>
          <a:lstStyle/>
          <a:p>
            <a:r>
              <a:rPr lang="en-US" sz="2800" dirty="0">
                <a:solidFill>
                  <a:srgbClr val="FF0000"/>
                </a:solidFill>
                <a:effectLst>
                  <a:outerShdw blurRad="38100" dist="38100" dir="2700000" algn="tl">
                    <a:srgbClr val="000000">
                      <a:alpha val="43137"/>
                    </a:srgbClr>
                  </a:outerShdw>
                </a:effectLst>
                <a:latin typeface="Century Gothic" panose="020B0502020202020204"/>
              </a:rPr>
              <a:t>x</a:t>
            </a:r>
            <a:endParaRPr lang="en-US" sz="2800" dirty="0">
              <a:solidFill>
                <a:srgbClr val="FF0000"/>
              </a:solidFill>
            </a:endParaRPr>
          </a:p>
        </p:txBody>
      </p:sp>
      <p:sp>
        <p:nvSpPr>
          <p:cNvPr id="43" name="Rectangle 42"/>
          <p:cNvSpPr/>
          <p:nvPr/>
        </p:nvSpPr>
        <p:spPr>
          <a:xfrm>
            <a:off x="4624465" y="5628677"/>
            <a:ext cx="357790" cy="523220"/>
          </a:xfrm>
          <a:prstGeom prst="rect">
            <a:avLst/>
          </a:prstGeom>
        </p:spPr>
        <p:txBody>
          <a:bodyPr wrap="none">
            <a:spAutoFit/>
          </a:bodyPr>
          <a:lstStyle/>
          <a:p>
            <a:r>
              <a:rPr lang="en-US" sz="2800" dirty="0">
                <a:solidFill>
                  <a:srgbClr val="FF0000"/>
                </a:solidFill>
                <a:effectLst>
                  <a:outerShdw blurRad="38100" dist="38100" dir="2700000" algn="tl">
                    <a:srgbClr val="000000">
                      <a:alpha val="43137"/>
                    </a:srgbClr>
                  </a:outerShdw>
                </a:effectLst>
                <a:latin typeface="Century Gothic" panose="020B0502020202020204"/>
              </a:rPr>
              <a:t>x</a:t>
            </a:r>
            <a:endParaRPr lang="en-US" sz="2800" dirty="0">
              <a:solidFill>
                <a:srgbClr val="FF0000"/>
              </a:solidFill>
            </a:endParaRPr>
          </a:p>
        </p:txBody>
      </p:sp>
      <p:sp>
        <p:nvSpPr>
          <p:cNvPr id="44" name="Rectangle 43"/>
          <p:cNvSpPr/>
          <p:nvPr/>
        </p:nvSpPr>
        <p:spPr>
          <a:xfrm>
            <a:off x="4252560" y="824193"/>
            <a:ext cx="357790" cy="523220"/>
          </a:xfrm>
          <a:prstGeom prst="rect">
            <a:avLst/>
          </a:prstGeom>
        </p:spPr>
        <p:txBody>
          <a:bodyPr wrap="none">
            <a:spAutoFit/>
          </a:bodyPr>
          <a:lstStyle/>
          <a:p>
            <a:r>
              <a:rPr lang="en-US" sz="2800" dirty="0">
                <a:solidFill>
                  <a:srgbClr val="FF0000"/>
                </a:solidFill>
                <a:effectLst>
                  <a:outerShdw blurRad="38100" dist="38100" dir="2700000" algn="tl">
                    <a:srgbClr val="000000">
                      <a:alpha val="43137"/>
                    </a:srgbClr>
                  </a:outerShdw>
                </a:effectLst>
                <a:latin typeface="Century Gothic" panose="020B0502020202020204"/>
              </a:rPr>
              <a:t>x</a:t>
            </a:r>
            <a:endParaRPr lang="en-US" sz="2800" dirty="0">
              <a:solidFill>
                <a:srgbClr val="FF0000"/>
              </a:solidFill>
            </a:endParaRPr>
          </a:p>
        </p:txBody>
      </p:sp>
      <p:sp>
        <p:nvSpPr>
          <p:cNvPr id="46" name="Oval 45"/>
          <p:cNvSpPr/>
          <p:nvPr/>
        </p:nvSpPr>
        <p:spPr>
          <a:xfrm>
            <a:off x="5990316" y="6204755"/>
            <a:ext cx="384050" cy="42190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0EE0C9D-7C0A-4F83-AF7D-291E4231E26D}"/>
              </a:ext>
            </a:extLst>
          </p:cNvPr>
          <p:cNvSpPr/>
          <p:nvPr/>
        </p:nvSpPr>
        <p:spPr>
          <a:xfrm>
            <a:off x="4890580" y="1596973"/>
            <a:ext cx="357790" cy="523220"/>
          </a:xfrm>
          <a:prstGeom prst="rect">
            <a:avLst/>
          </a:prstGeom>
        </p:spPr>
        <p:txBody>
          <a:bodyPr wrap="none">
            <a:spAutoFit/>
          </a:bodyPr>
          <a:lstStyle/>
          <a:p>
            <a:r>
              <a:rPr lang="en-US" sz="2800" dirty="0">
                <a:solidFill>
                  <a:srgbClr val="FF0000"/>
                </a:solidFill>
                <a:effectLst>
                  <a:outerShdw blurRad="38100" dist="38100" dir="2700000" algn="tl">
                    <a:srgbClr val="000000">
                      <a:alpha val="43137"/>
                    </a:srgbClr>
                  </a:outerShdw>
                </a:effectLst>
                <a:latin typeface="Century Gothic" panose="020B0502020202020204"/>
              </a:rPr>
              <a:t>x</a:t>
            </a:r>
            <a:endParaRPr lang="en-US" sz="2800" dirty="0">
              <a:solidFill>
                <a:srgbClr val="FF0000"/>
              </a:solidFill>
            </a:endParaRPr>
          </a:p>
        </p:txBody>
      </p:sp>
    </p:spTree>
    <p:extLst>
      <p:ext uri="{BB962C8B-B14F-4D97-AF65-F5344CB8AC3E}">
        <p14:creationId xmlns:p14="http://schemas.microsoft.com/office/powerpoint/2010/main" val="23239709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idx="4294967295"/>
          </p:nvPr>
        </p:nvSpPr>
        <p:spPr>
          <a:xfrm>
            <a:off x="523911" y="433410"/>
            <a:ext cx="11137450" cy="663575"/>
          </a:xfrm>
          <a:prstGeom prst="rect">
            <a:avLst/>
          </a:prstGeom>
          <a:noFill/>
          <a:ln>
            <a:noFill/>
          </a:ln>
        </p:spPr>
        <p:txBody>
          <a:bodyPr>
            <a:noAutofit/>
          </a:bodyPr>
          <a:lstStyle/>
          <a:p>
            <a:pPr defTabSz="457200">
              <a:defRPr/>
            </a:pPr>
            <a:r>
              <a:rPr lang="en-US" sz="4400" cap="none" spc="0" dirty="0">
                <a:solidFill>
                  <a:schemeClr val="tx1"/>
                </a:solidFill>
                <a:latin typeface="Calibri" panose="020F0502020204030204" pitchFamily="34" charset="0"/>
                <a:ea typeface="+mn-ea"/>
                <a:cs typeface="Calibri" panose="020F0502020204030204" pitchFamily="34" charset="0"/>
              </a:rPr>
              <a:t>Screening via patient portal</a:t>
            </a:r>
          </a:p>
        </p:txBody>
      </p:sp>
      <p:sp>
        <p:nvSpPr>
          <p:cNvPr id="62466" name="Content Placeholder 2"/>
          <p:cNvSpPr>
            <a:spLocks noGrp="1"/>
          </p:cNvSpPr>
          <p:nvPr>
            <p:ph idx="4294967295"/>
          </p:nvPr>
        </p:nvSpPr>
        <p:spPr>
          <a:xfrm>
            <a:off x="143225" y="1738607"/>
            <a:ext cx="6951305" cy="4554870"/>
          </a:xfrm>
          <a:prstGeom prst="rect">
            <a:avLst/>
          </a:prstGeom>
        </p:spPr>
        <p:txBody>
          <a:bodyPr>
            <a:noAutofit/>
          </a:bodyPr>
          <a:lstStyle/>
          <a:p>
            <a:pPr marL="228600" lvl="3" indent="0">
              <a:spcAft>
                <a:spcPts val="600"/>
              </a:spcAft>
              <a:buClrTx/>
              <a:buSzPct val="80000"/>
              <a:buNone/>
              <a:defRPr/>
            </a:pPr>
            <a:r>
              <a:rPr lang="en-US" sz="2400" dirty="0">
                <a:solidFill>
                  <a:schemeClr val="tx1"/>
                </a:solidFill>
                <a:latin typeface="Century Gothic" panose="020B0502020202020204" pitchFamily="34" charset="0"/>
              </a:rPr>
              <a:t>Pros: </a:t>
            </a:r>
          </a:p>
          <a:p>
            <a:pPr marL="800100" lvl="4" indent="-342900">
              <a:spcAft>
                <a:spcPts val="600"/>
              </a:spcAft>
              <a:buClrTx/>
              <a:buSzPct val="80000"/>
              <a:defRPr/>
            </a:pPr>
            <a:r>
              <a:rPr lang="en-US" sz="2400" dirty="0">
                <a:solidFill>
                  <a:schemeClr val="tx1"/>
                </a:solidFill>
                <a:latin typeface="Century Gothic" panose="020B0502020202020204" pitchFamily="34" charset="0"/>
              </a:rPr>
              <a:t>Can be completed before visit </a:t>
            </a:r>
          </a:p>
          <a:p>
            <a:pPr marL="800100" lvl="4" indent="-342900">
              <a:spcAft>
                <a:spcPts val="600"/>
              </a:spcAft>
              <a:buClrTx/>
              <a:buSzPct val="80000"/>
              <a:defRPr/>
            </a:pPr>
            <a:r>
              <a:rPr lang="en-US" sz="2400" dirty="0">
                <a:solidFill>
                  <a:schemeClr val="tx1"/>
                </a:solidFill>
                <a:latin typeface="Century Gothic" panose="020B0502020202020204" pitchFamily="34" charset="0"/>
              </a:rPr>
              <a:t>Questions answered without conversation with clinician</a:t>
            </a:r>
          </a:p>
          <a:p>
            <a:pPr marL="228600" lvl="3" indent="0">
              <a:spcAft>
                <a:spcPts val="600"/>
              </a:spcAft>
              <a:buClrTx/>
              <a:buSzPct val="80000"/>
              <a:buNone/>
              <a:defRPr/>
            </a:pPr>
            <a:r>
              <a:rPr lang="en-US" sz="2400" dirty="0">
                <a:solidFill>
                  <a:schemeClr val="tx1"/>
                </a:solidFill>
                <a:latin typeface="Century Gothic" panose="020B0502020202020204" pitchFamily="34" charset="0"/>
              </a:rPr>
              <a:t>Cons: </a:t>
            </a:r>
          </a:p>
          <a:p>
            <a:pPr marL="800100" lvl="4" indent="-342900">
              <a:spcAft>
                <a:spcPts val="600"/>
              </a:spcAft>
              <a:buClrTx/>
              <a:buSzPct val="80000"/>
              <a:defRPr/>
            </a:pPr>
            <a:r>
              <a:rPr lang="en-US" sz="2400" dirty="0">
                <a:solidFill>
                  <a:schemeClr val="tx1"/>
                </a:solidFill>
                <a:latin typeface="Century Gothic" panose="020B0502020202020204" pitchFamily="34" charset="0"/>
              </a:rPr>
              <a:t>Results may get lost in EHR</a:t>
            </a:r>
          </a:p>
          <a:p>
            <a:pPr marL="800100" lvl="4" indent="-342900">
              <a:spcAft>
                <a:spcPts val="600"/>
              </a:spcAft>
              <a:buClrTx/>
              <a:buSzPct val="80000"/>
              <a:defRPr/>
            </a:pPr>
            <a:r>
              <a:rPr lang="en-US" sz="2400" dirty="0">
                <a:solidFill>
                  <a:schemeClr val="tx1"/>
                </a:solidFill>
                <a:latin typeface="Century Gothic" panose="020B0502020202020204" pitchFamily="34" charset="0"/>
              </a:rPr>
              <a:t>Can’t ensure pt privacy</a:t>
            </a:r>
          </a:p>
          <a:p>
            <a:pPr marL="800100" lvl="4" indent="-342900">
              <a:spcAft>
                <a:spcPts val="600"/>
              </a:spcAft>
              <a:buClrTx/>
              <a:buSzPct val="80000"/>
              <a:defRPr/>
            </a:pPr>
            <a:r>
              <a:rPr kumimoji="0" lang="en-U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Proxy accounts for younger teens break confidentiality</a:t>
            </a:r>
          </a:p>
          <a:p>
            <a:pPr marL="800100" lvl="4" indent="-342900">
              <a:spcAft>
                <a:spcPts val="600"/>
              </a:spcAft>
              <a:buClrTx/>
              <a:buSzPct val="80000"/>
              <a:defRPr/>
            </a:pPr>
            <a:endParaRPr lang="en-US" sz="2400" dirty="0">
              <a:solidFill>
                <a:schemeClr val="tx1"/>
              </a:solidFill>
              <a:latin typeface="Century Gothic" panose="020B0502020202020204" pitchFamily="34" charset="0"/>
            </a:endParaRPr>
          </a:p>
          <a:p>
            <a:pPr marL="0" lvl="2" indent="0">
              <a:spcAft>
                <a:spcPts val="600"/>
              </a:spcAft>
              <a:buClrTx/>
              <a:buSzPct val="80000"/>
              <a:buNone/>
              <a:defRPr/>
            </a:pPr>
            <a:endParaRPr lang="en-US" sz="2400" dirty="0">
              <a:solidFill>
                <a:schemeClr val="tx1"/>
              </a:solidFill>
              <a:latin typeface="Century Gothic" panose="020B0502020202020204" pitchFamily="34" charset="0"/>
            </a:endParaRPr>
          </a:p>
          <a:p>
            <a:pPr marL="228600" lvl="2">
              <a:spcAft>
                <a:spcPts val="600"/>
              </a:spcAft>
              <a:buClrTx/>
              <a:buSzPct val="80000"/>
              <a:defRPr/>
            </a:pPr>
            <a:endParaRPr lang="en-US" sz="2400" dirty="0">
              <a:solidFill>
                <a:schemeClr val="tx1"/>
              </a:solidFill>
              <a:latin typeface="Century Gothic" panose="020B0502020202020204" pitchFamily="34" charset="0"/>
            </a:endParaRPr>
          </a:p>
        </p:txBody>
      </p:sp>
      <p:pic>
        <p:nvPicPr>
          <p:cNvPr id="8" name="Picture 7">
            <a:extLst>
              <a:ext uri="{FF2B5EF4-FFF2-40B4-BE49-F238E27FC236}">
                <a16:creationId xmlns:a16="http://schemas.microsoft.com/office/drawing/2014/main" id="{DDA0F86A-0BCA-48DC-B105-13AB2D3FAAA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670605" y="1969610"/>
            <a:ext cx="3763690" cy="3730646"/>
          </a:xfrm>
          <a:prstGeom prst="rect">
            <a:avLst/>
          </a:prstGeom>
        </p:spPr>
      </p:pic>
    </p:spTree>
    <p:extLst>
      <p:ext uri="{BB962C8B-B14F-4D97-AF65-F5344CB8AC3E}">
        <p14:creationId xmlns:p14="http://schemas.microsoft.com/office/powerpoint/2010/main" val="28305367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idx="4294967295"/>
          </p:nvPr>
        </p:nvSpPr>
        <p:spPr>
          <a:xfrm>
            <a:off x="523911" y="433410"/>
            <a:ext cx="11137450" cy="663575"/>
          </a:xfrm>
          <a:prstGeom prst="rect">
            <a:avLst/>
          </a:prstGeom>
          <a:noFill/>
          <a:ln>
            <a:noFill/>
          </a:ln>
        </p:spPr>
        <p:txBody>
          <a:bodyPr>
            <a:noAutofit/>
          </a:bodyPr>
          <a:lstStyle/>
          <a:p>
            <a:pPr defTabSz="457200">
              <a:defRPr/>
            </a:pPr>
            <a:r>
              <a:rPr lang="en-US" sz="4400" cap="none" spc="0" dirty="0">
                <a:solidFill>
                  <a:schemeClr val="tx1"/>
                </a:solidFill>
                <a:latin typeface="Calibri" panose="020F0502020204030204" pitchFamily="34" charset="0"/>
                <a:ea typeface="+mn-ea"/>
                <a:cs typeface="Calibri" panose="020F0502020204030204" pitchFamily="34" charset="0"/>
              </a:rPr>
              <a:t>Screening via online interview</a:t>
            </a:r>
          </a:p>
        </p:txBody>
      </p:sp>
      <p:sp>
        <p:nvSpPr>
          <p:cNvPr id="62466" name="Content Placeholder 2"/>
          <p:cNvSpPr>
            <a:spLocks noGrp="1"/>
          </p:cNvSpPr>
          <p:nvPr>
            <p:ph idx="4294967295"/>
          </p:nvPr>
        </p:nvSpPr>
        <p:spPr>
          <a:xfrm>
            <a:off x="73090" y="1527939"/>
            <a:ext cx="6653661" cy="5242295"/>
          </a:xfrm>
          <a:prstGeom prst="rect">
            <a:avLst/>
          </a:prstGeom>
        </p:spPr>
        <p:txBody>
          <a:bodyPr>
            <a:noAutofit/>
          </a:bodyPr>
          <a:lstStyle/>
          <a:p>
            <a:pPr marL="228600" lvl="3" indent="0">
              <a:spcAft>
                <a:spcPts val="1200"/>
              </a:spcAft>
              <a:buClrTx/>
              <a:buSzPct val="80000"/>
              <a:buNone/>
              <a:defRPr/>
            </a:pPr>
            <a:r>
              <a:rPr lang="en-US" sz="2400" dirty="0">
                <a:solidFill>
                  <a:schemeClr val="tx1"/>
                </a:solidFill>
                <a:latin typeface="Century Gothic" panose="020B0502020202020204" pitchFamily="34" charset="0"/>
              </a:rPr>
              <a:t>Pros:</a:t>
            </a:r>
          </a:p>
          <a:p>
            <a:pPr marL="800100" lvl="4" indent="-342900">
              <a:spcBef>
                <a:spcPts val="0"/>
              </a:spcBef>
              <a:spcAft>
                <a:spcPts val="600"/>
              </a:spcAft>
              <a:buClrTx/>
              <a:buSzPct val="80000"/>
              <a:defRPr/>
            </a:pPr>
            <a:r>
              <a:rPr lang="en-US" sz="2400" dirty="0">
                <a:solidFill>
                  <a:schemeClr val="tx1"/>
                </a:solidFill>
                <a:latin typeface="Century Gothic" panose="020B0502020202020204" pitchFamily="34" charset="0"/>
              </a:rPr>
              <a:t>Can clarify questions in real time</a:t>
            </a:r>
          </a:p>
          <a:p>
            <a:pPr marL="800100" lvl="4" indent="-342900">
              <a:spcBef>
                <a:spcPts val="0"/>
              </a:spcBef>
              <a:spcAft>
                <a:spcPts val="600"/>
              </a:spcAft>
              <a:buClrTx/>
              <a:buSzPct val="80000"/>
              <a:defRPr/>
            </a:pPr>
            <a:r>
              <a:rPr lang="en-US" sz="2400" dirty="0">
                <a:solidFill>
                  <a:schemeClr val="tx1"/>
                </a:solidFill>
                <a:latin typeface="Century Gothic" panose="020B0502020202020204" pitchFamily="34" charset="0"/>
              </a:rPr>
              <a:t>Results entered in EHR immediately</a:t>
            </a:r>
          </a:p>
          <a:p>
            <a:pPr marL="800100" lvl="4" indent="-342900">
              <a:spcBef>
                <a:spcPts val="0"/>
              </a:spcBef>
              <a:spcAft>
                <a:spcPts val="600"/>
              </a:spcAft>
              <a:buClrTx/>
              <a:buSzPct val="80000"/>
              <a:defRPr/>
            </a:pPr>
            <a:r>
              <a:rPr lang="en-US" sz="2400" dirty="0">
                <a:solidFill>
                  <a:schemeClr val="tx1"/>
                </a:solidFill>
                <a:latin typeface="Century Gothic" panose="020B0502020202020204" pitchFamily="34" charset="0"/>
              </a:rPr>
              <a:t>An opportunity to build rapport, set the stage for BI</a:t>
            </a:r>
          </a:p>
          <a:p>
            <a:pPr marL="228600" lvl="3" indent="0">
              <a:spcAft>
                <a:spcPts val="600"/>
              </a:spcAft>
              <a:buClrTx/>
              <a:buSzPct val="80000"/>
              <a:buNone/>
              <a:defRPr/>
            </a:pPr>
            <a:r>
              <a:rPr lang="en-US" sz="2400" dirty="0">
                <a:solidFill>
                  <a:schemeClr val="tx1"/>
                </a:solidFill>
                <a:latin typeface="Century Gothic" panose="020B0502020202020204" pitchFamily="34" charset="0"/>
              </a:rPr>
              <a:t>Cons:</a:t>
            </a:r>
          </a:p>
          <a:p>
            <a:pPr marL="800100" lvl="4" indent="-342900">
              <a:spcAft>
                <a:spcPts val="600"/>
              </a:spcAft>
              <a:buClrTx/>
              <a:buSzPct val="80000"/>
              <a:defRPr/>
            </a:pPr>
            <a:r>
              <a:rPr lang="en-US" sz="2400" dirty="0">
                <a:solidFill>
                  <a:schemeClr val="tx1"/>
                </a:solidFill>
                <a:latin typeface="Century Gothic" panose="020B0502020202020204" pitchFamily="34" charset="0"/>
              </a:rPr>
              <a:t>Takes up time during visit</a:t>
            </a:r>
          </a:p>
          <a:p>
            <a:pPr marL="800100" lvl="4" indent="-342900">
              <a:spcAft>
                <a:spcPts val="600"/>
              </a:spcAft>
              <a:buClrTx/>
              <a:buSzPct val="80000"/>
              <a:defRPr/>
            </a:pPr>
            <a:r>
              <a:rPr lang="en-US" sz="2400" dirty="0">
                <a:solidFill>
                  <a:schemeClr val="tx1"/>
                </a:solidFill>
                <a:latin typeface="Century Gothic" panose="020B0502020202020204" pitchFamily="34" charset="0"/>
              </a:rPr>
              <a:t>Pt has to answer questions directly to clinician</a:t>
            </a:r>
          </a:p>
          <a:p>
            <a:pPr marL="0" lvl="2" indent="0">
              <a:spcAft>
                <a:spcPts val="600"/>
              </a:spcAft>
              <a:buClrTx/>
              <a:buSzPct val="80000"/>
              <a:buNone/>
              <a:defRPr/>
            </a:pPr>
            <a:endParaRPr lang="en-US" sz="2400" dirty="0">
              <a:solidFill>
                <a:schemeClr val="tx1"/>
              </a:solidFill>
              <a:latin typeface="Century Gothic" panose="020B0502020202020204" pitchFamily="34" charset="0"/>
            </a:endParaRPr>
          </a:p>
          <a:p>
            <a:pPr marL="228600" lvl="2">
              <a:spcAft>
                <a:spcPts val="600"/>
              </a:spcAft>
              <a:buClrTx/>
              <a:buSzPct val="80000"/>
              <a:defRPr/>
            </a:pPr>
            <a:endParaRPr lang="en-US" sz="2400" dirty="0">
              <a:solidFill>
                <a:schemeClr val="tx1"/>
              </a:solidFill>
              <a:latin typeface="Century Gothic" panose="020B0502020202020204" pitchFamily="34" charset="0"/>
            </a:endParaRPr>
          </a:p>
        </p:txBody>
      </p:sp>
      <p:pic>
        <p:nvPicPr>
          <p:cNvPr id="10" name="Picture 9" descr="A person using a computer sitting on top of a table&#10;&#10;Description automatically generated">
            <a:extLst>
              <a:ext uri="{FF2B5EF4-FFF2-40B4-BE49-F238E27FC236}">
                <a16:creationId xmlns:a16="http://schemas.microsoft.com/office/drawing/2014/main" id="{223D8103-1888-496F-9F95-54D0A2C8ABA8}"/>
              </a:ext>
            </a:extLst>
          </p:cNvPr>
          <p:cNvPicPr>
            <a:picLocks noChangeAspect="1"/>
          </p:cNvPicPr>
          <p:nvPr/>
        </p:nvPicPr>
        <p:blipFill>
          <a:blip r:embed="rId3" cstate="email">
            <a:extLst>
              <a:ext uri="{BEBA8EAE-BF5A-486C-A8C5-ECC9F3942E4B}">
                <a14:imgProps xmlns:a14="http://schemas.microsoft.com/office/drawing/2010/main">
                  <a14:imgLayer r:embed="rId4">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7401770" y="2200040"/>
            <a:ext cx="4441687" cy="3373805"/>
          </a:xfrm>
          <a:prstGeom prst="rect">
            <a:avLst/>
          </a:prstGeom>
          <a:scene3d>
            <a:camera prst="orthographicFront">
              <a:rot lat="0" lon="10800000" rev="0"/>
            </a:camera>
            <a:lightRig rig="threePt" dir="t"/>
          </a:scene3d>
        </p:spPr>
      </p:pic>
    </p:spTree>
    <p:extLst>
      <p:ext uri="{BB962C8B-B14F-4D97-AF65-F5344CB8AC3E}">
        <p14:creationId xmlns:p14="http://schemas.microsoft.com/office/powerpoint/2010/main" val="332505417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idx="4294967295"/>
          </p:nvPr>
        </p:nvSpPr>
        <p:spPr>
          <a:xfrm>
            <a:off x="523911" y="433410"/>
            <a:ext cx="11137450" cy="663575"/>
          </a:xfrm>
          <a:prstGeom prst="rect">
            <a:avLst/>
          </a:prstGeom>
          <a:noFill/>
          <a:ln>
            <a:noFill/>
          </a:ln>
        </p:spPr>
        <p:txBody>
          <a:bodyPr>
            <a:noAutofit/>
          </a:bodyPr>
          <a:lstStyle/>
          <a:p>
            <a:pPr defTabSz="457200">
              <a:defRPr/>
            </a:pPr>
            <a:r>
              <a:rPr lang="en-US" sz="4400" cap="none" spc="0" dirty="0">
                <a:solidFill>
                  <a:schemeClr val="tx1"/>
                </a:solidFill>
                <a:latin typeface="Calibri" panose="020F0502020204030204" pitchFamily="34" charset="0"/>
                <a:ea typeface="+mn-ea"/>
                <a:cs typeface="Calibri" panose="020F0502020204030204" pitchFamily="34" charset="0"/>
              </a:rPr>
              <a:t>Tips on screening via online interview</a:t>
            </a:r>
          </a:p>
        </p:txBody>
      </p:sp>
      <p:sp>
        <p:nvSpPr>
          <p:cNvPr id="62466" name="Content Placeholder 2"/>
          <p:cNvSpPr>
            <a:spLocks noGrp="1"/>
          </p:cNvSpPr>
          <p:nvPr>
            <p:ph idx="4294967295"/>
          </p:nvPr>
        </p:nvSpPr>
        <p:spPr>
          <a:xfrm>
            <a:off x="201225" y="2008015"/>
            <a:ext cx="6605660" cy="3917310"/>
          </a:xfrm>
          <a:prstGeom prst="rect">
            <a:avLst/>
          </a:prstGeom>
        </p:spPr>
        <p:txBody>
          <a:bodyPr>
            <a:noAutofit/>
          </a:bodyPr>
          <a:lstStyle/>
          <a:p>
            <a:pPr marL="800100" lvl="4" indent="-342900">
              <a:spcBef>
                <a:spcPts val="0"/>
              </a:spcBef>
              <a:spcAft>
                <a:spcPts val="1800"/>
              </a:spcAft>
              <a:buClrTx/>
              <a:buSzPct val="80000"/>
              <a:defRPr/>
            </a:pPr>
            <a:r>
              <a:rPr lang="en-US" sz="2400" dirty="0">
                <a:solidFill>
                  <a:schemeClr val="tx1"/>
                </a:solidFill>
                <a:latin typeface="Century Gothic" panose="020B0502020202020204" pitchFamily="34" charset="0"/>
              </a:rPr>
              <a:t>Try to confirm that pt is in private space and can't be overheard</a:t>
            </a:r>
          </a:p>
          <a:p>
            <a:pPr marL="800100" lvl="4" indent="-342900">
              <a:spcBef>
                <a:spcPts val="0"/>
              </a:spcBef>
              <a:spcAft>
                <a:spcPts val="1800"/>
              </a:spcAft>
              <a:buClrTx/>
              <a:buSzPct val="80000"/>
              <a:defRPr/>
            </a:pPr>
            <a:r>
              <a:rPr lang="en-US" sz="2400" dirty="0">
                <a:solidFill>
                  <a:schemeClr val="tx1"/>
                </a:solidFill>
                <a:latin typeface="Century Gothic" panose="020B0502020202020204" pitchFamily="34" charset="0"/>
              </a:rPr>
              <a:t>Can be done during any portion of the visit</a:t>
            </a:r>
          </a:p>
          <a:p>
            <a:pPr marL="800100" lvl="4" indent="-342900">
              <a:spcBef>
                <a:spcPts val="0"/>
              </a:spcBef>
              <a:spcAft>
                <a:spcPts val="1800"/>
              </a:spcAft>
              <a:buClrTx/>
              <a:buSzPct val="80000"/>
              <a:defRPr/>
            </a:pPr>
            <a:r>
              <a:rPr lang="en-US" sz="2400" dirty="0">
                <a:solidFill>
                  <a:schemeClr val="tx1"/>
                </a:solidFill>
                <a:latin typeface="Century Gothic" panose="020B0502020202020204" pitchFamily="34" charset="0"/>
              </a:rPr>
              <a:t>Explain reason behind screening</a:t>
            </a:r>
          </a:p>
          <a:p>
            <a:pPr marL="800100" lvl="4" indent="-342900">
              <a:spcBef>
                <a:spcPts val="0"/>
              </a:spcBef>
              <a:spcAft>
                <a:spcPts val="1800"/>
              </a:spcAft>
              <a:buClrTx/>
              <a:buSzPct val="80000"/>
              <a:defRPr/>
            </a:pPr>
            <a:r>
              <a:rPr lang="en-US" sz="2400" dirty="0">
                <a:solidFill>
                  <a:schemeClr val="tx1"/>
                </a:solidFill>
                <a:latin typeface="Century Gothic" panose="020B0502020202020204" pitchFamily="34" charset="0"/>
              </a:rPr>
              <a:t>Raise the subject and ask permission</a:t>
            </a:r>
          </a:p>
          <a:p>
            <a:pPr marL="800100" lvl="4" indent="-342900">
              <a:spcBef>
                <a:spcPts val="0"/>
              </a:spcBef>
              <a:spcAft>
                <a:spcPts val="1800"/>
              </a:spcAft>
              <a:buClrTx/>
              <a:buSzPct val="80000"/>
              <a:defRPr/>
            </a:pPr>
            <a:r>
              <a:rPr lang="en-US" sz="2400" dirty="0">
                <a:solidFill>
                  <a:schemeClr val="tx1"/>
                </a:solidFill>
                <a:latin typeface="Century Gothic" panose="020B0502020202020204" pitchFamily="34" charset="0"/>
              </a:rPr>
              <a:t>Read validated questions as written</a:t>
            </a:r>
          </a:p>
          <a:p>
            <a:pPr marL="0" lvl="2" indent="0">
              <a:spcAft>
                <a:spcPts val="600"/>
              </a:spcAft>
              <a:buClrTx/>
              <a:buSzPct val="80000"/>
              <a:buNone/>
              <a:defRPr/>
            </a:pPr>
            <a:endParaRPr lang="en-US" sz="2400" dirty="0">
              <a:solidFill>
                <a:schemeClr val="tx1"/>
              </a:solidFill>
              <a:latin typeface="Century Gothic" panose="020B0502020202020204" pitchFamily="34" charset="0"/>
            </a:endParaRPr>
          </a:p>
          <a:p>
            <a:pPr marL="228600" lvl="2">
              <a:spcAft>
                <a:spcPts val="600"/>
              </a:spcAft>
              <a:buClrTx/>
              <a:buSzPct val="80000"/>
              <a:defRPr/>
            </a:pPr>
            <a:endParaRPr lang="en-US" sz="2400" dirty="0">
              <a:solidFill>
                <a:schemeClr val="tx1"/>
              </a:solidFill>
              <a:latin typeface="Century Gothic" panose="020B0502020202020204" pitchFamily="34" charset="0"/>
            </a:endParaRPr>
          </a:p>
        </p:txBody>
      </p:sp>
      <p:grpSp>
        <p:nvGrpSpPr>
          <p:cNvPr id="5" name="Group 4">
            <a:extLst>
              <a:ext uri="{FF2B5EF4-FFF2-40B4-BE49-F238E27FC236}">
                <a16:creationId xmlns:a16="http://schemas.microsoft.com/office/drawing/2014/main" id="{D4DDF52B-C7B0-4A89-9398-DA7C983A18E4}"/>
              </a:ext>
            </a:extLst>
          </p:cNvPr>
          <p:cNvGrpSpPr/>
          <p:nvPr/>
        </p:nvGrpSpPr>
        <p:grpSpPr>
          <a:xfrm>
            <a:off x="7401770" y="2008015"/>
            <a:ext cx="4061837" cy="3418303"/>
            <a:chOff x="6878756" y="1738922"/>
            <a:chExt cx="4584851" cy="3752463"/>
          </a:xfrm>
        </p:grpSpPr>
        <p:pic>
          <p:nvPicPr>
            <p:cNvPr id="6" name="Picture 2" descr="Defense.gov News Article: Assistive Technology Program Helps ...">
              <a:extLst>
                <a:ext uri="{FF2B5EF4-FFF2-40B4-BE49-F238E27FC236}">
                  <a16:creationId xmlns:a16="http://schemas.microsoft.com/office/drawing/2014/main" id="{3D851B18-E78D-4E36-BADE-1C92275FFC04}"/>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6878756" y="1738922"/>
              <a:ext cx="4584851" cy="3752463"/>
            </a:xfrm>
            <a:prstGeom prst="rect">
              <a:avLst/>
            </a:prstGeom>
            <a:noFill/>
            <a:extLst>
              <a:ext uri="{909E8E84-426E-40DD-AFC4-6F175D3DCCD1}">
                <a14:hiddenFill xmlns:a14="http://schemas.microsoft.com/office/drawing/2010/main">
                  <a:solidFill>
                    <a:srgbClr val="FFFFFF"/>
                  </a:solidFill>
                </a14:hiddenFill>
              </a:ext>
            </a:extLst>
          </p:spPr>
        </p:pic>
        <p:sp>
          <p:nvSpPr>
            <p:cNvPr id="7" name="Freeform: Shape 6">
              <a:extLst>
                <a:ext uri="{FF2B5EF4-FFF2-40B4-BE49-F238E27FC236}">
                  <a16:creationId xmlns:a16="http://schemas.microsoft.com/office/drawing/2014/main" id="{E1E53CA4-8463-4726-A9B1-696DF5042178}"/>
                </a:ext>
              </a:extLst>
            </p:cNvPr>
            <p:cNvSpPr/>
            <p:nvPr/>
          </p:nvSpPr>
          <p:spPr>
            <a:xfrm>
              <a:off x="9685361" y="2388358"/>
              <a:ext cx="1757834" cy="1478508"/>
            </a:xfrm>
            <a:custGeom>
              <a:avLst/>
              <a:gdLst>
                <a:gd name="connsiteX0" fmla="*/ 113732 w 1851546"/>
                <a:gd name="connsiteY0" fmla="*/ 0 h 1478508"/>
                <a:gd name="connsiteX1" fmla="*/ 0 w 1851546"/>
                <a:gd name="connsiteY1" fmla="*/ 991738 h 1478508"/>
                <a:gd name="connsiteX2" fmla="*/ 1587690 w 1851546"/>
                <a:gd name="connsiteY2" fmla="*/ 1478508 h 1478508"/>
                <a:gd name="connsiteX3" fmla="*/ 1851546 w 1851546"/>
                <a:gd name="connsiteY3" fmla="*/ 150126 h 1478508"/>
                <a:gd name="connsiteX4" fmla="*/ 113732 w 1851546"/>
                <a:gd name="connsiteY4" fmla="*/ 0 h 1478508"/>
                <a:gd name="connsiteX0" fmla="*/ 113732 w 1783392"/>
                <a:gd name="connsiteY0" fmla="*/ 0 h 1478508"/>
                <a:gd name="connsiteX1" fmla="*/ 0 w 1783392"/>
                <a:gd name="connsiteY1" fmla="*/ 991738 h 1478508"/>
                <a:gd name="connsiteX2" fmla="*/ 1587690 w 1783392"/>
                <a:gd name="connsiteY2" fmla="*/ 1478508 h 1478508"/>
                <a:gd name="connsiteX3" fmla="*/ 1783392 w 1783392"/>
                <a:gd name="connsiteY3" fmla="*/ 155805 h 1478508"/>
                <a:gd name="connsiteX4" fmla="*/ 113732 w 1783392"/>
                <a:gd name="connsiteY4" fmla="*/ 0 h 1478508"/>
                <a:gd name="connsiteX0" fmla="*/ 113732 w 1783392"/>
                <a:gd name="connsiteY0" fmla="*/ 0 h 1478508"/>
                <a:gd name="connsiteX1" fmla="*/ 0 w 1783392"/>
                <a:gd name="connsiteY1" fmla="*/ 991738 h 1478508"/>
                <a:gd name="connsiteX2" fmla="*/ 1587690 w 1783392"/>
                <a:gd name="connsiteY2" fmla="*/ 1478508 h 1478508"/>
                <a:gd name="connsiteX3" fmla="*/ 1783392 w 1783392"/>
                <a:gd name="connsiteY3" fmla="*/ 155805 h 1478508"/>
                <a:gd name="connsiteX4" fmla="*/ 113732 w 1783392"/>
                <a:gd name="connsiteY4" fmla="*/ 0 h 1478508"/>
                <a:gd name="connsiteX0" fmla="*/ 113732 w 1794751"/>
                <a:gd name="connsiteY0" fmla="*/ 0 h 1478508"/>
                <a:gd name="connsiteX1" fmla="*/ 0 w 1794751"/>
                <a:gd name="connsiteY1" fmla="*/ 991738 h 1478508"/>
                <a:gd name="connsiteX2" fmla="*/ 1587690 w 1794751"/>
                <a:gd name="connsiteY2" fmla="*/ 1478508 h 1478508"/>
                <a:gd name="connsiteX3" fmla="*/ 1794751 w 1794751"/>
                <a:gd name="connsiteY3" fmla="*/ 150125 h 1478508"/>
                <a:gd name="connsiteX4" fmla="*/ 113732 w 1794751"/>
                <a:gd name="connsiteY4" fmla="*/ 0 h 1478508"/>
                <a:gd name="connsiteX0" fmla="*/ 113732 w 1800431"/>
                <a:gd name="connsiteY0" fmla="*/ 0 h 1478508"/>
                <a:gd name="connsiteX1" fmla="*/ 0 w 1800431"/>
                <a:gd name="connsiteY1" fmla="*/ 991738 h 1478508"/>
                <a:gd name="connsiteX2" fmla="*/ 1587690 w 1800431"/>
                <a:gd name="connsiteY2" fmla="*/ 1478508 h 1478508"/>
                <a:gd name="connsiteX3" fmla="*/ 1800431 w 1800431"/>
                <a:gd name="connsiteY3" fmla="*/ 155804 h 1478508"/>
                <a:gd name="connsiteX4" fmla="*/ 113732 w 1800431"/>
                <a:gd name="connsiteY4" fmla="*/ 0 h 1478508"/>
                <a:gd name="connsiteX0" fmla="*/ 113732 w 1757834"/>
                <a:gd name="connsiteY0" fmla="*/ 0 h 1478508"/>
                <a:gd name="connsiteX1" fmla="*/ 0 w 1757834"/>
                <a:gd name="connsiteY1" fmla="*/ 991738 h 1478508"/>
                <a:gd name="connsiteX2" fmla="*/ 1587690 w 1757834"/>
                <a:gd name="connsiteY2" fmla="*/ 1478508 h 1478508"/>
                <a:gd name="connsiteX3" fmla="*/ 1757834 w 1757834"/>
                <a:gd name="connsiteY3" fmla="*/ 155804 h 1478508"/>
                <a:gd name="connsiteX4" fmla="*/ 113732 w 1757834"/>
                <a:gd name="connsiteY4" fmla="*/ 0 h 1478508"/>
                <a:gd name="connsiteX0" fmla="*/ 113732 w 1757834"/>
                <a:gd name="connsiteY0" fmla="*/ 0 h 1478508"/>
                <a:gd name="connsiteX1" fmla="*/ 0 w 1757834"/>
                <a:gd name="connsiteY1" fmla="*/ 991738 h 1478508"/>
                <a:gd name="connsiteX2" fmla="*/ 1587690 w 1757834"/>
                <a:gd name="connsiteY2" fmla="*/ 1478508 h 1478508"/>
                <a:gd name="connsiteX3" fmla="*/ 1757834 w 1757834"/>
                <a:gd name="connsiteY3" fmla="*/ 155804 h 1478508"/>
                <a:gd name="connsiteX4" fmla="*/ 113732 w 1757834"/>
                <a:gd name="connsiteY4" fmla="*/ 0 h 1478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7834" h="1478508">
                  <a:moveTo>
                    <a:pt x="113732" y="0"/>
                  </a:moveTo>
                  <a:lnTo>
                    <a:pt x="0" y="991738"/>
                  </a:lnTo>
                  <a:lnTo>
                    <a:pt x="1587690" y="1478508"/>
                  </a:lnTo>
                  <a:cubicBezTo>
                    <a:pt x="1652924" y="1037607"/>
                    <a:pt x="1701119" y="573987"/>
                    <a:pt x="1757834" y="155804"/>
                  </a:cubicBezTo>
                  <a:lnTo>
                    <a:pt x="113732" y="0"/>
                  </a:lnTo>
                  <a:close/>
                </a:path>
              </a:pathLst>
            </a:custGeom>
            <a:blipFill>
              <a:blip r:embed="rId4" cstate="email">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grpSp>
    </p:spTree>
    <p:extLst>
      <p:ext uri="{BB962C8B-B14F-4D97-AF65-F5344CB8AC3E}">
        <p14:creationId xmlns:p14="http://schemas.microsoft.com/office/powerpoint/2010/main" val="13898020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2287864" y="2604403"/>
            <a:ext cx="7783476" cy="830997"/>
          </a:xfrm>
          <a:prstGeom prst="rect">
            <a:avLst/>
          </a:prstGeom>
        </p:spPr>
        <p:txBody>
          <a:bodyPr wrap="none">
            <a:spAutoFit/>
          </a:bodyPr>
          <a:lstStyle/>
          <a:p>
            <a:pPr algn="ctr">
              <a:spcBef>
                <a:spcPct val="0"/>
              </a:spcBef>
              <a:defRPr/>
            </a:pPr>
            <a:r>
              <a:rPr lang="en-US" sz="4800" dirty="0">
                <a:latin typeface="Calibri" panose="020F0502020204030204" pitchFamily="34" charset="0"/>
                <a:cs typeface="Calibri" panose="020F0502020204030204" pitchFamily="34" charset="0"/>
              </a:rPr>
              <a:t>Reimbursement and EHR tools</a:t>
            </a:r>
          </a:p>
        </p:txBody>
      </p:sp>
    </p:spTree>
    <p:extLst>
      <p:ext uri="{BB962C8B-B14F-4D97-AF65-F5344CB8AC3E}">
        <p14:creationId xmlns:p14="http://schemas.microsoft.com/office/powerpoint/2010/main" val="36180080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1794640" y="46870"/>
            <a:ext cx="8823253" cy="1066800"/>
          </a:xfrm>
          <a:prstGeom prst="rect">
            <a:avLst/>
          </a:prstGeom>
        </p:spPr>
        <p:txBody>
          <a:bodyPr vert="horz" lIns="91440" tIns="45720" rIns="91440" bIns="45720" rtlCol="0" anchor="ctr">
            <a:noAutofit/>
          </a:bodyPr>
          <a:lstStyle/>
          <a:p>
            <a:pPr algn="ctr">
              <a:spcBef>
                <a:spcPct val="0"/>
              </a:spcBef>
              <a:defRPr/>
            </a:pPr>
            <a:r>
              <a:rPr lang="en-US" sz="4400" dirty="0">
                <a:latin typeface="Calibri" panose="020F0502020204030204" pitchFamily="34" charset="0"/>
                <a:cs typeface="Calibri" panose="020F0502020204030204" pitchFamily="34" charset="0"/>
              </a:rPr>
              <a:t>Screening-only billing codes </a:t>
            </a:r>
          </a:p>
        </p:txBody>
      </p:sp>
      <p:graphicFrame>
        <p:nvGraphicFramePr>
          <p:cNvPr id="7" name="Table 6"/>
          <p:cNvGraphicFramePr>
            <a:graphicFrameLocks noGrp="1"/>
          </p:cNvGraphicFramePr>
          <p:nvPr>
            <p:extLst>
              <p:ext uri="{D42A27DB-BD31-4B8C-83A1-F6EECF244321}">
                <p14:modId xmlns:p14="http://schemas.microsoft.com/office/powerpoint/2010/main" val="3515559225"/>
              </p:ext>
            </p:extLst>
          </p:nvPr>
        </p:nvGraphicFramePr>
        <p:xfrm>
          <a:off x="949730" y="1623965"/>
          <a:ext cx="10292540" cy="2926080"/>
        </p:xfrm>
        <a:graphic>
          <a:graphicData uri="http://schemas.openxmlformats.org/drawingml/2006/table">
            <a:tbl>
              <a:tblPr firstRow="1" bandRow="1">
                <a:tableStyleId>{10A1B5D5-9B99-4C35-A422-299274C87663}</a:tableStyleId>
              </a:tblPr>
              <a:tblGrid>
                <a:gridCol w="2091647">
                  <a:extLst>
                    <a:ext uri="{9D8B030D-6E8A-4147-A177-3AD203B41FA5}">
                      <a16:colId xmlns:a16="http://schemas.microsoft.com/office/drawing/2014/main" val="20000"/>
                    </a:ext>
                  </a:extLst>
                </a:gridCol>
                <a:gridCol w="1874285">
                  <a:extLst>
                    <a:ext uri="{9D8B030D-6E8A-4147-A177-3AD203B41FA5}">
                      <a16:colId xmlns:a16="http://schemas.microsoft.com/office/drawing/2014/main" val="20001"/>
                    </a:ext>
                  </a:extLst>
                </a:gridCol>
                <a:gridCol w="2549529">
                  <a:extLst>
                    <a:ext uri="{9D8B030D-6E8A-4147-A177-3AD203B41FA5}">
                      <a16:colId xmlns:a16="http://schemas.microsoft.com/office/drawing/2014/main" val="20002"/>
                    </a:ext>
                  </a:extLst>
                </a:gridCol>
                <a:gridCol w="3777079">
                  <a:extLst>
                    <a:ext uri="{9D8B030D-6E8A-4147-A177-3AD203B41FA5}">
                      <a16:colId xmlns:a16="http://schemas.microsoft.com/office/drawing/2014/main" val="20003"/>
                    </a:ext>
                  </a:extLst>
                </a:gridCol>
              </a:tblGrid>
              <a:tr h="489968">
                <a:tc>
                  <a:txBody>
                    <a:bodyPr/>
                    <a:lstStyle/>
                    <a:p>
                      <a:pPr marL="0" marR="0" algn="ctr">
                        <a:lnSpc>
                          <a:spcPct val="115000"/>
                        </a:lnSpc>
                        <a:spcBef>
                          <a:spcPts val="0"/>
                        </a:spcBef>
                        <a:spcAft>
                          <a:spcPts val="0"/>
                        </a:spcAft>
                      </a:pPr>
                      <a:r>
                        <a:rPr lang="en-US" sz="1800" dirty="0">
                          <a:solidFill>
                            <a:schemeClr val="tx1"/>
                          </a:solidFill>
                          <a:effectLst/>
                          <a:latin typeface="Century Gothic" panose="020B0502020202020204" pitchFamily="34" charset="0"/>
                        </a:rPr>
                        <a:t>Service</a:t>
                      </a:r>
                      <a:endParaRPr lang="en-US" sz="18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46013" marR="46013" marT="23007" marB="23007"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B500"/>
                    </a:solidFill>
                  </a:tcPr>
                </a:tc>
                <a:tc>
                  <a:txBody>
                    <a:bodyPr/>
                    <a:lstStyle/>
                    <a:p>
                      <a:pPr marL="0" marR="0" algn="ctr">
                        <a:lnSpc>
                          <a:spcPct val="115000"/>
                        </a:lnSpc>
                        <a:spcBef>
                          <a:spcPts val="0"/>
                        </a:spcBef>
                        <a:spcAft>
                          <a:spcPts val="0"/>
                        </a:spcAft>
                      </a:pPr>
                      <a:r>
                        <a:rPr lang="en-US" sz="1800" kern="1200" dirty="0">
                          <a:solidFill>
                            <a:schemeClr val="tx1"/>
                          </a:solidFill>
                          <a:effectLst/>
                          <a:latin typeface="Century Gothic" panose="020B0502020202020204" pitchFamily="34" charset="0"/>
                        </a:rPr>
                        <a:t>Payer</a:t>
                      </a:r>
                      <a:endParaRPr lang="en-US" sz="18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46013" marR="46013" marT="23007" marB="23007"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B500"/>
                    </a:solidFill>
                  </a:tcPr>
                </a:tc>
                <a:tc>
                  <a:txBody>
                    <a:bodyPr/>
                    <a:lstStyle/>
                    <a:p>
                      <a:pPr marL="0" marR="0" algn="ctr">
                        <a:lnSpc>
                          <a:spcPct val="115000"/>
                        </a:lnSpc>
                        <a:spcBef>
                          <a:spcPts val="0"/>
                        </a:spcBef>
                        <a:spcAft>
                          <a:spcPts val="0"/>
                        </a:spcAft>
                      </a:pPr>
                      <a:r>
                        <a:rPr lang="en-US" sz="1800" kern="1200" dirty="0">
                          <a:solidFill>
                            <a:schemeClr val="tx1"/>
                          </a:solidFill>
                          <a:effectLst/>
                          <a:latin typeface="Century Gothic" panose="020B0502020202020204" pitchFamily="34" charset="0"/>
                        </a:rPr>
                        <a:t>Code</a:t>
                      </a:r>
                      <a:endParaRPr lang="en-US" sz="18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46013" marR="46013" marT="23007" marB="23007"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B500"/>
                    </a:solidFill>
                  </a:tcPr>
                </a:tc>
                <a:tc>
                  <a:txBody>
                    <a:bodyPr/>
                    <a:lstStyle/>
                    <a:p>
                      <a:pPr marL="0" marR="0" algn="ctr">
                        <a:lnSpc>
                          <a:spcPct val="115000"/>
                        </a:lnSpc>
                        <a:spcBef>
                          <a:spcPts val="0"/>
                        </a:spcBef>
                        <a:spcAft>
                          <a:spcPts val="0"/>
                        </a:spcAft>
                      </a:pPr>
                      <a:r>
                        <a:rPr lang="en-US" sz="1800" kern="1200" dirty="0">
                          <a:solidFill>
                            <a:schemeClr val="tx1"/>
                          </a:solidFill>
                          <a:effectLst/>
                          <a:latin typeface="Century Gothic" panose="020B0502020202020204" pitchFamily="34" charset="0"/>
                        </a:rPr>
                        <a:t>Description</a:t>
                      </a:r>
                      <a:endParaRPr lang="en-US" sz="18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23007" marR="23007" marT="23007" marB="23007"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B500"/>
                    </a:solidFill>
                  </a:tcPr>
                </a:tc>
                <a:extLst>
                  <a:ext uri="{0D108BD9-81ED-4DB2-BD59-A6C34878D82A}">
                    <a16:rowId xmlns:a16="http://schemas.microsoft.com/office/drawing/2014/main" val="10000"/>
                  </a:ext>
                </a:extLst>
              </a:tr>
              <a:tr h="1265334">
                <a:tc rowSpan="2">
                  <a:txBody>
                    <a:bodyPr/>
                    <a:lstStyle/>
                    <a:p>
                      <a:pPr marL="0" marR="0" algn="ctr">
                        <a:lnSpc>
                          <a:spcPct val="115000"/>
                        </a:lnSpc>
                        <a:spcBef>
                          <a:spcPts val="0"/>
                        </a:spcBef>
                        <a:spcAft>
                          <a:spcPts val="0"/>
                        </a:spcAft>
                      </a:pPr>
                      <a:r>
                        <a:rPr lang="en-US" sz="2800" b="0" dirty="0">
                          <a:effectLst/>
                          <a:latin typeface="Century Gothic" panose="020B0502020202020204" pitchFamily="34" charset="0"/>
                          <a:ea typeface="Calibri" panose="020F0502020204030204" pitchFamily="34" charset="0"/>
                          <a:cs typeface="Times New Roman" panose="02020603050405020304" pitchFamily="18" charset="0"/>
                        </a:rPr>
                        <a:t>Screening only</a:t>
                      </a:r>
                    </a:p>
                  </a:txBody>
                  <a:tcPr marL="46013" marR="46013" marT="23007" marB="230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tc>
                  <a:txBody>
                    <a:bodyPr/>
                    <a:lstStyle/>
                    <a:p>
                      <a:pPr marL="0" marR="0" algn="ctr">
                        <a:lnSpc>
                          <a:spcPct val="115000"/>
                        </a:lnSpc>
                        <a:spcBef>
                          <a:spcPts val="0"/>
                        </a:spcBef>
                        <a:spcAft>
                          <a:spcPts val="0"/>
                        </a:spcAft>
                      </a:pPr>
                      <a:r>
                        <a:rPr lang="en-US" sz="1800" kern="1200" dirty="0">
                          <a:effectLst/>
                          <a:latin typeface="Century Gothic" panose="020B0502020202020204" pitchFamily="34" charset="0"/>
                        </a:rPr>
                        <a:t>Medicaid </a:t>
                      </a:r>
                    </a:p>
                  </a:txBody>
                  <a:tcPr marL="46013" marR="46013" marT="23007" marB="230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tc>
                  <a:txBody>
                    <a:bodyPr/>
                    <a:lstStyle/>
                    <a:p>
                      <a:pPr marL="0" marR="0" algn="ctr" defTabSz="914400" rtl="0" eaLnBrk="1" latinLnBrk="0" hangingPunct="1">
                        <a:lnSpc>
                          <a:spcPct val="100000"/>
                        </a:lnSpc>
                        <a:spcBef>
                          <a:spcPts val="0"/>
                        </a:spcBef>
                        <a:spcAft>
                          <a:spcPts val="600"/>
                        </a:spcAft>
                      </a:pPr>
                      <a:r>
                        <a:rPr lang="en-US" sz="1800" b="0" kern="1200" dirty="0">
                          <a:solidFill>
                            <a:schemeClr val="tx1"/>
                          </a:solidFill>
                          <a:effectLst/>
                          <a:latin typeface="Century Gothic" panose="020B0502020202020204" pitchFamily="34" charset="0"/>
                          <a:ea typeface="+mn-ea"/>
                          <a:cs typeface="+mn-cs"/>
                        </a:rPr>
                        <a:t>CPT </a:t>
                      </a:r>
                    </a:p>
                    <a:p>
                      <a:pPr marL="0" marR="0" algn="ctr" defTabSz="914400" rtl="0" eaLnBrk="1" latinLnBrk="0" hangingPunct="1">
                        <a:lnSpc>
                          <a:spcPct val="100000"/>
                        </a:lnSpc>
                        <a:spcBef>
                          <a:spcPts val="0"/>
                        </a:spcBef>
                        <a:spcAft>
                          <a:spcPts val="600"/>
                        </a:spcAft>
                      </a:pPr>
                      <a:r>
                        <a:rPr lang="en-US" sz="1800" b="0" kern="1200" dirty="0">
                          <a:solidFill>
                            <a:schemeClr val="tx1"/>
                          </a:solidFill>
                          <a:effectLst/>
                          <a:latin typeface="Century Gothic" panose="020B0502020202020204" pitchFamily="34" charset="0"/>
                          <a:ea typeface="+mn-ea"/>
                          <a:cs typeface="+mn-cs"/>
                        </a:rPr>
                        <a:t>96160</a:t>
                      </a:r>
                    </a:p>
                  </a:txBody>
                  <a:tcPr marL="46013" marR="46013" marT="23007" marB="230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tc>
                  <a:txBody>
                    <a:bodyPr/>
                    <a:lstStyle/>
                    <a:p>
                      <a:pPr marL="120650" marR="125730" lvl="0" indent="0">
                        <a:lnSpc>
                          <a:spcPct val="115000"/>
                        </a:lnSpc>
                        <a:spcBef>
                          <a:spcPts val="0"/>
                        </a:spcBef>
                        <a:spcAft>
                          <a:spcPts val="600"/>
                        </a:spcAft>
                        <a:buFont typeface="Arial" panose="020B0604020202020204" pitchFamily="34" charset="0"/>
                        <a:buNone/>
                      </a:pPr>
                      <a:r>
                        <a:rPr lang="en-US" sz="1600" b="0" i="0" kern="1200" dirty="0">
                          <a:solidFill>
                            <a:schemeClr val="dk1"/>
                          </a:solidFill>
                          <a:effectLst/>
                          <a:latin typeface="Century Gothic" panose="020B0502020202020204" pitchFamily="34" charset="0"/>
                          <a:ea typeface="+mn-ea"/>
                          <a:cs typeface="+mn-cs"/>
                        </a:rPr>
                        <a:t>Administration and interpretation of a health risk assessment instrument.</a:t>
                      </a:r>
                      <a:endParaRPr lang="en-US" sz="16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3007" marR="23007" marT="23007" marB="230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extLst>
                  <a:ext uri="{0D108BD9-81ED-4DB2-BD59-A6C34878D82A}">
                    <a16:rowId xmlns:a16="http://schemas.microsoft.com/office/drawing/2014/main" val="10001"/>
                  </a:ext>
                </a:extLst>
              </a:tr>
              <a:tr h="1170778">
                <a:tc vMerge="1">
                  <a:txBody>
                    <a:bodyPr/>
                    <a:lstStyle/>
                    <a:p>
                      <a:pPr marL="0" marR="0" algn="ctr">
                        <a:lnSpc>
                          <a:spcPct val="115000"/>
                        </a:lnSpc>
                        <a:spcBef>
                          <a:spcPts val="0"/>
                        </a:spcBef>
                        <a:spcAft>
                          <a:spcPts val="0"/>
                        </a:spcAft>
                      </a:pPr>
                      <a:endParaRPr lang="en-US" sz="2800" b="0" dirty="0">
                        <a:effectLst/>
                        <a:latin typeface="Calibri" panose="020F0502020204030204" pitchFamily="34" charset="0"/>
                        <a:ea typeface="Calibri" panose="020F0502020204030204" pitchFamily="34" charset="0"/>
                        <a:cs typeface="Times New Roman" panose="02020603050405020304" pitchFamily="18" charset="0"/>
                      </a:endParaRPr>
                    </a:p>
                  </a:txBody>
                  <a:tcPr marL="46013" marR="46013" marT="23007" marB="230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tc>
                  <a:txBody>
                    <a:bodyPr/>
                    <a:lstStyle/>
                    <a:p>
                      <a:pPr marL="0" marR="0" algn="ctr">
                        <a:lnSpc>
                          <a:spcPct val="115000"/>
                        </a:lnSpc>
                        <a:spcBef>
                          <a:spcPts val="0"/>
                        </a:spcBef>
                        <a:spcAft>
                          <a:spcPts val="0"/>
                        </a:spcAft>
                      </a:pPr>
                      <a:r>
                        <a:rPr lang="en-US" sz="1800" dirty="0">
                          <a:effectLst/>
                          <a:latin typeface="Century Gothic" panose="020B0502020202020204" pitchFamily="34" charset="0"/>
                          <a:ea typeface="Calibri" panose="020F0502020204030204" pitchFamily="34" charset="0"/>
                          <a:cs typeface="Times New Roman" panose="02020603050405020304" pitchFamily="18" charset="0"/>
                        </a:rPr>
                        <a:t>Medicare</a:t>
                      </a:r>
                    </a:p>
                  </a:txBody>
                  <a:tcPr marL="46013" marR="46013" marT="23007" marB="230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tc>
                  <a:txBody>
                    <a:bodyPr/>
                    <a:lstStyle/>
                    <a:p>
                      <a:pPr marL="0" marR="0" algn="ctr">
                        <a:lnSpc>
                          <a:spcPct val="115000"/>
                        </a:lnSpc>
                        <a:spcBef>
                          <a:spcPts val="0"/>
                        </a:spcBef>
                        <a:spcAft>
                          <a:spcPts val="0"/>
                        </a:spcAft>
                      </a:pPr>
                      <a:r>
                        <a:rPr lang="en-US" sz="1800" b="0" kern="1200" dirty="0">
                          <a:solidFill>
                            <a:schemeClr val="tx1"/>
                          </a:solidFill>
                          <a:effectLst/>
                          <a:latin typeface="Century Gothic" panose="020B0502020202020204" pitchFamily="34" charset="0"/>
                          <a:ea typeface="+mn-ea"/>
                          <a:cs typeface="+mn-cs"/>
                        </a:rPr>
                        <a:t>G0442</a:t>
                      </a:r>
                    </a:p>
                  </a:txBody>
                  <a:tcPr marL="46013" marR="46013" marT="23007" marB="230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tc>
                  <a:txBody>
                    <a:bodyPr/>
                    <a:lstStyle/>
                    <a:p>
                      <a:pPr marL="120650" marR="125730" lvl="0" indent="0" algn="l" defTabSz="914400" rtl="0" eaLnBrk="1" fontAlgn="auto" latinLnBrk="0" hangingPunct="1">
                        <a:lnSpc>
                          <a:spcPct val="115000"/>
                        </a:lnSpc>
                        <a:spcBef>
                          <a:spcPts val="0"/>
                        </a:spcBef>
                        <a:spcAft>
                          <a:spcPts val="600"/>
                        </a:spcAft>
                        <a:buClrTx/>
                        <a:buSzTx/>
                        <a:buFont typeface="Arial" panose="020B0604020202020204" pitchFamily="34" charset="0"/>
                        <a:buNone/>
                        <a:tabLst/>
                        <a:defRPr/>
                      </a:pPr>
                      <a:r>
                        <a:rPr lang="en-US" sz="1600" b="0" i="0" kern="1200" dirty="0">
                          <a:solidFill>
                            <a:schemeClr val="dk1"/>
                          </a:solidFill>
                          <a:effectLst/>
                          <a:latin typeface="Century Gothic" panose="020B0502020202020204" pitchFamily="34" charset="0"/>
                          <a:ea typeface="+mn-ea"/>
                          <a:cs typeface="+mn-cs"/>
                        </a:rPr>
                        <a:t>Screening for alcohol misuse in adults once per year. </a:t>
                      </a:r>
                    </a:p>
                  </a:txBody>
                  <a:tcPr marL="23007" marR="23007" marT="23007" marB="230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extLst>
                  <a:ext uri="{0D108BD9-81ED-4DB2-BD59-A6C34878D82A}">
                    <a16:rowId xmlns:a16="http://schemas.microsoft.com/office/drawing/2014/main" val="10002"/>
                  </a:ext>
                </a:extLst>
              </a:tr>
            </a:tbl>
          </a:graphicData>
        </a:graphic>
      </p:graphicFrame>
      <p:sp>
        <p:nvSpPr>
          <p:cNvPr id="8" name="Rectangle 7">
            <a:extLst>
              <a:ext uri="{FF2B5EF4-FFF2-40B4-BE49-F238E27FC236}">
                <a16:creationId xmlns:a16="http://schemas.microsoft.com/office/drawing/2014/main" id="{F69702CA-76A1-46BB-812D-81702CB8EF5A}"/>
              </a:ext>
            </a:extLst>
          </p:cNvPr>
          <p:cNvSpPr/>
          <p:nvPr/>
        </p:nvSpPr>
        <p:spPr>
          <a:xfrm>
            <a:off x="426313" y="4888390"/>
            <a:ext cx="11559905" cy="1692771"/>
          </a:xfrm>
          <a:prstGeom prst="rect">
            <a:avLst/>
          </a:prstGeom>
        </p:spPr>
        <p:txBody>
          <a:bodyPr wrap="square">
            <a:spAutoFit/>
          </a:bodyPr>
          <a:lstStyle/>
          <a:p>
            <a:pPr marL="568325" indent="-228600" defTabSz="914400">
              <a:spcAft>
                <a:spcPts val="1800"/>
              </a:spcAft>
              <a:buFont typeface="Arial" panose="020B0604020202020204" pitchFamily="34" charset="0"/>
              <a:buChar char="•"/>
            </a:pPr>
            <a:r>
              <a:rPr lang="en-US" sz="1600" dirty="0">
                <a:latin typeface="Century Gothic" panose="020B0502020202020204" pitchFamily="34" charset="0"/>
              </a:rPr>
              <a:t>Codes above should be appended to E/M service with modifier 25</a:t>
            </a:r>
          </a:p>
          <a:p>
            <a:pPr marL="568325" indent="-228600" defTabSz="914400">
              <a:spcAft>
                <a:spcPts val="600"/>
              </a:spcAft>
              <a:buFont typeface="Arial" panose="020B0604020202020204" pitchFamily="34" charset="0"/>
              <a:buChar char="•"/>
            </a:pPr>
            <a:r>
              <a:rPr lang="en-US" sz="1600" dirty="0">
                <a:latin typeface="Century Gothic" panose="020B0502020202020204" pitchFamily="34" charset="0"/>
              </a:rPr>
              <a:t>ICD-10 diagnosis codes are poorly suited for most SBIRT patient scenarios and can break confidentiality. Two options:</a:t>
            </a:r>
          </a:p>
          <a:p>
            <a:pPr marL="1025525" lvl="2" indent="-228600" defTabSz="914400">
              <a:buFont typeface="Arial" panose="020B0604020202020204" pitchFamily="34" charset="0"/>
              <a:buChar char="•"/>
            </a:pPr>
            <a:r>
              <a:rPr lang="en-US" sz="1600" dirty="0">
                <a:latin typeface="Century Gothic" panose="020B0502020202020204" pitchFamily="34" charset="0"/>
              </a:rPr>
              <a:t>Z13.89: “Encounter for screening for other disorder”</a:t>
            </a:r>
          </a:p>
          <a:p>
            <a:pPr marL="1025525" lvl="2" indent="-228600" defTabSz="914400">
              <a:spcAft>
                <a:spcPts val="1800"/>
              </a:spcAft>
              <a:buFont typeface="Arial" panose="020B0604020202020204" pitchFamily="34" charset="0"/>
              <a:buChar char="•"/>
            </a:pPr>
            <a:r>
              <a:rPr lang="en-US" sz="1600" dirty="0">
                <a:latin typeface="Century Gothic" panose="020B0502020202020204" pitchFamily="34" charset="0"/>
              </a:rPr>
              <a:t>Z13.9: “Encounter for screening, unspecified”</a:t>
            </a:r>
          </a:p>
        </p:txBody>
      </p:sp>
    </p:spTree>
    <p:extLst>
      <p:ext uri="{BB962C8B-B14F-4D97-AF65-F5344CB8AC3E}">
        <p14:creationId xmlns:p14="http://schemas.microsoft.com/office/powerpoint/2010/main" val="35554334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2409120" y="14768"/>
            <a:ext cx="6912901" cy="807846"/>
          </a:xfrm>
          <a:prstGeom prst="rect">
            <a:avLst/>
          </a:prstGeom>
        </p:spPr>
        <p:txBody>
          <a:bodyPr vert="horz" lIns="91440" tIns="45720" rIns="91440" bIns="45720" rtlCol="0" anchor="ctr">
            <a:noAutofit/>
          </a:bodyPr>
          <a:lstStyle/>
          <a:p>
            <a:pPr algn="ctr">
              <a:spcBef>
                <a:spcPct val="0"/>
              </a:spcBef>
              <a:defRPr/>
            </a:pPr>
            <a:r>
              <a:rPr lang="en-US" sz="4400" dirty="0">
                <a:latin typeface="Calibri" panose="020F0502020204030204" pitchFamily="34" charset="0"/>
                <a:cs typeface="Calibri" panose="020F0502020204030204" pitchFamily="34" charset="0"/>
              </a:rPr>
              <a:t>Screening + BI codes</a:t>
            </a:r>
          </a:p>
        </p:txBody>
      </p:sp>
      <p:graphicFrame>
        <p:nvGraphicFramePr>
          <p:cNvPr id="2" name="Table 1"/>
          <p:cNvGraphicFramePr>
            <a:graphicFrameLocks noGrp="1"/>
          </p:cNvGraphicFramePr>
          <p:nvPr>
            <p:extLst>
              <p:ext uri="{D42A27DB-BD31-4B8C-83A1-F6EECF244321}">
                <p14:modId xmlns:p14="http://schemas.microsoft.com/office/powerpoint/2010/main" val="69023791"/>
              </p:ext>
            </p:extLst>
          </p:nvPr>
        </p:nvGraphicFramePr>
        <p:xfrm>
          <a:off x="354452" y="931024"/>
          <a:ext cx="11559905" cy="3893997"/>
        </p:xfrm>
        <a:graphic>
          <a:graphicData uri="http://schemas.openxmlformats.org/drawingml/2006/table">
            <a:tbl>
              <a:tblPr firstRow="1" bandRow="1">
                <a:tableStyleId>{10A1B5D5-9B99-4C35-A422-299274C87663}</a:tableStyleId>
              </a:tblPr>
              <a:tblGrid>
                <a:gridCol w="2304301">
                  <a:extLst>
                    <a:ext uri="{9D8B030D-6E8A-4147-A177-3AD203B41FA5}">
                      <a16:colId xmlns:a16="http://schemas.microsoft.com/office/drawing/2014/main" val="20000"/>
                    </a:ext>
                  </a:extLst>
                </a:gridCol>
                <a:gridCol w="1958655">
                  <a:extLst>
                    <a:ext uri="{9D8B030D-6E8A-4147-A177-3AD203B41FA5}">
                      <a16:colId xmlns:a16="http://schemas.microsoft.com/office/drawing/2014/main" val="20001"/>
                    </a:ext>
                  </a:extLst>
                </a:gridCol>
                <a:gridCol w="1805035">
                  <a:extLst>
                    <a:ext uri="{9D8B030D-6E8A-4147-A177-3AD203B41FA5}">
                      <a16:colId xmlns:a16="http://schemas.microsoft.com/office/drawing/2014/main" val="20002"/>
                    </a:ext>
                  </a:extLst>
                </a:gridCol>
                <a:gridCol w="5491914">
                  <a:extLst>
                    <a:ext uri="{9D8B030D-6E8A-4147-A177-3AD203B41FA5}">
                      <a16:colId xmlns:a16="http://schemas.microsoft.com/office/drawing/2014/main" val="20003"/>
                    </a:ext>
                  </a:extLst>
                </a:gridCol>
              </a:tblGrid>
              <a:tr h="263870">
                <a:tc>
                  <a:txBody>
                    <a:bodyPr/>
                    <a:lstStyle/>
                    <a:p>
                      <a:pPr marL="0" marR="0" algn="ctr">
                        <a:lnSpc>
                          <a:spcPct val="115000"/>
                        </a:lnSpc>
                        <a:spcBef>
                          <a:spcPts val="0"/>
                        </a:spcBef>
                        <a:spcAft>
                          <a:spcPts val="0"/>
                        </a:spcAft>
                      </a:pPr>
                      <a:r>
                        <a:rPr lang="en-US" sz="1800" dirty="0">
                          <a:solidFill>
                            <a:schemeClr val="tx1"/>
                          </a:solidFill>
                          <a:effectLst/>
                          <a:latin typeface="Century Gothic" panose="020B0502020202020204" pitchFamily="34" charset="0"/>
                        </a:rPr>
                        <a:t>Service</a:t>
                      </a:r>
                      <a:endParaRPr lang="en-US" sz="18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46013" marR="46013" marT="23007" marB="23007"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EEB500"/>
                    </a:solidFill>
                  </a:tcPr>
                </a:tc>
                <a:tc>
                  <a:txBody>
                    <a:bodyPr/>
                    <a:lstStyle/>
                    <a:p>
                      <a:pPr marL="0" marR="0" algn="ctr">
                        <a:lnSpc>
                          <a:spcPct val="115000"/>
                        </a:lnSpc>
                        <a:spcBef>
                          <a:spcPts val="0"/>
                        </a:spcBef>
                        <a:spcAft>
                          <a:spcPts val="0"/>
                        </a:spcAft>
                      </a:pPr>
                      <a:r>
                        <a:rPr lang="en-US" sz="1800" kern="1200" dirty="0">
                          <a:solidFill>
                            <a:schemeClr val="tx1"/>
                          </a:solidFill>
                          <a:effectLst/>
                          <a:latin typeface="Century Gothic" panose="020B0502020202020204" pitchFamily="34" charset="0"/>
                        </a:rPr>
                        <a:t>Payer</a:t>
                      </a:r>
                      <a:endParaRPr lang="en-US" sz="18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46013" marR="46013" marT="23007" marB="23007"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EEB500"/>
                    </a:solidFill>
                  </a:tcPr>
                </a:tc>
                <a:tc>
                  <a:txBody>
                    <a:bodyPr/>
                    <a:lstStyle/>
                    <a:p>
                      <a:pPr marL="0" marR="0" algn="ctr">
                        <a:lnSpc>
                          <a:spcPct val="115000"/>
                        </a:lnSpc>
                        <a:spcBef>
                          <a:spcPts val="0"/>
                        </a:spcBef>
                        <a:spcAft>
                          <a:spcPts val="0"/>
                        </a:spcAft>
                      </a:pPr>
                      <a:r>
                        <a:rPr lang="en-US" sz="1800" kern="1200" dirty="0">
                          <a:solidFill>
                            <a:schemeClr val="tx1"/>
                          </a:solidFill>
                          <a:effectLst/>
                          <a:latin typeface="Century Gothic" panose="020B0502020202020204" pitchFamily="34" charset="0"/>
                        </a:rPr>
                        <a:t>Code</a:t>
                      </a:r>
                      <a:endParaRPr lang="en-US" sz="18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46013" marR="46013" marT="23007" marB="23007"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EEB500"/>
                    </a:solidFill>
                  </a:tcPr>
                </a:tc>
                <a:tc>
                  <a:txBody>
                    <a:bodyPr/>
                    <a:lstStyle/>
                    <a:p>
                      <a:pPr marL="0" marR="0" algn="ctr">
                        <a:lnSpc>
                          <a:spcPct val="115000"/>
                        </a:lnSpc>
                        <a:spcBef>
                          <a:spcPts val="0"/>
                        </a:spcBef>
                        <a:spcAft>
                          <a:spcPts val="0"/>
                        </a:spcAft>
                      </a:pPr>
                      <a:r>
                        <a:rPr lang="en-US" sz="1800" kern="1200" dirty="0">
                          <a:solidFill>
                            <a:schemeClr val="tx1"/>
                          </a:solidFill>
                          <a:effectLst/>
                          <a:latin typeface="Century Gothic" panose="020B0502020202020204" pitchFamily="34" charset="0"/>
                        </a:rPr>
                        <a:t>Description</a:t>
                      </a:r>
                      <a:endParaRPr lang="en-US" sz="18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23007" marR="23007" marT="23007" marB="23007"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EEB500"/>
                    </a:solidFill>
                  </a:tcPr>
                </a:tc>
                <a:extLst>
                  <a:ext uri="{0D108BD9-81ED-4DB2-BD59-A6C34878D82A}">
                    <a16:rowId xmlns:a16="http://schemas.microsoft.com/office/drawing/2014/main" val="10000"/>
                  </a:ext>
                </a:extLst>
              </a:tr>
              <a:tr h="871386">
                <a:tc rowSpan="5">
                  <a:txBody>
                    <a:bodyPr/>
                    <a:lstStyle/>
                    <a:p>
                      <a:pPr marL="0" marR="0" algn="ctr">
                        <a:lnSpc>
                          <a:spcPct val="115000"/>
                        </a:lnSpc>
                        <a:spcBef>
                          <a:spcPts val="0"/>
                        </a:spcBef>
                        <a:spcAft>
                          <a:spcPts val="600"/>
                        </a:spcAft>
                      </a:pPr>
                      <a:r>
                        <a:rPr lang="en-US" sz="2800" b="0" kern="1200" dirty="0">
                          <a:solidFill>
                            <a:schemeClr val="tx1"/>
                          </a:solidFill>
                          <a:effectLst/>
                          <a:latin typeface="Century Gothic" panose="020B0502020202020204" pitchFamily="34" charset="0"/>
                          <a:cs typeface="Times New Roman" panose="02020603050405020304" pitchFamily="18" charset="0"/>
                        </a:rPr>
                        <a:t>Full screen  </a:t>
                      </a:r>
                    </a:p>
                    <a:p>
                      <a:pPr marL="0" marR="0" algn="ctr">
                        <a:lnSpc>
                          <a:spcPct val="115000"/>
                        </a:lnSpc>
                        <a:spcBef>
                          <a:spcPts val="0"/>
                        </a:spcBef>
                        <a:spcAft>
                          <a:spcPts val="600"/>
                        </a:spcAft>
                      </a:pPr>
                      <a:r>
                        <a:rPr lang="en-US" sz="2800" b="0" kern="1200" dirty="0">
                          <a:solidFill>
                            <a:schemeClr val="tx1"/>
                          </a:solidFill>
                          <a:effectLst/>
                          <a:latin typeface="Century Gothic" panose="020B0502020202020204" pitchFamily="34" charset="0"/>
                          <a:cs typeface="Times New Roman" panose="02020603050405020304" pitchFamily="18" charset="0"/>
                        </a:rPr>
                        <a:t>+ </a:t>
                      </a:r>
                    </a:p>
                    <a:p>
                      <a:pPr marL="0" marR="0" algn="ctr">
                        <a:lnSpc>
                          <a:spcPct val="100000"/>
                        </a:lnSpc>
                        <a:spcBef>
                          <a:spcPts val="0"/>
                        </a:spcBef>
                        <a:spcAft>
                          <a:spcPts val="0"/>
                        </a:spcAft>
                      </a:pPr>
                      <a:r>
                        <a:rPr lang="en-US" sz="2800" b="0" kern="1200" dirty="0">
                          <a:solidFill>
                            <a:schemeClr val="tx1"/>
                          </a:solidFill>
                          <a:effectLst/>
                          <a:latin typeface="Century Gothic" panose="020B0502020202020204" pitchFamily="34" charset="0"/>
                          <a:cs typeface="Times New Roman" panose="02020603050405020304" pitchFamily="18" charset="0"/>
                        </a:rPr>
                        <a:t>brief </a:t>
                      </a:r>
                    </a:p>
                    <a:p>
                      <a:pPr marL="0" marR="0" algn="ctr">
                        <a:lnSpc>
                          <a:spcPct val="100000"/>
                        </a:lnSpc>
                        <a:spcBef>
                          <a:spcPts val="0"/>
                        </a:spcBef>
                        <a:spcAft>
                          <a:spcPts val="0"/>
                        </a:spcAft>
                      </a:pPr>
                      <a:r>
                        <a:rPr lang="en-US" sz="2800" b="0" kern="1200" dirty="0">
                          <a:solidFill>
                            <a:schemeClr val="tx1"/>
                          </a:solidFill>
                          <a:effectLst/>
                          <a:latin typeface="Century Gothic" panose="020B0502020202020204" pitchFamily="34" charset="0"/>
                          <a:cs typeface="Times New Roman" panose="02020603050405020304" pitchFamily="18" charset="0"/>
                        </a:rPr>
                        <a:t>intervention</a:t>
                      </a:r>
                    </a:p>
                  </a:txBody>
                  <a:tcPr marL="46013" marR="46013" marT="69020" marB="230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FFEFBD"/>
                    </a:solidFill>
                  </a:tcPr>
                </a:tc>
                <a:tc>
                  <a:txBody>
                    <a:bodyPr/>
                    <a:lstStyle/>
                    <a:p>
                      <a:pPr marL="0" marR="0" algn="ctr">
                        <a:lnSpc>
                          <a:spcPct val="100000"/>
                        </a:lnSpc>
                        <a:spcBef>
                          <a:spcPts val="0"/>
                        </a:spcBef>
                        <a:spcAft>
                          <a:spcPts val="600"/>
                        </a:spcAft>
                      </a:pPr>
                      <a:r>
                        <a:rPr lang="en-US" sz="1800" b="0" kern="1200" dirty="0">
                          <a:solidFill>
                            <a:schemeClr val="tx1"/>
                          </a:solidFill>
                          <a:effectLst/>
                          <a:latin typeface="Century Gothic" panose="020B0502020202020204" pitchFamily="34" charset="0"/>
                        </a:rPr>
                        <a:t>Medicare</a:t>
                      </a:r>
                    </a:p>
                  </a:txBody>
                  <a:tcPr marL="46013" marR="46013" marT="69020" marB="230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tc>
                  <a:txBody>
                    <a:bodyPr/>
                    <a:lstStyle/>
                    <a:p>
                      <a:pPr marL="0" marR="0" algn="ctr">
                        <a:lnSpc>
                          <a:spcPct val="100000"/>
                        </a:lnSpc>
                        <a:spcBef>
                          <a:spcPts val="0"/>
                        </a:spcBef>
                        <a:spcAft>
                          <a:spcPts val="600"/>
                        </a:spcAft>
                      </a:pPr>
                      <a:r>
                        <a:rPr lang="en-US" sz="1800" b="0" kern="1200" dirty="0">
                          <a:solidFill>
                            <a:schemeClr val="tx1"/>
                          </a:solidFill>
                          <a:effectLst/>
                          <a:latin typeface="Century Gothic" panose="020B0502020202020204" pitchFamily="34" charset="0"/>
                        </a:rPr>
                        <a:t>G2011</a:t>
                      </a:r>
                    </a:p>
                  </a:txBody>
                  <a:tcPr marL="46013" marR="46013" marT="69020" marB="230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tc>
                  <a:txBody>
                    <a:bodyPr/>
                    <a:lstStyle/>
                    <a:p>
                      <a:pPr marL="342900" marR="0" lvl="0" indent="-222250">
                        <a:lnSpc>
                          <a:spcPct val="100000"/>
                        </a:lnSpc>
                        <a:spcBef>
                          <a:spcPts val="0"/>
                        </a:spcBef>
                        <a:spcAft>
                          <a:spcPts val="600"/>
                        </a:spcAft>
                        <a:buFont typeface="Arial" panose="020B0604020202020204" pitchFamily="34" charset="0"/>
                        <a:buChar char="•"/>
                      </a:pPr>
                      <a:r>
                        <a:rPr lang="en-US" sz="1600" b="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5-14 minutes of aggregate clinic time spent administrating and interpreting a validated alcohol or drug screening tool, plus performing a face-to-face brief intervention the same day.</a:t>
                      </a:r>
                    </a:p>
                  </a:txBody>
                  <a:tcPr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extLst>
                  <a:ext uri="{0D108BD9-81ED-4DB2-BD59-A6C34878D82A}">
                    <a16:rowId xmlns:a16="http://schemas.microsoft.com/office/drawing/2014/main" val="2143169786"/>
                  </a:ext>
                </a:extLst>
              </a:tr>
              <a:tr h="709904">
                <a:tc vMerge="1">
                  <a:txBody>
                    <a:bodyPr/>
                    <a:lstStyle/>
                    <a:p>
                      <a:pPr marL="0" marR="0" algn="ctr">
                        <a:lnSpc>
                          <a:spcPct val="115000"/>
                        </a:lnSpc>
                        <a:spcBef>
                          <a:spcPts val="0"/>
                        </a:spcBef>
                        <a:spcAft>
                          <a:spcPts val="600"/>
                        </a:spcAft>
                      </a:pPr>
                      <a:r>
                        <a:rPr lang="en-US" sz="2800" b="0" kern="12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Full screen  </a:t>
                      </a:r>
                    </a:p>
                    <a:p>
                      <a:pPr marL="0" marR="0" algn="ctr">
                        <a:lnSpc>
                          <a:spcPct val="115000"/>
                        </a:lnSpc>
                        <a:spcBef>
                          <a:spcPts val="0"/>
                        </a:spcBef>
                        <a:spcAft>
                          <a:spcPts val="600"/>
                        </a:spcAft>
                      </a:pPr>
                      <a:r>
                        <a:rPr lang="en-US" sz="2800" b="0" kern="12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 </a:t>
                      </a:r>
                    </a:p>
                    <a:p>
                      <a:pPr marL="0" marR="0" algn="ctr">
                        <a:lnSpc>
                          <a:spcPct val="100000"/>
                        </a:lnSpc>
                        <a:spcBef>
                          <a:spcPts val="0"/>
                        </a:spcBef>
                        <a:spcAft>
                          <a:spcPts val="0"/>
                        </a:spcAft>
                      </a:pPr>
                      <a:r>
                        <a:rPr lang="en-US" sz="2800" b="0" kern="12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brief </a:t>
                      </a:r>
                    </a:p>
                    <a:p>
                      <a:pPr marL="0" marR="0" algn="ctr">
                        <a:lnSpc>
                          <a:spcPct val="100000"/>
                        </a:lnSpc>
                        <a:spcBef>
                          <a:spcPts val="0"/>
                        </a:spcBef>
                        <a:spcAft>
                          <a:spcPts val="0"/>
                        </a:spcAft>
                      </a:pPr>
                      <a:r>
                        <a:rPr lang="en-US" sz="2800" b="0" kern="12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intervention</a:t>
                      </a:r>
                    </a:p>
                  </a:txBody>
                  <a:tcPr marL="46013" marR="46013" marT="69020" marB="230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tc>
                  <a:txBody>
                    <a:bodyPr/>
                    <a:lstStyle/>
                    <a:p>
                      <a:pPr marL="0" marR="0" algn="ctr">
                        <a:lnSpc>
                          <a:spcPct val="100000"/>
                        </a:lnSpc>
                        <a:spcBef>
                          <a:spcPts val="0"/>
                        </a:spcBef>
                        <a:spcAft>
                          <a:spcPts val="600"/>
                        </a:spcAft>
                      </a:pPr>
                      <a:r>
                        <a:rPr lang="en-US" sz="1800" b="0" kern="1200" dirty="0">
                          <a:solidFill>
                            <a:schemeClr val="tx1"/>
                          </a:solidFill>
                          <a:effectLst/>
                          <a:latin typeface="Century Gothic" panose="020B0502020202020204" pitchFamily="34" charset="0"/>
                        </a:rPr>
                        <a:t>Medicaid</a:t>
                      </a:r>
                    </a:p>
                  </a:txBody>
                  <a:tcPr marL="46013" marR="46013" marT="69020" marB="230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tc>
                  <a:txBody>
                    <a:bodyPr/>
                    <a:lstStyle/>
                    <a:p>
                      <a:pPr marL="0" marR="0" algn="ctr">
                        <a:lnSpc>
                          <a:spcPct val="100000"/>
                        </a:lnSpc>
                        <a:spcBef>
                          <a:spcPts val="0"/>
                        </a:spcBef>
                        <a:spcAft>
                          <a:spcPts val="600"/>
                        </a:spcAft>
                      </a:pPr>
                      <a:r>
                        <a:rPr lang="en-US" sz="1800" b="0" kern="1200" dirty="0">
                          <a:solidFill>
                            <a:schemeClr val="tx1"/>
                          </a:solidFill>
                          <a:effectLst/>
                          <a:latin typeface="Century Gothic" panose="020B0502020202020204" pitchFamily="34" charset="0"/>
                        </a:rPr>
                        <a:t>CPT 99408</a:t>
                      </a:r>
                    </a:p>
                  </a:txBody>
                  <a:tcPr marL="46013" marR="46013" marT="69020" marB="230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tc rowSpan="2">
                  <a:txBody>
                    <a:bodyPr/>
                    <a:lstStyle/>
                    <a:p>
                      <a:pPr marL="342900" marR="0" lvl="0" indent="-222250">
                        <a:lnSpc>
                          <a:spcPct val="100000"/>
                        </a:lnSpc>
                        <a:spcBef>
                          <a:spcPts val="0"/>
                        </a:spcBef>
                        <a:spcAft>
                          <a:spcPts val="0"/>
                        </a:spcAft>
                        <a:buFont typeface="Arial" panose="020B0604020202020204" pitchFamily="34" charset="0"/>
                        <a:buChar char="•"/>
                      </a:pPr>
                      <a:r>
                        <a:rPr lang="en-US" sz="1600" kern="1200" dirty="0">
                          <a:solidFill>
                            <a:schemeClr val="tx1"/>
                          </a:solidFill>
                          <a:effectLst/>
                          <a:latin typeface="Century Gothic" panose="020B0502020202020204" pitchFamily="34" charset="0"/>
                        </a:rPr>
                        <a:t>Same as above, 15 – 29 minutes.</a:t>
                      </a:r>
                      <a:endParaRPr lang="en-US" sz="16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23007" marR="23007" marT="23007" marB="230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rgbClr val="FFEFBD"/>
                    </a:solidFill>
                  </a:tcPr>
                </a:tc>
                <a:extLst>
                  <a:ext uri="{0D108BD9-81ED-4DB2-BD59-A6C34878D82A}">
                    <a16:rowId xmlns:a16="http://schemas.microsoft.com/office/drawing/2014/main" val="10001"/>
                  </a:ext>
                </a:extLst>
              </a:tr>
              <a:tr h="566204">
                <a:tc vMerge="1">
                  <a:txBody>
                    <a:bodyPr/>
                    <a:lstStyle/>
                    <a:p>
                      <a:endParaRPr lang="en-US"/>
                    </a:p>
                  </a:txBody>
                  <a:tcPr/>
                </a:tc>
                <a:tc>
                  <a:txBody>
                    <a:bodyPr/>
                    <a:lstStyle/>
                    <a:p>
                      <a:pPr marL="0" marR="0" indent="0" algn="ctr" defTabSz="914400" rtl="0" eaLnBrk="1" fontAlgn="auto" latinLnBrk="0" hangingPunct="1">
                        <a:lnSpc>
                          <a:spcPct val="100000"/>
                        </a:lnSpc>
                        <a:spcBef>
                          <a:spcPts val="0"/>
                        </a:spcBef>
                        <a:spcAft>
                          <a:spcPts val="600"/>
                        </a:spcAft>
                        <a:buClrTx/>
                        <a:buSzTx/>
                        <a:buFontTx/>
                        <a:buNone/>
                        <a:tabLst/>
                        <a:defRPr/>
                      </a:pPr>
                      <a:r>
                        <a:rPr lang="en-US" sz="1800" b="0" dirty="0">
                          <a:solidFill>
                            <a:schemeClr val="tx1"/>
                          </a:solidFill>
                          <a:effectLst/>
                          <a:latin typeface="Century Gothic" panose="020B0502020202020204" pitchFamily="34" charset="0"/>
                        </a:rPr>
                        <a:t>Medicare</a:t>
                      </a:r>
                      <a:endParaRPr lang="en-US" sz="1800" b="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46013" marR="46013" marT="69020" marB="230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rgbClr val="FFEFBD"/>
                    </a:solidFill>
                  </a:tcPr>
                </a:tc>
                <a:tc>
                  <a:txBody>
                    <a:bodyPr/>
                    <a:lstStyle/>
                    <a:p>
                      <a:pPr marL="0" marR="0" indent="0" algn="ctr" defTabSz="914400" rtl="0" eaLnBrk="1" fontAlgn="auto" latinLnBrk="0" hangingPunct="1">
                        <a:lnSpc>
                          <a:spcPct val="100000"/>
                        </a:lnSpc>
                        <a:spcBef>
                          <a:spcPts val="0"/>
                        </a:spcBef>
                        <a:spcAft>
                          <a:spcPts val="600"/>
                        </a:spcAft>
                        <a:buClrTx/>
                        <a:buSzTx/>
                        <a:buFontTx/>
                        <a:buNone/>
                        <a:tabLst/>
                        <a:defRPr/>
                      </a:pPr>
                      <a:r>
                        <a:rPr lang="en-US" sz="1800" b="0" dirty="0">
                          <a:solidFill>
                            <a:schemeClr val="tx1"/>
                          </a:solidFill>
                          <a:effectLst/>
                          <a:latin typeface="Century Gothic" panose="020B0502020202020204" pitchFamily="34" charset="0"/>
                        </a:rPr>
                        <a:t>G0396</a:t>
                      </a:r>
                      <a:endParaRPr lang="en-US" sz="1800" b="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46013" marR="46013" marT="69020" marB="230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rgbClr val="FFEFBD"/>
                    </a:solidFill>
                  </a:tcPr>
                </a:tc>
                <a:tc vMerge="1">
                  <a:txBody>
                    <a:bodyPr/>
                    <a:lstStyle/>
                    <a:p>
                      <a:endParaRPr lang="en-US"/>
                    </a:p>
                  </a:txBody>
                  <a:tcPr/>
                </a:tc>
                <a:extLst>
                  <a:ext uri="{0D108BD9-81ED-4DB2-BD59-A6C34878D82A}">
                    <a16:rowId xmlns:a16="http://schemas.microsoft.com/office/drawing/2014/main" val="10002"/>
                  </a:ext>
                </a:extLst>
              </a:tr>
              <a:tr h="563593">
                <a:tc vMerge="1">
                  <a:txBody>
                    <a:bodyPr/>
                    <a:lstStyle/>
                    <a:p>
                      <a:pPr marL="0" marR="0" algn="ctr">
                        <a:lnSpc>
                          <a:spcPct val="115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013" marR="46013" marT="23007" marB="23007" anchor="ctr"/>
                </a:tc>
                <a:tc>
                  <a:txBody>
                    <a:bodyPr/>
                    <a:lstStyle/>
                    <a:p>
                      <a:pPr marL="0" marR="0" algn="ctr">
                        <a:lnSpc>
                          <a:spcPct val="100000"/>
                        </a:lnSpc>
                        <a:spcBef>
                          <a:spcPts val="0"/>
                        </a:spcBef>
                        <a:spcAft>
                          <a:spcPts val="600"/>
                        </a:spcAft>
                      </a:pPr>
                      <a:r>
                        <a:rPr lang="en-US" sz="1800" kern="1200" dirty="0">
                          <a:solidFill>
                            <a:schemeClr val="tx1"/>
                          </a:solidFill>
                          <a:effectLst/>
                          <a:latin typeface="Century Gothic" panose="020B0502020202020204" pitchFamily="34" charset="0"/>
                        </a:rPr>
                        <a:t>Medicaid</a:t>
                      </a:r>
                    </a:p>
                  </a:txBody>
                  <a:tcPr marL="46013" marR="46013" marT="23007" marB="230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tc>
                  <a:txBody>
                    <a:bodyPr/>
                    <a:lstStyle/>
                    <a:p>
                      <a:pPr marL="0" marR="0" algn="ctr">
                        <a:lnSpc>
                          <a:spcPct val="115000"/>
                        </a:lnSpc>
                        <a:spcBef>
                          <a:spcPts val="0"/>
                        </a:spcBef>
                        <a:spcAft>
                          <a:spcPts val="0"/>
                        </a:spcAft>
                      </a:pPr>
                      <a:r>
                        <a:rPr lang="en-US" sz="1800" kern="1200" dirty="0">
                          <a:solidFill>
                            <a:schemeClr val="tx1"/>
                          </a:solidFill>
                          <a:effectLst/>
                          <a:latin typeface="Century Gothic" panose="020B0502020202020204" pitchFamily="34" charset="0"/>
                        </a:rPr>
                        <a:t>CPT  99409</a:t>
                      </a:r>
                    </a:p>
                  </a:txBody>
                  <a:tcPr marL="46013" marR="46013" marT="23007" marB="230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tc rowSpan="2">
                  <a:txBody>
                    <a:bodyPr/>
                    <a:lstStyle/>
                    <a:p>
                      <a:pPr marL="342900" marR="0" lvl="0" indent="-222250">
                        <a:lnSpc>
                          <a:spcPct val="100000"/>
                        </a:lnSpc>
                        <a:spcBef>
                          <a:spcPts val="0"/>
                        </a:spcBef>
                        <a:spcAft>
                          <a:spcPts val="0"/>
                        </a:spcAft>
                        <a:buFont typeface="Arial" panose="020B0604020202020204" pitchFamily="34" charset="0"/>
                        <a:buChar char="•"/>
                      </a:pPr>
                      <a:r>
                        <a:rPr lang="en-US" sz="1600" kern="1200" dirty="0">
                          <a:solidFill>
                            <a:schemeClr val="tx1"/>
                          </a:solidFill>
                          <a:effectLst/>
                          <a:latin typeface="Century Gothic" panose="020B0502020202020204" pitchFamily="34" charset="0"/>
                        </a:rPr>
                        <a:t>Same as above, ≥ 30 minutes.</a:t>
                      </a:r>
                      <a:endParaRPr lang="en-US" sz="16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23007" marR="23007" marT="23007" marB="230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extLst>
                  <a:ext uri="{0D108BD9-81ED-4DB2-BD59-A6C34878D82A}">
                    <a16:rowId xmlns:a16="http://schemas.microsoft.com/office/drawing/2014/main" val="10003"/>
                  </a:ext>
                </a:extLst>
              </a:tr>
              <a:tr h="563593">
                <a:tc vMerge="1">
                  <a:txBody>
                    <a:bodyPr/>
                    <a:lstStyle/>
                    <a:p>
                      <a:endParaRPr lang="en-US"/>
                    </a:p>
                  </a:txBody>
                  <a:tcPr/>
                </a:tc>
                <a:tc>
                  <a:txBody>
                    <a:bodyPr/>
                    <a:lstStyle/>
                    <a:p>
                      <a:pPr marL="0" marR="0" indent="0" algn="ctr" defTabSz="914400" rtl="0" eaLnBrk="1" fontAlgn="auto" latinLnBrk="0" hangingPunct="1">
                        <a:lnSpc>
                          <a:spcPct val="100000"/>
                        </a:lnSpc>
                        <a:spcBef>
                          <a:spcPts val="0"/>
                        </a:spcBef>
                        <a:spcAft>
                          <a:spcPts val="600"/>
                        </a:spcAft>
                        <a:buClrTx/>
                        <a:buSzTx/>
                        <a:buFontTx/>
                        <a:buNone/>
                        <a:tabLst/>
                        <a:defRPr/>
                      </a:pPr>
                      <a:r>
                        <a:rPr lang="en-US" sz="1800" dirty="0">
                          <a:solidFill>
                            <a:schemeClr val="tx1"/>
                          </a:solidFill>
                          <a:effectLst/>
                          <a:latin typeface="Century Gothic" panose="020B0502020202020204" pitchFamily="34" charset="0"/>
                        </a:rPr>
                        <a:t>Medicare</a:t>
                      </a:r>
                      <a:endParaRPr lang="en-US" sz="18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46013" marR="46013" marT="23007" marB="230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800" kern="1200" dirty="0">
                          <a:solidFill>
                            <a:schemeClr val="tx1"/>
                          </a:solidFill>
                          <a:effectLst/>
                          <a:latin typeface="Century Gothic" panose="020B0502020202020204" pitchFamily="34" charset="0"/>
                        </a:rPr>
                        <a:t>G0397</a:t>
                      </a:r>
                      <a:endParaRPr lang="en-US" sz="1800" b="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46013" marR="46013" marT="23007" marB="230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tc vMerge="1">
                  <a:txBody>
                    <a:bodyPr/>
                    <a:lstStyle/>
                    <a:p>
                      <a:endParaRPr lang="en-US"/>
                    </a:p>
                  </a:txBody>
                  <a:tcPr/>
                </a:tc>
                <a:extLst>
                  <a:ext uri="{0D108BD9-81ED-4DB2-BD59-A6C34878D82A}">
                    <a16:rowId xmlns:a16="http://schemas.microsoft.com/office/drawing/2014/main" val="10004"/>
                  </a:ext>
                </a:extLst>
              </a:tr>
            </a:tbl>
          </a:graphicData>
        </a:graphic>
      </p:graphicFrame>
      <p:sp>
        <p:nvSpPr>
          <p:cNvPr id="5" name="Rectangle 4">
            <a:extLst>
              <a:ext uri="{FF2B5EF4-FFF2-40B4-BE49-F238E27FC236}">
                <a16:creationId xmlns:a16="http://schemas.microsoft.com/office/drawing/2014/main" id="{8F33B878-511D-494F-9FEC-644547ED47E0}"/>
              </a:ext>
            </a:extLst>
          </p:cNvPr>
          <p:cNvSpPr/>
          <p:nvPr/>
        </p:nvSpPr>
        <p:spPr>
          <a:xfrm>
            <a:off x="354451" y="5077131"/>
            <a:ext cx="11559905" cy="1692771"/>
          </a:xfrm>
          <a:prstGeom prst="rect">
            <a:avLst/>
          </a:prstGeom>
        </p:spPr>
        <p:txBody>
          <a:bodyPr wrap="square">
            <a:spAutoFit/>
          </a:bodyPr>
          <a:lstStyle/>
          <a:p>
            <a:pPr marL="568325" indent="-228600" defTabSz="914400">
              <a:spcAft>
                <a:spcPts val="1800"/>
              </a:spcAft>
              <a:buFont typeface="Arial" panose="020B0604020202020204" pitchFamily="34" charset="0"/>
              <a:buChar char="•"/>
            </a:pPr>
            <a:r>
              <a:rPr lang="en-US" sz="1600" dirty="0">
                <a:latin typeface="Century Gothic" panose="020B0502020202020204" pitchFamily="34" charset="0"/>
              </a:rPr>
              <a:t>Codes above should be appended to E/M service with modifier 25</a:t>
            </a:r>
          </a:p>
          <a:p>
            <a:pPr marL="568325" indent="-228600" defTabSz="914400">
              <a:spcAft>
                <a:spcPts val="600"/>
              </a:spcAft>
              <a:buFont typeface="Arial" panose="020B0604020202020204" pitchFamily="34" charset="0"/>
              <a:buChar char="•"/>
            </a:pPr>
            <a:r>
              <a:rPr lang="en-US" sz="1600" dirty="0">
                <a:latin typeface="Century Gothic" panose="020B0502020202020204" pitchFamily="34" charset="0"/>
              </a:rPr>
              <a:t>ICD-10 diagnosis codes are poorly suited for most SBIRT patient scenarios and can break confidentiality. Two options:</a:t>
            </a:r>
          </a:p>
          <a:p>
            <a:pPr marL="1025525" lvl="2" indent="-228600" defTabSz="914400">
              <a:buFont typeface="Arial" panose="020B0604020202020204" pitchFamily="34" charset="0"/>
              <a:buChar char="•"/>
            </a:pPr>
            <a:r>
              <a:rPr lang="en-US" sz="1600" dirty="0">
                <a:latin typeface="Century Gothic" panose="020B0502020202020204" pitchFamily="34" charset="0"/>
              </a:rPr>
              <a:t>Z13.89: “Encounter for screening for other disorder”</a:t>
            </a:r>
          </a:p>
          <a:p>
            <a:pPr marL="1025525" lvl="2" indent="-228600" defTabSz="914400">
              <a:spcAft>
                <a:spcPts val="1800"/>
              </a:spcAft>
              <a:buFont typeface="Arial" panose="020B0604020202020204" pitchFamily="34" charset="0"/>
              <a:buChar char="•"/>
            </a:pPr>
            <a:r>
              <a:rPr lang="en-US" sz="1600" dirty="0">
                <a:latin typeface="Century Gothic" panose="020B0502020202020204" pitchFamily="34" charset="0"/>
              </a:rPr>
              <a:t>Z13.9: “Encounter for screening, unspecified”</a:t>
            </a:r>
          </a:p>
        </p:txBody>
      </p:sp>
    </p:spTree>
    <p:extLst>
      <p:ext uri="{BB962C8B-B14F-4D97-AF65-F5344CB8AC3E}">
        <p14:creationId xmlns:p14="http://schemas.microsoft.com/office/powerpoint/2010/main" val="46454395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2"/>
          <p:cNvSpPr txBox="1">
            <a:spLocks noChangeArrowheads="1"/>
          </p:cNvSpPr>
          <p:nvPr/>
        </p:nvSpPr>
        <p:spPr>
          <a:xfrm>
            <a:off x="1679424" y="92439"/>
            <a:ext cx="9601250" cy="1534656"/>
          </a:xfrm>
          <a:prstGeom prst="rect">
            <a:avLst/>
          </a:prstGeom>
        </p:spPr>
        <p:txBody>
          <a:bodyPr vert="horz" lIns="91440" tIns="45720" rIns="91440" bIns="45720" rtlCol="0" anchor="ctr">
            <a:noAutofit/>
          </a:bodyPr>
          <a:lstStyle/>
          <a:p>
            <a:pPr algn="ctr">
              <a:spcBef>
                <a:spcPct val="0"/>
              </a:spcBef>
              <a:defRPr/>
            </a:pPr>
            <a:r>
              <a:rPr lang="en-US" sz="4000" dirty="0">
                <a:latin typeface="Calibri" panose="020F0502020204030204" pitchFamily="34" charset="0"/>
                <a:cs typeface="Calibri" panose="020F0502020204030204" pitchFamily="34" charset="0"/>
              </a:rPr>
              <a:t>Documentation supporting screening-only with adult pts (CPT 96160)</a:t>
            </a:r>
          </a:p>
        </p:txBody>
      </p:sp>
      <p:sp>
        <p:nvSpPr>
          <p:cNvPr id="20" name="Rectangle 19"/>
          <p:cNvSpPr/>
          <p:nvPr/>
        </p:nvSpPr>
        <p:spPr>
          <a:xfrm>
            <a:off x="10090120" y="6455147"/>
            <a:ext cx="1958037" cy="338554"/>
          </a:xfrm>
          <a:prstGeom prst="rect">
            <a:avLst/>
          </a:prstGeom>
        </p:spPr>
        <p:txBody>
          <a:bodyPr wrap="none">
            <a:spAutoFit/>
          </a:bodyPr>
          <a:lstStyle/>
          <a:p>
            <a:r>
              <a:rPr lang="en-US" sz="1600" dirty="0"/>
              <a:t>www.sbirtoregon.org</a:t>
            </a:r>
          </a:p>
        </p:txBody>
      </p:sp>
      <p:pic>
        <p:nvPicPr>
          <p:cNvPr id="2" name="Picture 1">
            <a:extLst>
              <a:ext uri="{FF2B5EF4-FFF2-40B4-BE49-F238E27FC236}">
                <a16:creationId xmlns:a16="http://schemas.microsoft.com/office/drawing/2014/main" id="{86CD6140-1769-4C20-B2FD-7C5B222AB1AE}"/>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1679424" y="1693935"/>
            <a:ext cx="9873181" cy="4652836"/>
          </a:xfrm>
          <a:prstGeom prst="rect">
            <a:avLst/>
          </a:prstGeom>
        </p:spPr>
      </p:pic>
    </p:spTree>
    <p:extLst>
      <p:ext uri="{BB962C8B-B14F-4D97-AF65-F5344CB8AC3E}">
        <p14:creationId xmlns:p14="http://schemas.microsoft.com/office/powerpoint/2010/main" val="42561584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a:xfrm>
            <a:off x="747310" y="0"/>
            <a:ext cx="11444690" cy="1141973"/>
          </a:xfrm>
          <a:prstGeom prst="rect">
            <a:avLst/>
          </a:prstGeom>
        </p:spPr>
        <p:txBody>
          <a:bodyPr vert="horz" lIns="91440" tIns="45720" rIns="91440" bIns="45720" rtlCol="0" anchor="ctr">
            <a:noAutofit/>
          </a:bodyPr>
          <a:lstStyle/>
          <a:p>
            <a:pPr algn="ctr">
              <a:spcBef>
                <a:spcPct val="0"/>
              </a:spcBef>
              <a:spcAft>
                <a:spcPts val="600"/>
              </a:spcAft>
              <a:defRPr/>
            </a:pPr>
            <a:r>
              <a:rPr lang="en-US" sz="4000" dirty="0">
                <a:latin typeface="Calibri" panose="020F0502020204030204" pitchFamily="34" charset="0"/>
                <a:cs typeface="Calibri" panose="020F0502020204030204" pitchFamily="34" charset="0"/>
              </a:rPr>
              <a:t>Documentation supporting SBI with adults</a:t>
            </a:r>
          </a:p>
        </p:txBody>
      </p:sp>
      <p:sp>
        <p:nvSpPr>
          <p:cNvPr id="16" name="Rectangle 15"/>
          <p:cNvSpPr/>
          <p:nvPr/>
        </p:nvSpPr>
        <p:spPr>
          <a:xfrm>
            <a:off x="10233706" y="6519446"/>
            <a:ext cx="1958037" cy="338554"/>
          </a:xfrm>
          <a:prstGeom prst="rect">
            <a:avLst/>
          </a:prstGeom>
        </p:spPr>
        <p:txBody>
          <a:bodyPr wrap="none">
            <a:spAutoFit/>
          </a:bodyPr>
          <a:lstStyle/>
          <a:p>
            <a:r>
              <a:rPr lang="en-US" sz="1600" dirty="0"/>
              <a:t>www.sbirtoregon.org</a:t>
            </a:r>
          </a:p>
        </p:txBody>
      </p:sp>
      <p:pic>
        <p:nvPicPr>
          <p:cNvPr id="2" name="Picture 1">
            <a:extLst>
              <a:ext uri="{FF2B5EF4-FFF2-40B4-BE49-F238E27FC236}">
                <a16:creationId xmlns:a16="http://schemas.microsoft.com/office/drawing/2014/main" id="{B273F175-FA5B-4392-8A6F-A35EF9064A12}"/>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1523997" y="1118357"/>
            <a:ext cx="9409225" cy="5424706"/>
          </a:xfrm>
          <a:prstGeom prst="rect">
            <a:avLst/>
          </a:prstGeom>
        </p:spPr>
      </p:pic>
    </p:spTree>
    <p:extLst>
      <p:ext uri="{BB962C8B-B14F-4D97-AF65-F5344CB8AC3E}">
        <p14:creationId xmlns:p14="http://schemas.microsoft.com/office/powerpoint/2010/main" val="422797882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2908465" y="241385"/>
            <a:ext cx="7268511" cy="1066800"/>
          </a:xfrm>
          <a:prstGeom prst="rect">
            <a:avLst/>
          </a:prstGeom>
        </p:spPr>
        <p:txBody>
          <a:bodyPr vert="horz" lIns="91440" tIns="45720" rIns="91440" bIns="45720" rtlCol="0" anchor="ctr">
            <a:noAutofit/>
          </a:bodyPr>
          <a:lstStyle/>
          <a:p>
            <a:pPr algn="ctr">
              <a:spcBef>
                <a:spcPct val="0"/>
              </a:spcBef>
              <a:defRPr/>
            </a:pPr>
            <a:r>
              <a:rPr lang="en-US" sz="4000" dirty="0">
                <a:latin typeface="Calibri" panose="020F0502020204030204" pitchFamily="34" charset="0"/>
                <a:cs typeface="Calibri" panose="020F0502020204030204" pitchFamily="34" charset="0"/>
              </a:rPr>
              <a:t>Who’s allowed to independently bill for SBI</a:t>
            </a:r>
          </a:p>
        </p:txBody>
      </p:sp>
      <p:graphicFrame>
        <p:nvGraphicFramePr>
          <p:cNvPr id="10" name="Table 9"/>
          <p:cNvGraphicFramePr>
            <a:graphicFrameLocks noGrp="1"/>
          </p:cNvGraphicFramePr>
          <p:nvPr>
            <p:extLst>
              <p:ext uri="{D42A27DB-BD31-4B8C-83A1-F6EECF244321}">
                <p14:modId xmlns:p14="http://schemas.microsoft.com/office/powerpoint/2010/main" val="1266757067"/>
              </p:ext>
            </p:extLst>
          </p:nvPr>
        </p:nvGraphicFramePr>
        <p:xfrm>
          <a:off x="872920" y="1815990"/>
          <a:ext cx="10446159" cy="4425114"/>
        </p:xfrm>
        <a:graphic>
          <a:graphicData uri="http://schemas.openxmlformats.org/drawingml/2006/table">
            <a:tbl>
              <a:tblPr firstRow="1" bandRow="1">
                <a:tableStyleId>{5C22544A-7EE6-4342-B048-85BDC9FD1C3A}</a:tableStyleId>
              </a:tblPr>
              <a:tblGrid>
                <a:gridCol w="5444380">
                  <a:extLst>
                    <a:ext uri="{9D8B030D-6E8A-4147-A177-3AD203B41FA5}">
                      <a16:colId xmlns:a16="http://schemas.microsoft.com/office/drawing/2014/main" val="20000"/>
                    </a:ext>
                  </a:extLst>
                </a:gridCol>
                <a:gridCol w="5001779">
                  <a:extLst>
                    <a:ext uri="{9D8B030D-6E8A-4147-A177-3AD203B41FA5}">
                      <a16:colId xmlns:a16="http://schemas.microsoft.com/office/drawing/2014/main" val="20001"/>
                    </a:ext>
                  </a:extLst>
                </a:gridCol>
              </a:tblGrid>
              <a:tr h="485298">
                <a:tc>
                  <a:txBody>
                    <a:bodyPr/>
                    <a:lstStyle/>
                    <a:p>
                      <a:pPr marL="0" marR="0" algn="l">
                        <a:spcBef>
                          <a:spcPts val="0"/>
                        </a:spcBef>
                        <a:spcAft>
                          <a:spcPts val="0"/>
                        </a:spcAft>
                      </a:pPr>
                      <a:r>
                        <a:rPr lang="en-US" sz="2000" b="1" kern="100">
                          <a:solidFill>
                            <a:schemeClr val="tx1"/>
                          </a:solidFill>
                          <a:effectLst/>
                          <a:latin typeface="Century Gothic" panose="020B0502020202020204" pitchFamily="34" charset="0"/>
                          <a:ea typeface="SimSun" panose="02010600030101010101" pitchFamily="2" charset="-122"/>
                        </a:rPr>
                        <a:t>Oregon</a:t>
                      </a:r>
                      <a:r>
                        <a:rPr lang="en-US" sz="2000" b="1" kern="100" baseline="0">
                          <a:solidFill>
                            <a:schemeClr val="tx1"/>
                          </a:solidFill>
                          <a:effectLst/>
                          <a:latin typeface="Century Gothic" panose="020B0502020202020204" pitchFamily="34" charset="0"/>
                          <a:ea typeface="SimSun" panose="02010600030101010101" pitchFamily="2" charset="-122"/>
                        </a:rPr>
                        <a:t> Medicaid</a:t>
                      </a:r>
                      <a:endParaRPr lang="en-US" sz="2400" kern="100" dirty="0">
                        <a:solidFill>
                          <a:schemeClr val="tx1"/>
                        </a:solidFill>
                        <a:effectLst/>
                        <a:latin typeface="Century Gothic" panose="020B0502020202020204" pitchFamily="34" charset="0"/>
                        <a:ea typeface="Times New Roman" panose="02020603050405020304" pitchFamily="18" charset="0"/>
                      </a:endParaRPr>
                    </a:p>
                  </a:txBody>
                  <a:tcPr marL="73025" marR="73025" anchor="b">
                    <a:lnB w="12700" cap="flat" cmpd="sng" algn="ctr">
                      <a:solidFill>
                        <a:schemeClr val="tx1"/>
                      </a:solidFill>
                      <a:prstDash val="solid"/>
                      <a:round/>
                      <a:headEnd type="none" w="med" len="med"/>
                      <a:tailEnd type="none" w="med" len="med"/>
                    </a:lnB>
                    <a:solidFill>
                      <a:srgbClr val="EEB500"/>
                    </a:solidFill>
                  </a:tcPr>
                </a:tc>
                <a:tc>
                  <a:txBody>
                    <a:bodyPr/>
                    <a:lstStyle/>
                    <a:p>
                      <a:pPr marL="0" marR="0" algn="l">
                        <a:spcBef>
                          <a:spcPts val="0"/>
                        </a:spcBef>
                        <a:spcAft>
                          <a:spcPts val="0"/>
                        </a:spcAft>
                      </a:pPr>
                      <a:r>
                        <a:rPr lang="en-US" sz="2000" b="1" kern="100">
                          <a:solidFill>
                            <a:schemeClr val="tx1"/>
                          </a:solidFill>
                          <a:effectLst/>
                          <a:latin typeface="Century Gothic" panose="020B0502020202020204" pitchFamily="34" charset="0"/>
                          <a:ea typeface="SimSun" panose="02010600030101010101" pitchFamily="2" charset="-122"/>
                        </a:rPr>
                        <a:t>Medicare</a:t>
                      </a:r>
                      <a:endParaRPr lang="en-US" sz="2400" kern="100">
                        <a:solidFill>
                          <a:schemeClr val="tx1"/>
                        </a:solidFill>
                        <a:effectLst/>
                        <a:latin typeface="Century Gothic" panose="020B0502020202020204" pitchFamily="34" charset="0"/>
                        <a:ea typeface="Times New Roman" panose="02020603050405020304" pitchFamily="18" charset="0"/>
                      </a:endParaRPr>
                    </a:p>
                  </a:txBody>
                  <a:tcPr marL="73025" marR="73025" anchor="b">
                    <a:lnB w="12700" cap="flat" cmpd="sng" algn="ctr">
                      <a:solidFill>
                        <a:schemeClr val="tx1"/>
                      </a:solidFill>
                      <a:prstDash val="solid"/>
                      <a:round/>
                      <a:headEnd type="none" w="med" len="med"/>
                      <a:tailEnd type="none" w="med" len="med"/>
                    </a:lnB>
                    <a:solidFill>
                      <a:srgbClr val="EEB500"/>
                    </a:solidFill>
                  </a:tcPr>
                </a:tc>
                <a:extLst>
                  <a:ext uri="{0D108BD9-81ED-4DB2-BD59-A6C34878D82A}">
                    <a16:rowId xmlns:a16="http://schemas.microsoft.com/office/drawing/2014/main" val="10000"/>
                  </a:ext>
                </a:extLst>
              </a:tr>
              <a:tr h="544579">
                <a:tc>
                  <a:txBody>
                    <a:bodyPr/>
                    <a:lstStyle/>
                    <a:p>
                      <a:pPr marL="0" marR="0" algn="l" defTabSz="914400" rtl="0" eaLnBrk="1" latinLnBrk="0" hangingPunct="1">
                        <a:spcBef>
                          <a:spcPts val="0"/>
                        </a:spcBef>
                        <a:spcAft>
                          <a:spcPts val="0"/>
                        </a:spcAft>
                      </a:pPr>
                      <a:r>
                        <a:rPr lang="en-US" sz="2000" kern="100" dirty="0">
                          <a:solidFill>
                            <a:schemeClr val="dk1"/>
                          </a:solidFill>
                          <a:effectLst/>
                          <a:latin typeface="Century Gothic" panose="020B0502020202020204" pitchFamily="34" charset="0"/>
                          <a:ea typeface="SimSun" panose="02010600030101010101" pitchFamily="2" charset="-122"/>
                          <a:cs typeface="+mn-cs"/>
                        </a:rPr>
                        <a:t>Physicians (MD, DO, ND)</a:t>
                      </a:r>
                    </a:p>
                  </a:txBody>
                  <a:tcPr marL="73025" marR="730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tc>
                  <a:txBody>
                    <a:bodyPr/>
                    <a:lstStyle/>
                    <a:p>
                      <a:pPr marL="0" marR="0" algn="l" defTabSz="914400" rtl="0" eaLnBrk="1" latinLnBrk="0" hangingPunct="1">
                        <a:spcBef>
                          <a:spcPts val="0"/>
                        </a:spcBef>
                        <a:spcAft>
                          <a:spcPts val="0"/>
                        </a:spcAft>
                      </a:pPr>
                      <a:r>
                        <a:rPr lang="en-US" sz="2000" kern="100">
                          <a:solidFill>
                            <a:schemeClr val="dk1"/>
                          </a:solidFill>
                          <a:effectLst/>
                          <a:latin typeface="Century Gothic" panose="020B0502020202020204" pitchFamily="34" charset="0"/>
                          <a:ea typeface="SimSun" panose="02010600030101010101" pitchFamily="2" charset="-122"/>
                          <a:cs typeface="+mn-cs"/>
                        </a:rPr>
                        <a:t>Physicians (MD, DO)</a:t>
                      </a:r>
                      <a:endParaRPr lang="en-US" sz="2000" kern="100" dirty="0">
                        <a:solidFill>
                          <a:schemeClr val="dk1"/>
                        </a:solidFill>
                        <a:effectLst/>
                        <a:latin typeface="Century Gothic" panose="020B0502020202020204" pitchFamily="34" charset="0"/>
                        <a:ea typeface="SimSun" panose="02010600030101010101" pitchFamily="2" charset="-122"/>
                        <a:cs typeface="+mn-cs"/>
                      </a:endParaRPr>
                    </a:p>
                  </a:txBody>
                  <a:tcPr marL="73025" marR="730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extLst>
                  <a:ext uri="{0D108BD9-81ED-4DB2-BD59-A6C34878D82A}">
                    <a16:rowId xmlns:a16="http://schemas.microsoft.com/office/drawing/2014/main" val="10001"/>
                  </a:ext>
                </a:extLst>
              </a:tr>
              <a:tr h="544579">
                <a:tc>
                  <a:txBody>
                    <a:bodyPr/>
                    <a:lstStyle/>
                    <a:p>
                      <a:pPr marL="0" marR="0" algn="l" defTabSz="914400" rtl="0" eaLnBrk="1" latinLnBrk="0" hangingPunct="1">
                        <a:spcBef>
                          <a:spcPts val="0"/>
                        </a:spcBef>
                        <a:spcAft>
                          <a:spcPts val="0"/>
                        </a:spcAft>
                      </a:pPr>
                      <a:r>
                        <a:rPr lang="en-US" sz="2000" kern="100">
                          <a:solidFill>
                            <a:schemeClr val="dk1"/>
                          </a:solidFill>
                          <a:effectLst/>
                          <a:latin typeface="Century Gothic" panose="020B0502020202020204" pitchFamily="34" charset="0"/>
                          <a:ea typeface="SimSun" panose="02010600030101010101" pitchFamily="2" charset="-122"/>
                          <a:cs typeface="+mn-cs"/>
                        </a:rPr>
                        <a:t>Physician Assistants</a:t>
                      </a:r>
                    </a:p>
                  </a:txBody>
                  <a:tcPr marL="73025" marR="730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tc>
                  <a:txBody>
                    <a:bodyPr/>
                    <a:lstStyle/>
                    <a:p>
                      <a:pPr marL="0" marR="0" algn="l" defTabSz="914400" rtl="0" eaLnBrk="1" latinLnBrk="0" hangingPunct="1">
                        <a:spcBef>
                          <a:spcPts val="0"/>
                        </a:spcBef>
                        <a:spcAft>
                          <a:spcPts val="0"/>
                        </a:spcAft>
                      </a:pPr>
                      <a:r>
                        <a:rPr lang="en-US" sz="2000" kern="100" dirty="0">
                          <a:solidFill>
                            <a:schemeClr val="dk1"/>
                          </a:solidFill>
                          <a:effectLst/>
                          <a:latin typeface="Century Gothic" panose="020B0502020202020204" pitchFamily="34" charset="0"/>
                          <a:ea typeface="SimSun" panose="02010600030101010101" pitchFamily="2" charset="-122"/>
                          <a:cs typeface="+mn-cs"/>
                        </a:rPr>
                        <a:t>Physician Assistants</a:t>
                      </a:r>
                    </a:p>
                  </a:txBody>
                  <a:tcPr marL="73025" marR="730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extLst>
                  <a:ext uri="{0D108BD9-81ED-4DB2-BD59-A6C34878D82A}">
                    <a16:rowId xmlns:a16="http://schemas.microsoft.com/office/drawing/2014/main" val="10002"/>
                  </a:ext>
                </a:extLst>
              </a:tr>
              <a:tr h="544579">
                <a:tc>
                  <a:txBody>
                    <a:bodyPr/>
                    <a:lstStyle/>
                    <a:p>
                      <a:pPr marL="0" marR="0" algn="l" defTabSz="914400" rtl="0" eaLnBrk="1" latinLnBrk="0" hangingPunct="1">
                        <a:spcBef>
                          <a:spcPts val="0"/>
                        </a:spcBef>
                        <a:spcAft>
                          <a:spcPts val="0"/>
                        </a:spcAft>
                      </a:pPr>
                      <a:r>
                        <a:rPr lang="en-US" sz="2000" kern="100">
                          <a:solidFill>
                            <a:schemeClr val="dk1"/>
                          </a:solidFill>
                          <a:effectLst/>
                          <a:latin typeface="Century Gothic" panose="020B0502020202020204" pitchFamily="34" charset="0"/>
                          <a:ea typeface="SimSun" panose="02010600030101010101" pitchFamily="2" charset="-122"/>
                          <a:cs typeface="+mn-cs"/>
                        </a:rPr>
                        <a:t>Nurse Practicioners</a:t>
                      </a:r>
                    </a:p>
                  </a:txBody>
                  <a:tcPr marL="73025" marR="730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tc>
                  <a:txBody>
                    <a:bodyPr/>
                    <a:lstStyle/>
                    <a:p>
                      <a:pPr marL="0" marR="0" algn="l" defTabSz="914400" rtl="0" eaLnBrk="1" latinLnBrk="0" hangingPunct="1">
                        <a:spcBef>
                          <a:spcPts val="0"/>
                        </a:spcBef>
                        <a:spcAft>
                          <a:spcPts val="0"/>
                        </a:spcAft>
                      </a:pPr>
                      <a:r>
                        <a:rPr lang="en-US" sz="2000" kern="100">
                          <a:solidFill>
                            <a:schemeClr val="dk1"/>
                          </a:solidFill>
                          <a:effectLst/>
                          <a:latin typeface="Century Gothic" panose="020B0502020202020204" pitchFamily="34" charset="0"/>
                          <a:ea typeface="SimSun" panose="02010600030101010101" pitchFamily="2" charset="-122"/>
                          <a:cs typeface="+mn-cs"/>
                        </a:rPr>
                        <a:t>Nurse Practicioners</a:t>
                      </a:r>
                    </a:p>
                  </a:txBody>
                  <a:tcPr marL="73025" marR="730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extLst>
                  <a:ext uri="{0D108BD9-81ED-4DB2-BD59-A6C34878D82A}">
                    <a16:rowId xmlns:a16="http://schemas.microsoft.com/office/drawing/2014/main" val="10003"/>
                  </a:ext>
                </a:extLst>
              </a:tr>
              <a:tr h="544579">
                <a:tc>
                  <a:txBody>
                    <a:bodyPr/>
                    <a:lstStyle/>
                    <a:p>
                      <a:pPr marL="0" marR="0" algn="l" defTabSz="914400" rtl="0" eaLnBrk="1" latinLnBrk="0" hangingPunct="1">
                        <a:spcBef>
                          <a:spcPts val="0"/>
                        </a:spcBef>
                        <a:spcAft>
                          <a:spcPts val="0"/>
                        </a:spcAft>
                      </a:pPr>
                      <a:r>
                        <a:rPr lang="en-US" sz="2000" kern="100">
                          <a:solidFill>
                            <a:schemeClr val="dk1"/>
                          </a:solidFill>
                          <a:effectLst/>
                          <a:latin typeface="Century Gothic" panose="020B0502020202020204" pitchFamily="34" charset="0"/>
                          <a:ea typeface="SimSun" panose="02010600030101010101" pitchFamily="2" charset="-122"/>
                          <a:cs typeface="+mn-cs"/>
                        </a:rPr>
                        <a:t>Licensed Clinical Psychologists</a:t>
                      </a:r>
                    </a:p>
                  </a:txBody>
                  <a:tcPr marL="73025" marR="730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tc>
                  <a:txBody>
                    <a:bodyPr/>
                    <a:lstStyle/>
                    <a:p>
                      <a:pPr marL="0" marR="0" algn="l" defTabSz="914400" rtl="0" eaLnBrk="1" latinLnBrk="0" hangingPunct="1">
                        <a:spcBef>
                          <a:spcPts val="0"/>
                        </a:spcBef>
                        <a:spcAft>
                          <a:spcPts val="0"/>
                        </a:spcAft>
                      </a:pPr>
                      <a:r>
                        <a:rPr lang="en-US" sz="2000" kern="100">
                          <a:solidFill>
                            <a:schemeClr val="dk1"/>
                          </a:solidFill>
                          <a:effectLst/>
                          <a:latin typeface="Century Gothic" panose="020B0502020202020204" pitchFamily="34" charset="0"/>
                          <a:ea typeface="SimSun" panose="02010600030101010101" pitchFamily="2" charset="-122"/>
                          <a:cs typeface="+mn-cs"/>
                        </a:rPr>
                        <a:t>Licensed Clinical Psychologists</a:t>
                      </a:r>
                    </a:p>
                  </a:txBody>
                  <a:tcPr marL="73025" marR="730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extLst>
                  <a:ext uri="{0D108BD9-81ED-4DB2-BD59-A6C34878D82A}">
                    <a16:rowId xmlns:a16="http://schemas.microsoft.com/office/drawing/2014/main" val="10004"/>
                  </a:ext>
                </a:extLst>
              </a:tr>
              <a:tr h="544579">
                <a:tc>
                  <a:txBody>
                    <a:bodyPr/>
                    <a:lstStyle/>
                    <a:p>
                      <a:pPr marL="0" marR="0" algn="l" defTabSz="914400" rtl="0" eaLnBrk="1" latinLnBrk="0" hangingPunct="1">
                        <a:spcBef>
                          <a:spcPts val="0"/>
                        </a:spcBef>
                        <a:spcAft>
                          <a:spcPts val="0"/>
                        </a:spcAft>
                      </a:pPr>
                      <a:r>
                        <a:rPr lang="en-US" sz="2000" kern="100">
                          <a:solidFill>
                            <a:schemeClr val="dk1"/>
                          </a:solidFill>
                          <a:effectLst/>
                          <a:latin typeface="Century Gothic" panose="020B0502020202020204" pitchFamily="34" charset="0"/>
                          <a:ea typeface="SimSun" panose="02010600030101010101" pitchFamily="2" charset="-122"/>
                          <a:cs typeface="+mn-cs"/>
                        </a:rPr>
                        <a:t>Licesned Clinical Social Workers</a:t>
                      </a:r>
                    </a:p>
                  </a:txBody>
                  <a:tcPr marL="73025" marR="730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tc>
                  <a:txBody>
                    <a:bodyPr/>
                    <a:lstStyle/>
                    <a:p>
                      <a:pPr marL="0" marR="0" algn="l" defTabSz="914400" rtl="0" eaLnBrk="1" latinLnBrk="0" hangingPunct="1">
                        <a:spcBef>
                          <a:spcPts val="0"/>
                        </a:spcBef>
                        <a:spcAft>
                          <a:spcPts val="0"/>
                        </a:spcAft>
                      </a:pPr>
                      <a:r>
                        <a:rPr lang="en-US" sz="2000" kern="100">
                          <a:solidFill>
                            <a:schemeClr val="dk1"/>
                          </a:solidFill>
                          <a:effectLst/>
                          <a:latin typeface="Century Gothic" panose="020B0502020202020204" pitchFamily="34" charset="0"/>
                          <a:ea typeface="SimSun" panose="02010600030101010101" pitchFamily="2" charset="-122"/>
                          <a:cs typeface="+mn-cs"/>
                        </a:rPr>
                        <a:t>Licesned Clinical Social Workers</a:t>
                      </a:r>
                    </a:p>
                  </a:txBody>
                  <a:tcPr marL="73025" marR="730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extLst>
                  <a:ext uri="{0D108BD9-81ED-4DB2-BD59-A6C34878D82A}">
                    <a16:rowId xmlns:a16="http://schemas.microsoft.com/office/drawing/2014/main" val="10005"/>
                  </a:ext>
                </a:extLst>
              </a:tr>
              <a:tr h="544579">
                <a:tc>
                  <a:txBody>
                    <a:bodyPr/>
                    <a:lstStyle/>
                    <a:p>
                      <a:pPr marL="0" marR="0" algn="l" defTabSz="914400" rtl="0" eaLnBrk="1" latinLnBrk="0" hangingPunct="1">
                        <a:spcBef>
                          <a:spcPts val="0"/>
                        </a:spcBef>
                        <a:spcAft>
                          <a:spcPts val="0"/>
                        </a:spcAft>
                      </a:pPr>
                      <a:r>
                        <a:rPr lang="en-US" sz="2000" kern="100">
                          <a:solidFill>
                            <a:schemeClr val="dk1"/>
                          </a:solidFill>
                          <a:effectLst/>
                          <a:latin typeface="Century Gothic" panose="020B0502020202020204" pitchFamily="34" charset="0"/>
                          <a:ea typeface="SimSun" panose="02010600030101010101" pitchFamily="2" charset="-122"/>
                          <a:cs typeface="+mn-cs"/>
                        </a:rPr>
                        <a:t>Licensed Professional Counselors</a:t>
                      </a:r>
                    </a:p>
                  </a:txBody>
                  <a:tcPr marL="73025" marR="730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tc>
                  <a:txBody>
                    <a:bodyPr/>
                    <a:lstStyle/>
                    <a:p>
                      <a:pPr marL="0" marR="0" algn="l" defTabSz="914400" rtl="0" eaLnBrk="1" latinLnBrk="0" hangingPunct="1">
                        <a:spcBef>
                          <a:spcPts val="0"/>
                        </a:spcBef>
                        <a:spcAft>
                          <a:spcPts val="0"/>
                        </a:spcAft>
                      </a:pPr>
                      <a:r>
                        <a:rPr lang="en-US" sz="2000" kern="100">
                          <a:solidFill>
                            <a:schemeClr val="dk1"/>
                          </a:solidFill>
                          <a:effectLst/>
                          <a:latin typeface="Century Gothic" panose="020B0502020202020204" pitchFamily="34" charset="0"/>
                          <a:ea typeface="SimSun" panose="02010600030101010101" pitchFamily="2" charset="-122"/>
                          <a:cs typeface="+mn-cs"/>
                        </a:rPr>
                        <a:t>Certified Nurse Midwives</a:t>
                      </a:r>
                    </a:p>
                  </a:txBody>
                  <a:tcPr marL="73025" marR="730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extLst>
                  <a:ext uri="{0D108BD9-81ED-4DB2-BD59-A6C34878D82A}">
                    <a16:rowId xmlns:a16="http://schemas.microsoft.com/office/drawing/2014/main" val="10006"/>
                  </a:ext>
                </a:extLst>
              </a:tr>
              <a:tr h="672342">
                <a:tc>
                  <a:txBody>
                    <a:bodyPr/>
                    <a:lstStyle/>
                    <a:p>
                      <a:pPr marL="0" marR="0" algn="l" defTabSz="914400" rtl="0" eaLnBrk="1" latinLnBrk="0" hangingPunct="1">
                        <a:spcBef>
                          <a:spcPts val="0"/>
                        </a:spcBef>
                        <a:spcAft>
                          <a:spcPts val="0"/>
                        </a:spcAft>
                      </a:pPr>
                      <a:r>
                        <a:rPr lang="en-US" sz="2000" kern="100">
                          <a:solidFill>
                            <a:schemeClr val="dk1"/>
                          </a:solidFill>
                          <a:effectLst/>
                          <a:latin typeface="Century Gothic" panose="020B0502020202020204" pitchFamily="34" charset="0"/>
                          <a:ea typeface="SimSun" panose="02010600030101010101" pitchFamily="2" charset="-122"/>
                          <a:cs typeface="+mn-cs"/>
                        </a:rPr>
                        <a:t>Licensed Marriage and Family Therapists</a:t>
                      </a:r>
                    </a:p>
                  </a:txBody>
                  <a:tcPr marL="73025" marR="730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100" dirty="0">
                          <a:solidFill>
                            <a:schemeClr val="dk1"/>
                          </a:solidFill>
                          <a:effectLst/>
                          <a:latin typeface="Century Gothic" panose="020B0502020202020204" pitchFamily="34" charset="0"/>
                          <a:ea typeface="SimSun" panose="02010600030101010101" pitchFamily="2" charset="-122"/>
                          <a:cs typeface="+mn-cs"/>
                        </a:rPr>
                        <a:t>Clinical Nurse Specialists</a:t>
                      </a:r>
                    </a:p>
                  </a:txBody>
                  <a:tcPr marL="73025" marR="730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BD"/>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05358432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3152075" y="279790"/>
            <a:ext cx="6809570" cy="1066800"/>
          </a:xfrm>
          <a:prstGeom prst="rect">
            <a:avLst/>
          </a:prstGeom>
        </p:spPr>
        <p:txBody>
          <a:bodyPr vert="horz" lIns="91440" tIns="45720" rIns="91440" bIns="45720" rtlCol="0" anchor="ctr">
            <a:noAutofit/>
          </a:bodyPr>
          <a:lstStyle/>
          <a:p>
            <a:pPr algn="ctr">
              <a:spcBef>
                <a:spcPct val="0"/>
              </a:spcBef>
              <a:defRPr/>
            </a:pPr>
            <a:r>
              <a:rPr lang="en-US" sz="4400" dirty="0">
                <a:latin typeface="Calibri" panose="020F0502020204030204" pitchFamily="34" charset="0"/>
                <a:cs typeface="Calibri" panose="020F0502020204030204" pitchFamily="34" charset="0"/>
              </a:rPr>
              <a:t>Incident-to billing</a:t>
            </a:r>
          </a:p>
        </p:txBody>
      </p:sp>
      <p:sp>
        <p:nvSpPr>
          <p:cNvPr id="6" name="Rectangle 3"/>
          <p:cNvSpPr txBox="1">
            <a:spLocks noChangeArrowheads="1"/>
          </p:cNvSpPr>
          <p:nvPr/>
        </p:nvSpPr>
        <p:spPr bwMode="auto">
          <a:xfrm>
            <a:off x="143225" y="1892800"/>
            <a:ext cx="6809570" cy="445498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2" indent="0" defTabSz="457200">
              <a:lnSpc>
                <a:spcPct val="90000"/>
              </a:lnSpc>
              <a:spcBef>
                <a:spcPts val="0"/>
              </a:spcBef>
              <a:spcAft>
                <a:spcPts val="1800"/>
              </a:spcAft>
              <a:buClr>
                <a:prstClr val="black"/>
              </a:buClr>
              <a:buSzPct val="80000"/>
              <a:buNone/>
              <a:defRPr/>
            </a:pPr>
            <a:r>
              <a:rPr lang="en-US" sz="2600" dirty="0">
                <a:solidFill>
                  <a:prstClr val="black"/>
                </a:solidFill>
                <a:latin typeface="Century Gothic" panose="020B0502020202020204"/>
                <a:ea typeface="+mj-ea"/>
                <a:cs typeface="+mj-cs"/>
              </a:rPr>
              <a:t>Any clinic employee under supervision can bill for SBI. Examples: </a:t>
            </a:r>
          </a:p>
          <a:p>
            <a:pPr marL="803275" lvl="3" indent="-346075" defTabSz="457200">
              <a:lnSpc>
                <a:spcPct val="90000"/>
              </a:lnSpc>
              <a:spcBef>
                <a:spcPts val="0"/>
              </a:spcBef>
              <a:spcAft>
                <a:spcPts val="1800"/>
              </a:spcAft>
              <a:buClr>
                <a:prstClr val="black"/>
              </a:buClr>
              <a:buSzPct val="80000"/>
              <a:defRPr/>
            </a:pPr>
            <a:r>
              <a:rPr lang="en-US" sz="2400" dirty="0">
                <a:solidFill>
                  <a:prstClr val="black"/>
                </a:solidFill>
                <a:latin typeface="Century Gothic" panose="020B0502020202020204"/>
                <a:ea typeface="+mj-ea"/>
                <a:cs typeface="+mj-cs"/>
              </a:rPr>
              <a:t>CADCs, Health Educators, Registered Nurses, Clinical Nurse Specialist, Students or Graduates entering medical profession, Community Health Workers </a:t>
            </a:r>
          </a:p>
          <a:p>
            <a:pPr marL="803275" lvl="3" indent="-346075" defTabSz="457200">
              <a:lnSpc>
                <a:spcPct val="90000"/>
              </a:lnSpc>
              <a:spcBef>
                <a:spcPts val="0"/>
              </a:spcBef>
              <a:spcAft>
                <a:spcPts val="1800"/>
              </a:spcAft>
              <a:buClr>
                <a:prstClr val="black"/>
              </a:buClr>
              <a:buSzPct val="80000"/>
              <a:defRPr/>
            </a:pPr>
            <a:r>
              <a:rPr lang="en-US" sz="2400" dirty="0">
                <a:solidFill>
                  <a:prstClr val="black"/>
                </a:solidFill>
                <a:latin typeface="Century Gothic" panose="020B0502020202020204"/>
                <a:ea typeface="+mj-ea"/>
                <a:cs typeface="+mj-cs"/>
              </a:rPr>
              <a:t>Some limitations apply to certain clinic settings</a:t>
            </a:r>
          </a:p>
        </p:txBody>
      </p:sp>
      <p:sp>
        <p:nvSpPr>
          <p:cNvPr id="7" name="Rectangle 6"/>
          <p:cNvSpPr/>
          <p:nvPr/>
        </p:nvSpPr>
        <p:spPr>
          <a:xfrm>
            <a:off x="11061241" y="6455878"/>
            <a:ext cx="1130759" cy="338554"/>
          </a:xfrm>
          <a:prstGeom prst="rect">
            <a:avLst/>
          </a:prstGeom>
        </p:spPr>
        <p:txBody>
          <a:bodyPr wrap="none">
            <a:spAutoFit/>
          </a:bodyPr>
          <a:lstStyle/>
          <a:p>
            <a:r>
              <a:rPr lang="en-US" sz="1600" dirty="0"/>
              <a:t>OHA, 2014</a:t>
            </a:r>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324960" y="2123230"/>
            <a:ext cx="4439699" cy="2957185"/>
          </a:xfrm>
          <a:prstGeom prst="rect">
            <a:avLst/>
          </a:prstGeom>
        </p:spPr>
      </p:pic>
    </p:spTree>
    <p:extLst>
      <p:ext uri="{BB962C8B-B14F-4D97-AF65-F5344CB8AC3E}">
        <p14:creationId xmlns:p14="http://schemas.microsoft.com/office/powerpoint/2010/main" val="91470250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1434295" y="6424590"/>
            <a:ext cx="638316" cy="338554"/>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rPr>
              <a:t>OHA</a:t>
            </a:r>
          </a:p>
        </p:txBody>
      </p:sp>
      <p:sp>
        <p:nvSpPr>
          <p:cNvPr id="9" name="Rectangle 8">
            <a:extLst>
              <a:ext uri="{FF2B5EF4-FFF2-40B4-BE49-F238E27FC236}">
                <a16:creationId xmlns:a16="http://schemas.microsoft.com/office/drawing/2014/main" id="{F7E68795-C9AC-41A0-9EAB-C897876F701D}"/>
              </a:ext>
            </a:extLst>
          </p:cNvPr>
          <p:cNvSpPr/>
          <p:nvPr/>
        </p:nvSpPr>
        <p:spPr>
          <a:xfrm>
            <a:off x="3113993" y="279790"/>
            <a:ext cx="6159955" cy="701731"/>
          </a:xfrm>
          <a:prstGeom prst="rect">
            <a:avLst/>
          </a:prstGeom>
        </p:spPr>
        <p:txBody>
          <a:bodyPr wrap="none">
            <a:spAutoFit/>
          </a:bodyPr>
          <a:lstStyle/>
          <a:p>
            <a:pPr marL="0" marR="0" lvl="0" indent="0" algn="ctr" defTabSz="4572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Oregon CCO metric: SBIRT</a:t>
            </a:r>
          </a:p>
        </p:txBody>
      </p:sp>
      <p:cxnSp>
        <p:nvCxnSpPr>
          <p:cNvPr id="4" name="Straight Connector 3">
            <a:extLst>
              <a:ext uri="{FF2B5EF4-FFF2-40B4-BE49-F238E27FC236}">
                <a16:creationId xmlns:a16="http://schemas.microsoft.com/office/drawing/2014/main" id="{2A32AB9D-A378-4BA4-85C8-F2FD79185F56}"/>
              </a:ext>
            </a:extLst>
          </p:cNvPr>
          <p:cNvCxnSpPr/>
          <p:nvPr/>
        </p:nvCxnSpPr>
        <p:spPr>
          <a:xfrm>
            <a:off x="1193285" y="4083864"/>
            <a:ext cx="299559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E47BA33D-30EB-49CB-A499-430AE08A0616}"/>
              </a:ext>
            </a:extLst>
          </p:cNvPr>
          <p:cNvSpPr txBox="1"/>
          <p:nvPr/>
        </p:nvSpPr>
        <p:spPr>
          <a:xfrm>
            <a:off x="1462120" y="2295728"/>
            <a:ext cx="2304300"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RATE 1:</a:t>
            </a:r>
          </a:p>
        </p:txBody>
      </p:sp>
      <p:sp>
        <p:nvSpPr>
          <p:cNvPr id="10" name="TextBox 9">
            <a:extLst>
              <a:ext uri="{FF2B5EF4-FFF2-40B4-BE49-F238E27FC236}">
                <a16:creationId xmlns:a16="http://schemas.microsoft.com/office/drawing/2014/main" id="{CE167E90-D0F6-4D9E-811C-7A427EEC1479}"/>
              </a:ext>
            </a:extLst>
          </p:cNvPr>
          <p:cNvSpPr txBox="1"/>
          <p:nvPr/>
        </p:nvSpPr>
        <p:spPr>
          <a:xfrm>
            <a:off x="386780" y="3122062"/>
            <a:ext cx="4877435"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Patients with either a negative brief screen or a full screen.</a:t>
            </a:r>
          </a:p>
        </p:txBody>
      </p:sp>
      <p:sp>
        <p:nvSpPr>
          <p:cNvPr id="11" name="TextBox 10">
            <a:extLst>
              <a:ext uri="{FF2B5EF4-FFF2-40B4-BE49-F238E27FC236}">
                <a16:creationId xmlns:a16="http://schemas.microsoft.com/office/drawing/2014/main" id="{6D51015B-35B4-48DD-B3A2-EAC8583B5BF0}"/>
              </a:ext>
            </a:extLst>
          </p:cNvPr>
          <p:cNvSpPr txBox="1"/>
          <p:nvPr/>
        </p:nvSpPr>
        <p:spPr>
          <a:xfrm>
            <a:off x="540400" y="4345475"/>
            <a:ext cx="4494756"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Pts </a:t>
            </a:r>
            <a:r>
              <a:rPr kumimoji="0" lang="en-US" sz="20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a:t>
            </a:r>
            <a:r>
              <a:rPr kumimoji="0" lang="en-U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12 years visit in last year</a:t>
            </a:r>
          </a:p>
        </p:txBody>
      </p:sp>
      <p:cxnSp>
        <p:nvCxnSpPr>
          <p:cNvPr id="12" name="Straight Connector 11">
            <a:extLst>
              <a:ext uri="{FF2B5EF4-FFF2-40B4-BE49-F238E27FC236}">
                <a16:creationId xmlns:a16="http://schemas.microsoft.com/office/drawing/2014/main" id="{A83FB735-C719-45BB-ADB7-2CF270E4C1DA}"/>
              </a:ext>
            </a:extLst>
          </p:cNvPr>
          <p:cNvCxnSpPr/>
          <p:nvPr/>
        </p:nvCxnSpPr>
        <p:spPr>
          <a:xfrm>
            <a:off x="7592424" y="4064617"/>
            <a:ext cx="299559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A8FC70BC-6227-4849-9F90-6CD9BA543252}"/>
              </a:ext>
            </a:extLst>
          </p:cNvPr>
          <p:cNvSpPr txBox="1"/>
          <p:nvPr/>
        </p:nvSpPr>
        <p:spPr>
          <a:xfrm>
            <a:off x="7861259" y="2276481"/>
            <a:ext cx="2304300"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RATE 2:</a:t>
            </a:r>
          </a:p>
        </p:txBody>
      </p:sp>
      <p:sp>
        <p:nvSpPr>
          <p:cNvPr id="14" name="TextBox 13">
            <a:extLst>
              <a:ext uri="{FF2B5EF4-FFF2-40B4-BE49-F238E27FC236}">
                <a16:creationId xmlns:a16="http://schemas.microsoft.com/office/drawing/2014/main" id="{EDFFA1B6-BCA1-4CA2-8B8E-EC875E4388AA}"/>
              </a:ext>
            </a:extLst>
          </p:cNvPr>
          <p:cNvSpPr txBox="1"/>
          <p:nvPr/>
        </p:nvSpPr>
        <p:spPr>
          <a:xfrm>
            <a:off x="5635140" y="3060977"/>
            <a:ext cx="6264217"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Pts who received a brief intervention, or referral to treatment within 48 hours</a:t>
            </a:r>
          </a:p>
        </p:txBody>
      </p:sp>
      <p:sp>
        <p:nvSpPr>
          <p:cNvPr id="15" name="TextBox 14">
            <a:extLst>
              <a:ext uri="{FF2B5EF4-FFF2-40B4-BE49-F238E27FC236}">
                <a16:creationId xmlns:a16="http://schemas.microsoft.com/office/drawing/2014/main" id="{528ADEEE-65A6-460E-8F53-1C4D75CBAF59}"/>
              </a:ext>
            </a:extLst>
          </p:cNvPr>
          <p:cNvSpPr txBox="1"/>
          <p:nvPr/>
        </p:nvSpPr>
        <p:spPr>
          <a:xfrm>
            <a:off x="6939539" y="4326228"/>
            <a:ext cx="4494756"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Pts with a positive full screen.</a:t>
            </a:r>
          </a:p>
        </p:txBody>
      </p:sp>
    </p:spTree>
    <p:extLst>
      <p:ext uri="{BB962C8B-B14F-4D97-AF65-F5344CB8AC3E}">
        <p14:creationId xmlns:p14="http://schemas.microsoft.com/office/powerpoint/2010/main" val="75207627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1434295" y="6424590"/>
            <a:ext cx="638316" cy="338554"/>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rPr>
              <a:t>OHA</a:t>
            </a:r>
          </a:p>
        </p:txBody>
      </p:sp>
      <p:sp>
        <p:nvSpPr>
          <p:cNvPr id="9" name="Rectangle 8">
            <a:extLst>
              <a:ext uri="{FF2B5EF4-FFF2-40B4-BE49-F238E27FC236}">
                <a16:creationId xmlns:a16="http://schemas.microsoft.com/office/drawing/2014/main" id="{F7E68795-C9AC-41A0-9EAB-C897876F701D}"/>
              </a:ext>
            </a:extLst>
          </p:cNvPr>
          <p:cNvSpPr/>
          <p:nvPr/>
        </p:nvSpPr>
        <p:spPr>
          <a:xfrm>
            <a:off x="1025212" y="194565"/>
            <a:ext cx="10407755" cy="1754326"/>
          </a:xfrm>
          <a:prstGeom prst="rect">
            <a:avLst/>
          </a:prstGeom>
        </p:spPr>
        <p:txBody>
          <a:bodyPr wrap="square">
            <a:spAutoFit/>
          </a:bodyPr>
          <a:lstStyle/>
          <a:p>
            <a:pPr marL="0" marR="0" lvl="0" indent="0" algn="ctr" defTabSz="4572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Oregon CCO metric: IET</a:t>
            </a:r>
          </a:p>
          <a:p>
            <a:pPr marL="0" marR="0" lvl="0" indent="0" algn="ctr" defTabSz="4572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Initiation and Engagement of Alcohol and Other Drug Abuse or Dependence Treatment</a:t>
            </a:r>
            <a:endParaRPr kumimoji="0" lang="en-US" sz="4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 name="TextBox 5">
            <a:extLst>
              <a:ext uri="{FF2B5EF4-FFF2-40B4-BE49-F238E27FC236}">
                <a16:creationId xmlns:a16="http://schemas.microsoft.com/office/drawing/2014/main" id="{E47BA33D-30EB-49CB-A499-430AE08A0616}"/>
              </a:ext>
            </a:extLst>
          </p:cNvPr>
          <p:cNvSpPr txBox="1"/>
          <p:nvPr/>
        </p:nvSpPr>
        <p:spPr>
          <a:xfrm>
            <a:off x="1736795" y="2738515"/>
            <a:ext cx="2652303"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Initiation rate:</a:t>
            </a:r>
          </a:p>
        </p:txBody>
      </p:sp>
      <p:sp>
        <p:nvSpPr>
          <p:cNvPr id="10" name="TextBox 9">
            <a:extLst>
              <a:ext uri="{FF2B5EF4-FFF2-40B4-BE49-F238E27FC236}">
                <a16:creationId xmlns:a16="http://schemas.microsoft.com/office/drawing/2014/main" id="{CE167E90-D0F6-4D9E-811C-7A427EEC1479}"/>
              </a:ext>
            </a:extLst>
          </p:cNvPr>
          <p:cNvSpPr txBox="1"/>
          <p:nvPr/>
        </p:nvSpPr>
        <p:spPr>
          <a:xfrm>
            <a:off x="1196684" y="3492822"/>
            <a:ext cx="4033854"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Pts who received AOD Treatment within 14 days</a:t>
            </a:r>
          </a:p>
        </p:txBody>
      </p:sp>
      <p:sp>
        <p:nvSpPr>
          <p:cNvPr id="11" name="TextBox 10">
            <a:extLst>
              <a:ext uri="{FF2B5EF4-FFF2-40B4-BE49-F238E27FC236}">
                <a16:creationId xmlns:a16="http://schemas.microsoft.com/office/drawing/2014/main" id="{6D51015B-35B4-48DD-B3A2-EAC8583B5BF0}"/>
              </a:ext>
            </a:extLst>
          </p:cNvPr>
          <p:cNvSpPr txBox="1"/>
          <p:nvPr/>
        </p:nvSpPr>
        <p:spPr>
          <a:xfrm>
            <a:off x="1025212" y="4313120"/>
            <a:ext cx="4376798"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Pts </a:t>
            </a:r>
            <a:r>
              <a:rPr kumimoji="0" lang="en-US" sz="18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a:t>
            </a:r>
            <a:r>
              <a:rPr kumimoji="0" lang="en-US" sz="20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13 years with a new AOD dx</a:t>
            </a:r>
          </a:p>
        </p:txBody>
      </p:sp>
      <p:cxnSp>
        <p:nvCxnSpPr>
          <p:cNvPr id="12" name="Straight Connector 11">
            <a:extLst>
              <a:ext uri="{FF2B5EF4-FFF2-40B4-BE49-F238E27FC236}">
                <a16:creationId xmlns:a16="http://schemas.microsoft.com/office/drawing/2014/main" id="{A83FB735-C719-45BB-ADB7-2CF270E4C1DA}"/>
              </a:ext>
            </a:extLst>
          </p:cNvPr>
          <p:cNvCxnSpPr>
            <a:cxnSpLocks/>
          </p:cNvCxnSpPr>
          <p:nvPr/>
        </p:nvCxnSpPr>
        <p:spPr>
          <a:xfrm>
            <a:off x="6787290" y="4227851"/>
            <a:ext cx="437679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A8FC70BC-6227-4849-9F90-6CD9BA543252}"/>
              </a:ext>
            </a:extLst>
          </p:cNvPr>
          <p:cNvSpPr txBox="1"/>
          <p:nvPr/>
        </p:nvSpPr>
        <p:spPr>
          <a:xfrm>
            <a:off x="6750256" y="2737710"/>
            <a:ext cx="4299989"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Engagement rate:</a:t>
            </a:r>
          </a:p>
        </p:txBody>
      </p:sp>
      <p:sp>
        <p:nvSpPr>
          <p:cNvPr id="14" name="TextBox 13">
            <a:extLst>
              <a:ext uri="{FF2B5EF4-FFF2-40B4-BE49-F238E27FC236}">
                <a16:creationId xmlns:a16="http://schemas.microsoft.com/office/drawing/2014/main" id="{EDFFA1B6-BCA1-4CA2-8B8E-EC875E4388AA}"/>
              </a:ext>
            </a:extLst>
          </p:cNvPr>
          <p:cNvSpPr txBox="1"/>
          <p:nvPr/>
        </p:nvSpPr>
        <p:spPr>
          <a:xfrm>
            <a:off x="6268822" y="3448613"/>
            <a:ext cx="5413733"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Pts who received 1 or 2 AOD treatments within 34 days of initiating treatment</a:t>
            </a:r>
          </a:p>
        </p:txBody>
      </p:sp>
      <p:sp>
        <p:nvSpPr>
          <p:cNvPr id="15" name="TextBox 14">
            <a:extLst>
              <a:ext uri="{FF2B5EF4-FFF2-40B4-BE49-F238E27FC236}">
                <a16:creationId xmlns:a16="http://schemas.microsoft.com/office/drawing/2014/main" id="{528ADEEE-65A6-460E-8F53-1C4D75CBAF59}"/>
              </a:ext>
            </a:extLst>
          </p:cNvPr>
          <p:cNvSpPr txBox="1"/>
          <p:nvPr/>
        </p:nvSpPr>
        <p:spPr>
          <a:xfrm>
            <a:off x="6787290" y="4357264"/>
            <a:ext cx="4494756"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Pts </a:t>
            </a:r>
            <a:r>
              <a:rPr kumimoji="0" lang="en-US" sz="18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a:t>
            </a:r>
            <a:r>
              <a:rPr kumimoji="0" lang="en-US" sz="20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13 years with a new AOD dx</a:t>
            </a:r>
          </a:p>
        </p:txBody>
      </p:sp>
      <p:sp>
        <p:nvSpPr>
          <p:cNvPr id="16" name="TextBox 15">
            <a:extLst>
              <a:ext uri="{FF2B5EF4-FFF2-40B4-BE49-F238E27FC236}">
                <a16:creationId xmlns:a16="http://schemas.microsoft.com/office/drawing/2014/main" id="{764A6DFA-9CFF-4C30-BDE0-76445D785EA3}"/>
              </a:ext>
            </a:extLst>
          </p:cNvPr>
          <p:cNvSpPr txBox="1"/>
          <p:nvPr/>
        </p:nvSpPr>
        <p:spPr>
          <a:xfrm>
            <a:off x="1469472" y="5810110"/>
            <a:ext cx="10607313" cy="400110"/>
          </a:xfrm>
          <a:prstGeom prst="rect">
            <a:avLst/>
          </a:prstGeom>
          <a:noFill/>
        </p:spPr>
        <p:txBody>
          <a:bodyPr wrap="square" rtlCol="0">
            <a:spAutoFit/>
          </a:bodyPr>
          <a:lstStyle/>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Calibri" panose="020F0502020204030204" pitchFamily="34" charset="0"/>
              </a:rPr>
              <a:t>A brief intervention with a BHS counts as satisfying the numerator in both rates</a:t>
            </a:r>
          </a:p>
        </p:txBody>
      </p:sp>
      <p:sp>
        <p:nvSpPr>
          <p:cNvPr id="2" name="Arrow: Right 1">
            <a:extLst>
              <a:ext uri="{FF2B5EF4-FFF2-40B4-BE49-F238E27FC236}">
                <a16:creationId xmlns:a16="http://schemas.microsoft.com/office/drawing/2014/main" id="{3A7CEAAC-B5D2-4F5B-ACA0-B832F6F446E4}"/>
              </a:ext>
            </a:extLst>
          </p:cNvPr>
          <p:cNvSpPr/>
          <p:nvPr/>
        </p:nvSpPr>
        <p:spPr>
          <a:xfrm>
            <a:off x="911325" y="5779332"/>
            <a:ext cx="919362" cy="461665"/>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cxnSp>
        <p:nvCxnSpPr>
          <p:cNvPr id="17" name="Straight Connector 16">
            <a:extLst>
              <a:ext uri="{FF2B5EF4-FFF2-40B4-BE49-F238E27FC236}">
                <a16:creationId xmlns:a16="http://schemas.microsoft.com/office/drawing/2014/main" id="{9950DD03-6A5E-45B0-AC40-E0D642C5079F}"/>
              </a:ext>
            </a:extLst>
          </p:cNvPr>
          <p:cNvCxnSpPr>
            <a:cxnSpLocks/>
          </p:cNvCxnSpPr>
          <p:nvPr/>
        </p:nvCxnSpPr>
        <p:spPr>
          <a:xfrm>
            <a:off x="1025212" y="4238178"/>
            <a:ext cx="437679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740448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3556251" y="2430473"/>
            <a:ext cx="5306837" cy="923330"/>
          </a:xfrm>
          <a:prstGeom prst="rect">
            <a:avLst/>
          </a:prstGeom>
        </p:spPr>
        <p:txBody>
          <a:bodyPr wrap="none">
            <a:spAutoFit/>
          </a:bodyPr>
          <a:lstStyle/>
          <a:p>
            <a:pPr algn="ctr">
              <a:spcBef>
                <a:spcPct val="0"/>
              </a:spcBef>
              <a:defRPr/>
            </a:pPr>
            <a:r>
              <a:rPr lang="en-US" sz="5400" dirty="0">
                <a:latin typeface="Calibri" panose="020F0502020204030204" pitchFamily="34" charset="0"/>
                <a:cs typeface="Calibri" panose="020F0502020204030204" pitchFamily="34" charset="0"/>
              </a:rPr>
              <a:t>Brief intervention</a:t>
            </a:r>
          </a:p>
        </p:txBody>
      </p:sp>
    </p:spTree>
    <p:extLst>
      <p:ext uri="{BB962C8B-B14F-4D97-AF65-F5344CB8AC3E}">
        <p14:creationId xmlns:p14="http://schemas.microsoft.com/office/powerpoint/2010/main" val="347473515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a:hlinkClick r:id="rId3"/>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064353" y="1899947"/>
            <a:ext cx="5867356" cy="3920775"/>
          </a:xfrm>
          <a:prstGeom prst="rect">
            <a:avLst/>
          </a:prstGeom>
          <a:noFill/>
          <a:ln w="9525">
            <a:noFill/>
            <a:miter lim="800000"/>
            <a:headEnd/>
            <a:tailEnd/>
          </a:ln>
          <a:effectLst/>
        </p:spPr>
      </p:pic>
      <p:sp>
        <p:nvSpPr>
          <p:cNvPr id="7" name="Rectangle 6"/>
          <p:cNvSpPr/>
          <p:nvPr/>
        </p:nvSpPr>
        <p:spPr>
          <a:xfrm>
            <a:off x="8848321" y="6483202"/>
            <a:ext cx="3328861" cy="338554"/>
          </a:xfrm>
          <a:prstGeom prst="rect">
            <a:avLst/>
          </a:prstGeom>
        </p:spPr>
        <p:txBody>
          <a:bodyPr wrap="none">
            <a:spAutoFit/>
          </a:bodyPr>
          <a:lstStyle/>
          <a:p>
            <a:pPr algn="r"/>
            <a:r>
              <a:rPr lang="en-US" sz="1600" dirty="0"/>
              <a:t>University of Florida, Psychiatry Dept</a:t>
            </a:r>
            <a:r>
              <a:rPr lang="en-US" sz="1200" b="1" dirty="0"/>
              <a:t>.</a:t>
            </a:r>
          </a:p>
        </p:txBody>
      </p:sp>
      <p:sp>
        <p:nvSpPr>
          <p:cNvPr id="8" name="Rectangle 7"/>
          <p:cNvSpPr/>
          <p:nvPr/>
        </p:nvSpPr>
        <p:spPr>
          <a:xfrm>
            <a:off x="412061" y="172104"/>
            <a:ext cx="10868614" cy="1600438"/>
          </a:xfrm>
          <a:prstGeom prst="rect">
            <a:avLst/>
          </a:prstGeom>
        </p:spPr>
        <p:txBody>
          <a:bodyPr wrap="square">
            <a:spAutoFit/>
          </a:bodyPr>
          <a:lstStyle/>
          <a:p>
            <a:pPr algn="ctr">
              <a:spcBef>
                <a:spcPct val="0"/>
              </a:spcBef>
              <a:spcAft>
                <a:spcPts val="1200"/>
              </a:spcAft>
              <a:defRPr/>
            </a:pPr>
            <a:r>
              <a:rPr lang="en-US" sz="4400" dirty="0">
                <a:latin typeface="Calibri" panose="020F0502020204030204" pitchFamily="34" charset="0"/>
                <a:cs typeface="Calibri" panose="020F0502020204030204" pitchFamily="34" charset="0"/>
              </a:rPr>
              <a:t>Video:</a:t>
            </a:r>
          </a:p>
          <a:p>
            <a:pPr algn="ctr">
              <a:spcBef>
                <a:spcPct val="0"/>
              </a:spcBef>
              <a:spcAft>
                <a:spcPts val="600"/>
              </a:spcAft>
              <a:defRPr/>
            </a:pPr>
            <a:r>
              <a:rPr lang="en-US" sz="4400" dirty="0">
                <a:latin typeface="Calibri" panose="020F0502020204030204" pitchFamily="34" charset="0"/>
                <a:cs typeface="Calibri" panose="020F0502020204030204" pitchFamily="34" charset="0"/>
              </a:rPr>
              <a:t>The Ineffective Clinician</a:t>
            </a:r>
          </a:p>
        </p:txBody>
      </p:sp>
      <p:sp>
        <p:nvSpPr>
          <p:cNvPr id="2" name="Rectangle 1"/>
          <p:cNvSpPr/>
          <p:nvPr/>
        </p:nvSpPr>
        <p:spPr>
          <a:xfrm>
            <a:off x="2872115" y="5967296"/>
            <a:ext cx="6447770" cy="369332"/>
          </a:xfrm>
          <a:prstGeom prst="rect">
            <a:avLst/>
          </a:prstGeom>
        </p:spPr>
        <p:txBody>
          <a:bodyPr wrap="square">
            <a:spAutoFit/>
          </a:bodyPr>
          <a:lstStyle/>
          <a:p>
            <a:pPr algn="ctr"/>
            <a:r>
              <a:rPr lang="en-US" dirty="0">
                <a:latin typeface="Calibri" panose="020F0502020204030204" pitchFamily="34" charset="0"/>
                <a:cs typeface="Calibri" panose="020F0502020204030204" pitchFamily="34" charset="0"/>
              </a:rPr>
              <a:t>https://www.youtube.com/watch?v=cSBsgmgYm8o</a:t>
            </a:r>
          </a:p>
        </p:txBody>
      </p:sp>
    </p:spTree>
    <p:extLst>
      <p:ext uri="{BB962C8B-B14F-4D97-AF65-F5344CB8AC3E}">
        <p14:creationId xmlns:p14="http://schemas.microsoft.com/office/powerpoint/2010/main" val="229138456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515384" y="2445540"/>
            <a:ext cx="6096000" cy="3585597"/>
          </a:xfrm>
          <a:prstGeom prst="rect">
            <a:avLst/>
          </a:prstGeom>
          <a:noFill/>
        </p:spPr>
        <p:txBody>
          <a:bodyPr wrap="square">
            <a:spAutoFit/>
            <a:scene3d>
              <a:camera prst="orthographicFront"/>
              <a:lightRig rig="soft" dir="t">
                <a:rot lat="0" lon="0" rev="10800000"/>
              </a:lightRig>
            </a:scene3d>
            <a:sp3d>
              <a:bevelT w="27940" h="12700"/>
              <a:contourClr>
                <a:srgbClr val="DDDDDD"/>
              </a:contourClr>
            </a:sp3d>
          </a:bodyPr>
          <a:lstStyle/>
          <a:p>
            <a:pPr marL="346075" lvl="2" indent="-346075">
              <a:spcAft>
                <a:spcPts val="1800"/>
              </a:spcAft>
              <a:buClr>
                <a:prstClr val="black"/>
              </a:buClr>
              <a:buSzPct val="80000"/>
              <a:buFont typeface="Arial" panose="020B0604020202020204" pitchFamily="34" charset="0"/>
              <a:buChar char="•"/>
              <a:tabLst>
                <a:tab pos="1146175" algn="l"/>
                <a:tab pos="1201738" algn="l"/>
              </a:tabLst>
              <a:defRPr/>
            </a:pPr>
            <a:r>
              <a:rPr lang="en-US" sz="2600" dirty="0">
                <a:solidFill>
                  <a:prstClr val="black"/>
                </a:solidFill>
                <a:latin typeface="Century Gothic" panose="020B0502020202020204"/>
                <a:ea typeface="+mj-ea"/>
                <a:cs typeface="+mj-cs"/>
              </a:rPr>
              <a:t>Explaining why the pt should change</a:t>
            </a:r>
          </a:p>
          <a:p>
            <a:pPr marL="346075" lvl="2" indent="-346075">
              <a:spcAft>
                <a:spcPts val="1800"/>
              </a:spcAft>
              <a:buClr>
                <a:prstClr val="black"/>
              </a:buClr>
              <a:buSzPct val="80000"/>
              <a:buFont typeface="Arial" panose="020B0604020202020204" pitchFamily="34" charset="0"/>
              <a:buChar char="•"/>
              <a:tabLst>
                <a:tab pos="1146175" algn="l"/>
                <a:tab pos="1201738" algn="l"/>
              </a:tabLst>
              <a:defRPr/>
            </a:pPr>
            <a:r>
              <a:rPr lang="en-US" sz="2600" dirty="0">
                <a:solidFill>
                  <a:prstClr val="black"/>
                </a:solidFill>
                <a:latin typeface="Century Gothic" panose="020B0502020202020204"/>
                <a:ea typeface="+mj-ea"/>
                <a:cs typeface="+mj-cs"/>
              </a:rPr>
              <a:t>Telling how the pt should change</a:t>
            </a:r>
          </a:p>
          <a:p>
            <a:pPr marL="346075" lvl="2" indent="-346075">
              <a:spcAft>
                <a:spcPts val="1800"/>
              </a:spcAft>
              <a:buClr>
                <a:prstClr val="black"/>
              </a:buClr>
              <a:buSzPct val="80000"/>
              <a:buFont typeface="Arial" panose="020B0604020202020204" pitchFamily="34" charset="0"/>
              <a:buChar char="•"/>
              <a:tabLst>
                <a:tab pos="1146175" algn="l"/>
                <a:tab pos="1201738" algn="l"/>
              </a:tabLst>
              <a:defRPr/>
            </a:pPr>
            <a:r>
              <a:rPr lang="en-US" sz="2600" dirty="0">
                <a:solidFill>
                  <a:prstClr val="black"/>
                </a:solidFill>
                <a:latin typeface="Century Gothic" panose="020B0502020202020204"/>
                <a:ea typeface="+mj-ea"/>
                <a:cs typeface="+mj-cs"/>
              </a:rPr>
              <a:t>Emphasizing how important it is to change</a:t>
            </a:r>
          </a:p>
          <a:p>
            <a:pPr marL="346075" lvl="2" indent="-346075">
              <a:spcAft>
                <a:spcPts val="1800"/>
              </a:spcAft>
              <a:buClr>
                <a:prstClr val="black"/>
              </a:buClr>
              <a:buSzPct val="80000"/>
              <a:buFont typeface="Arial" panose="020B0604020202020204" pitchFamily="34" charset="0"/>
              <a:buChar char="•"/>
              <a:tabLst>
                <a:tab pos="1146175" algn="l"/>
                <a:tab pos="1201738" algn="l"/>
              </a:tabLst>
              <a:defRPr/>
            </a:pPr>
            <a:r>
              <a:rPr lang="en-US" sz="2600" dirty="0">
                <a:solidFill>
                  <a:prstClr val="black"/>
                </a:solidFill>
                <a:latin typeface="Century Gothic" panose="020B0502020202020204"/>
                <a:ea typeface="+mj-ea"/>
                <a:cs typeface="+mj-cs"/>
              </a:rPr>
              <a:t>Trying to persuade the pt to change</a:t>
            </a:r>
          </a:p>
        </p:txBody>
      </p:sp>
      <p:sp>
        <p:nvSpPr>
          <p:cNvPr id="8" name="Rectangle 7"/>
          <p:cNvSpPr/>
          <p:nvPr/>
        </p:nvSpPr>
        <p:spPr>
          <a:xfrm>
            <a:off x="9963770" y="6519446"/>
            <a:ext cx="2219454" cy="338554"/>
          </a:xfrm>
          <a:prstGeom prst="rect">
            <a:avLst/>
          </a:prstGeom>
        </p:spPr>
        <p:txBody>
          <a:bodyPr wrap="none">
            <a:spAutoFit/>
          </a:bodyPr>
          <a:lstStyle/>
          <a:p>
            <a:r>
              <a:rPr lang="en-US" sz="1600" dirty="0" err="1"/>
              <a:t>Rollnick</a:t>
            </a:r>
            <a:r>
              <a:rPr lang="en-US" sz="1600" dirty="0"/>
              <a:t> and Miller, 2008</a:t>
            </a:r>
          </a:p>
        </p:txBody>
      </p:sp>
      <p:pic>
        <p:nvPicPr>
          <p:cNvPr id="2" name="Picture 1"/>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7709010" y="2530629"/>
            <a:ext cx="3120524" cy="3078068"/>
          </a:xfrm>
          <a:prstGeom prst="rect">
            <a:avLst/>
          </a:prstGeom>
        </p:spPr>
      </p:pic>
      <p:sp>
        <p:nvSpPr>
          <p:cNvPr id="4" name="Rectangle 3">
            <a:extLst>
              <a:ext uri="{FF2B5EF4-FFF2-40B4-BE49-F238E27FC236}">
                <a16:creationId xmlns:a16="http://schemas.microsoft.com/office/drawing/2014/main" id="{6EC4754D-E755-454B-B6E2-62D989A2F0E8}"/>
              </a:ext>
            </a:extLst>
          </p:cNvPr>
          <p:cNvSpPr/>
          <p:nvPr/>
        </p:nvSpPr>
        <p:spPr>
          <a:xfrm>
            <a:off x="1265777" y="173330"/>
            <a:ext cx="10714995" cy="1446550"/>
          </a:xfrm>
          <a:prstGeom prst="rect">
            <a:avLst/>
          </a:prstGeom>
        </p:spPr>
        <p:txBody>
          <a:bodyPr wrap="square">
            <a:spAutoFit/>
          </a:bodyPr>
          <a:lstStyle/>
          <a:p>
            <a:pPr lvl="0" algn="ctr">
              <a:spcBef>
                <a:spcPct val="0"/>
              </a:spcBef>
              <a:spcAft>
                <a:spcPts val="1200"/>
              </a:spcAft>
              <a:defRPr/>
            </a:pPr>
            <a:r>
              <a:rPr lang="en-US" sz="4400" dirty="0">
                <a:solidFill>
                  <a:srgbClr val="000000"/>
                </a:solidFill>
                <a:latin typeface="Calibri" panose="020F0502020204030204" pitchFamily="34" charset="0"/>
                <a:cs typeface="Calibri" panose="020F0502020204030204" pitchFamily="34" charset="0"/>
              </a:rPr>
              <a:t>Characteristics of a directive style of communication</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1206013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858035326"/>
              </p:ext>
            </p:extLst>
          </p:nvPr>
        </p:nvGraphicFramePr>
        <p:xfrm>
          <a:off x="1981200" y="2123230"/>
          <a:ext cx="8229600" cy="3657600"/>
        </p:xfrm>
        <a:graphic>
          <a:graphicData uri="http://schemas.openxmlformats.org/drawingml/2006/table">
            <a:tbl>
              <a:tblPr firstRow="1" bandRow="1">
                <a:tableStyleId>{B301B821-A1FF-4177-AEE7-76D212191A09}</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0" kern="1200" spc="150" baseline="0" dirty="0">
                          <a:solidFill>
                            <a:schemeClr val="tx1"/>
                          </a:solidFill>
                        </a:rPr>
                        <a:t>Angry</a:t>
                      </a:r>
                      <a:endParaRPr lang="en-US" sz="2400" b="0" kern="1200" spc="150" baseline="0" dirty="0">
                        <a:solidFill>
                          <a:schemeClr val="tx1"/>
                        </a:solidFill>
                        <a:latin typeface="+mn-lt"/>
                        <a:ea typeface="+mn-ea"/>
                        <a:cs typeface="+mn-cs"/>
                      </a:endParaRPr>
                    </a:p>
                  </a:txBody>
                  <a:tcPr>
                    <a:solidFill>
                      <a:srgbClr val="FFEFBD"/>
                    </a:solidFill>
                  </a:tcPr>
                </a:tc>
                <a:tc>
                  <a:txBody>
                    <a:bodyPr/>
                    <a:lstStyle/>
                    <a:p>
                      <a:r>
                        <a:rPr lang="en-US" sz="2400" b="0" kern="1200" spc="150" baseline="0" dirty="0">
                          <a:solidFill>
                            <a:schemeClr val="tx1"/>
                          </a:solidFill>
                        </a:rPr>
                        <a:t>Afraid</a:t>
                      </a:r>
                      <a:endParaRPr lang="en-US" sz="2400" b="0" kern="1200" spc="150" baseline="0" dirty="0">
                        <a:solidFill>
                          <a:schemeClr val="tx1"/>
                        </a:solidFill>
                        <a:latin typeface="+mn-lt"/>
                        <a:ea typeface="+mn-ea"/>
                        <a:cs typeface="+mn-cs"/>
                      </a:endParaRPr>
                    </a:p>
                  </a:txBody>
                  <a:tcPr>
                    <a:solidFill>
                      <a:srgbClr val="FFEFBD"/>
                    </a:solidFill>
                  </a:tcPr>
                </a:tc>
                <a:extLst>
                  <a:ext uri="{0D108BD9-81ED-4DB2-BD59-A6C34878D82A}">
                    <a16:rowId xmlns:a16="http://schemas.microsoft.com/office/drawing/2014/main" val="10000"/>
                  </a:ext>
                </a:extLst>
              </a:tr>
              <a:tr h="370840">
                <a:tc>
                  <a:txBody>
                    <a:bodyPr/>
                    <a:lstStyle/>
                    <a:p>
                      <a:r>
                        <a:rPr lang="en-US" sz="2400" kern="1200" spc="150" baseline="0" dirty="0"/>
                        <a:t>Agitated</a:t>
                      </a:r>
                      <a:endParaRPr lang="en-US" sz="2400" kern="1200" spc="150" baseline="0" dirty="0">
                        <a:solidFill>
                          <a:schemeClr val="tx2">
                            <a:lumMod val="75000"/>
                          </a:schemeClr>
                        </a:solidFill>
                        <a:latin typeface="+mn-lt"/>
                        <a:ea typeface="+mn-ea"/>
                        <a:cs typeface="+mn-cs"/>
                      </a:endParaRPr>
                    </a:p>
                  </a:txBody>
                  <a:tcPr>
                    <a:solidFill>
                      <a:srgbClr val="FFEFBD"/>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spc="150" baseline="0" dirty="0"/>
                        <a:t>Helpless, overwhelmed</a:t>
                      </a:r>
                      <a:endParaRPr lang="en-US" sz="2400" kern="1200" spc="150" baseline="0" dirty="0">
                        <a:solidFill>
                          <a:schemeClr val="tx2">
                            <a:lumMod val="75000"/>
                          </a:schemeClr>
                        </a:solidFill>
                        <a:latin typeface="+mn-lt"/>
                        <a:ea typeface="+mn-ea"/>
                        <a:cs typeface="+mn-cs"/>
                      </a:endParaRPr>
                    </a:p>
                  </a:txBody>
                  <a:tcPr>
                    <a:solidFill>
                      <a:srgbClr val="FFEFBD"/>
                    </a:solidFill>
                  </a:tcPr>
                </a:tc>
                <a:extLst>
                  <a:ext uri="{0D108BD9-81ED-4DB2-BD59-A6C34878D82A}">
                    <a16:rowId xmlns:a16="http://schemas.microsoft.com/office/drawing/2014/main" val="10001"/>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spc="150" baseline="0" dirty="0"/>
                        <a:t>Oppositional</a:t>
                      </a:r>
                      <a:endParaRPr lang="en-US" sz="2400" kern="1200" spc="150" baseline="0" dirty="0">
                        <a:solidFill>
                          <a:schemeClr val="tx2">
                            <a:lumMod val="75000"/>
                          </a:schemeClr>
                        </a:solidFill>
                        <a:latin typeface="+mn-lt"/>
                        <a:ea typeface="+mn-ea"/>
                        <a:cs typeface="+mn-cs"/>
                      </a:endParaRPr>
                    </a:p>
                  </a:txBody>
                  <a:tcPr>
                    <a:solidFill>
                      <a:srgbClr val="FFEFBD"/>
                    </a:solidFill>
                  </a:tcPr>
                </a:tc>
                <a:tc>
                  <a:txBody>
                    <a:bodyPr/>
                    <a:lstStyle/>
                    <a:p>
                      <a:r>
                        <a:rPr lang="en-US" sz="2400" kern="1200" spc="150" baseline="0" dirty="0"/>
                        <a:t>Ashamed</a:t>
                      </a:r>
                      <a:endParaRPr lang="en-US" sz="2400" kern="1200" spc="150" baseline="0" dirty="0">
                        <a:solidFill>
                          <a:schemeClr val="tx2">
                            <a:lumMod val="75000"/>
                          </a:schemeClr>
                        </a:solidFill>
                        <a:latin typeface="+mn-lt"/>
                        <a:ea typeface="+mn-ea"/>
                        <a:cs typeface="+mn-cs"/>
                      </a:endParaRPr>
                    </a:p>
                  </a:txBody>
                  <a:tcPr>
                    <a:solidFill>
                      <a:srgbClr val="FFEFBD"/>
                    </a:solidFill>
                  </a:tcPr>
                </a:tc>
                <a:extLst>
                  <a:ext uri="{0D108BD9-81ED-4DB2-BD59-A6C34878D82A}">
                    <a16:rowId xmlns:a16="http://schemas.microsoft.com/office/drawing/2014/main" val="10002"/>
                  </a:ext>
                </a:extLst>
              </a:tr>
              <a:tr h="370840">
                <a:tc>
                  <a:txBody>
                    <a:bodyPr/>
                    <a:lstStyle/>
                    <a:p>
                      <a:r>
                        <a:rPr lang="en-US" sz="2400" kern="1200" spc="150" baseline="0" dirty="0"/>
                        <a:t>Discounting</a:t>
                      </a:r>
                      <a:endParaRPr lang="en-US" sz="2400" kern="1200" spc="150" baseline="0" dirty="0">
                        <a:solidFill>
                          <a:schemeClr val="tx2">
                            <a:lumMod val="75000"/>
                          </a:schemeClr>
                        </a:solidFill>
                        <a:latin typeface="+mn-lt"/>
                        <a:ea typeface="+mn-ea"/>
                        <a:cs typeface="+mn-cs"/>
                      </a:endParaRPr>
                    </a:p>
                  </a:txBody>
                  <a:tcPr>
                    <a:solidFill>
                      <a:srgbClr val="FFEFBD"/>
                    </a:solidFill>
                  </a:tcPr>
                </a:tc>
                <a:tc>
                  <a:txBody>
                    <a:bodyPr/>
                    <a:lstStyle/>
                    <a:p>
                      <a:r>
                        <a:rPr lang="en-US" sz="2400" kern="1200" spc="150" baseline="0" dirty="0"/>
                        <a:t>Trapped</a:t>
                      </a:r>
                      <a:endParaRPr lang="en-US" sz="2400" kern="1200" spc="150" baseline="0" dirty="0">
                        <a:solidFill>
                          <a:schemeClr val="tx2">
                            <a:lumMod val="75000"/>
                          </a:schemeClr>
                        </a:solidFill>
                        <a:latin typeface="+mn-lt"/>
                        <a:ea typeface="+mn-ea"/>
                        <a:cs typeface="+mn-cs"/>
                      </a:endParaRPr>
                    </a:p>
                  </a:txBody>
                  <a:tcPr>
                    <a:solidFill>
                      <a:srgbClr val="FFEFBD"/>
                    </a:solidFill>
                  </a:tcPr>
                </a:tc>
                <a:extLst>
                  <a:ext uri="{0D108BD9-81ED-4DB2-BD59-A6C34878D82A}">
                    <a16:rowId xmlns:a16="http://schemas.microsoft.com/office/drawing/2014/main" val="10003"/>
                  </a:ext>
                </a:extLst>
              </a:tr>
              <a:tr h="370840">
                <a:tc>
                  <a:txBody>
                    <a:bodyPr/>
                    <a:lstStyle/>
                    <a:p>
                      <a:r>
                        <a:rPr lang="en-US" sz="2400" kern="1200" spc="150" baseline="0" dirty="0"/>
                        <a:t>Defensive</a:t>
                      </a:r>
                      <a:endParaRPr lang="en-US" sz="2400" kern="1200" spc="150" baseline="0" dirty="0">
                        <a:solidFill>
                          <a:schemeClr val="tx2">
                            <a:lumMod val="75000"/>
                          </a:schemeClr>
                        </a:solidFill>
                        <a:latin typeface="+mn-lt"/>
                        <a:ea typeface="+mn-ea"/>
                        <a:cs typeface="+mn-cs"/>
                      </a:endParaRPr>
                    </a:p>
                  </a:txBody>
                  <a:tcPr>
                    <a:solidFill>
                      <a:srgbClr val="FFEFBD"/>
                    </a:solidFill>
                  </a:tcPr>
                </a:tc>
                <a:tc>
                  <a:txBody>
                    <a:bodyPr/>
                    <a:lstStyle/>
                    <a:p>
                      <a:r>
                        <a:rPr lang="en-US" sz="2400" kern="1200" spc="150" baseline="0" dirty="0"/>
                        <a:t>Disengaged</a:t>
                      </a:r>
                      <a:endParaRPr lang="en-US" sz="2400" kern="1200" spc="150" baseline="0" dirty="0">
                        <a:solidFill>
                          <a:schemeClr val="tx2">
                            <a:lumMod val="75000"/>
                          </a:schemeClr>
                        </a:solidFill>
                        <a:latin typeface="+mn-lt"/>
                        <a:ea typeface="+mn-ea"/>
                        <a:cs typeface="+mn-cs"/>
                      </a:endParaRPr>
                    </a:p>
                  </a:txBody>
                  <a:tcPr>
                    <a:solidFill>
                      <a:srgbClr val="FFEFBD"/>
                    </a:solidFill>
                  </a:tcPr>
                </a:tc>
                <a:extLst>
                  <a:ext uri="{0D108BD9-81ED-4DB2-BD59-A6C34878D82A}">
                    <a16:rowId xmlns:a16="http://schemas.microsoft.com/office/drawing/2014/main" val="10004"/>
                  </a:ext>
                </a:extLst>
              </a:tr>
              <a:tr h="370840">
                <a:tc>
                  <a:txBody>
                    <a:bodyPr/>
                    <a:lstStyle/>
                    <a:p>
                      <a:r>
                        <a:rPr lang="en-US" sz="2400" kern="1200" spc="150" baseline="0" dirty="0"/>
                        <a:t>Justifying</a:t>
                      </a:r>
                      <a:endParaRPr lang="en-US" sz="2400" kern="1200" spc="150" baseline="0" dirty="0">
                        <a:solidFill>
                          <a:schemeClr val="tx2">
                            <a:lumMod val="75000"/>
                          </a:schemeClr>
                        </a:solidFill>
                        <a:latin typeface="+mn-lt"/>
                        <a:ea typeface="+mn-ea"/>
                        <a:cs typeface="+mn-cs"/>
                      </a:endParaRPr>
                    </a:p>
                  </a:txBody>
                  <a:tcPr>
                    <a:solidFill>
                      <a:srgbClr val="FFEFBD"/>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spc="150" baseline="0" dirty="0"/>
                        <a:t>Not come back – avoid</a:t>
                      </a:r>
                      <a:endParaRPr lang="en-US" sz="2400" kern="1200" spc="150" baseline="0" dirty="0">
                        <a:solidFill>
                          <a:schemeClr val="tx2">
                            <a:lumMod val="75000"/>
                          </a:schemeClr>
                        </a:solidFill>
                        <a:latin typeface="+mn-lt"/>
                        <a:ea typeface="+mn-ea"/>
                        <a:cs typeface="+mn-cs"/>
                      </a:endParaRPr>
                    </a:p>
                  </a:txBody>
                  <a:tcPr>
                    <a:solidFill>
                      <a:srgbClr val="FFEFBD"/>
                    </a:solidFill>
                  </a:tcPr>
                </a:tc>
                <a:extLst>
                  <a:ext uri="{0D108BD9-81ED-4DB2-BD59-A6C34878D82A}">
                    <a16:rowId xmlns:a16="http://schemas.microsoft.com/office/drawing/2014/main" val="10005"/>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spc="150" baseline="0" dirty="0"/>
                        <a:t>Not understood</a:t>
                      </a:r>
                      <a:endParaRPr lang="en-US" sz="2400" kern="1200" spc="150" baseline="0" dirty="0">
                        <a:solidFill>
                          <a:schemeClr val="tx2">
                            <a:lumMod val="75000"/>
                          </a:schemeClr>
                        </a:solidFill>
                        <a:latin typeface="+mn-lt"/>
                        <a:ea typeface="+mn-ea"/>
                        <a:cs typeface="+mn-cs"/>
                      </a:endParaRPr>
                    </a:p>
                  </a:txBody>
                  <a:tcPr>
                    <a:solidFill>
                      <a:srgbClr val="FFEFBD"/>
                    </a:solidFill>
                  </a:tcPr>
                </a:tc>
                <a:tc>
                  <a:txBody>
                    <a:bodyPr/>
                    <a:lstStyle/>
                    <a:p>
                      <a:r>
                        <a:rPr lang="en-US" sz="2400" kern="1200" spc="150" baseline="0" dirty="0"/>
                        <a:t>Uncomfortable</a:t>
                      </a:r>
                      <a:endParaRPr lang="en-US" sz="2400" kern="1200" spc="150" baseline="0" dirty="0">
                        <a:solidFill>
                          <a:schemeClr val="tx2">
                            <a:lumMod val="75000"/>
                          </a:schemeClr>
                        </a:solidFill>
                        <a:latin typeface="+mn-lt"/>
                        <a:ea typeface="+mn-ea"/>
                        <a:cs typeface="+mn-cs"/>
                      </a:endParaRPr>
                    </a:p>
                  </a:txBody>
                  <a:tcPr>
                    <a:solidFill>
                      <a:srgbClr val="FFEFBD"/>
                    </a:solidFill>
                  </a:tcPr>
                </a:tc>
                <a:extLst>
                  <a:ext uri="{0D108BD9-81ED-4DB2-BD59-A6C34878D82A}">
                    <a16:rowId xmlns:a16="http://schemas.microsoft.com/office/drawing/2014/main" val="10006"/>
                  </a:ext>
                </a:extLst>
              </a:tr>
              <a:tr h="370840">
                <a:tc>
                  <a:txBody>
                    <a:bodyPr/>
                    <a:lstStyle/>
                    <a:p>
                      <a:r>
                        <a:rPr lang="en-US" sz="2400" kern="1200" spc="150" baseline="0" dirty="0"/>
                        <a:t>Procrastinate</a:t>
                      </a:r>
                      <a:endParaRPr lang="en-US" sz="2400" kern="1200" spc="150" baseline="0" dirty="0">
                        <a:solidFill>
                          <a:schemeClr val="tx2">
                            <a:lumMod val="75000"/>
                          </a:schemeClr>
                        </a:solidFill>
                        <a:latin typeface="+mn-lt"/>
                        <a:ea typeface="+mn-ea"/>
                        <a:cs typeface="+mn-cs"/>
                      </a:endParaRPr>
                    </a:p>
                  </a:txBody>
                  <a:tcPr>
                    <a:solidFill>
                      <a:srgbClr val="FFEFBD"/>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spc="150" baseline="0" dirty="0"/>
                        <a:t>Not heard</a:t>
                      </a:r>
                      <a:endParaRPr lang="en-US" sz="2400" kern="1200" spc="150" baseline="0" dirty="0">
                        <a:solidFill>
                          <a:schemeClr val="tx2">
                            <a:lumMod val="75000"/>
                          </a:schemeClr>
                        </a:solidFill>
                        <a:latin typeface="+mn-lt"/>
                        <a:ea typeface="+mn-ea"/>
                        <a:cs typeface="+mn-cs"/>
                      </a:endParaRPr>
                    </a:p>
                  </a:txBody>
                  <a:tcPr>
                    <a:solidFill>
                      <a:srgbClr val="FFEFBD"/>
                    </a:solidFill>
                  </a:tcPr>
                </a:tc>
                <a:extLst>
                  <a:ext uri="{0D108BD9-81ED-4DB2-BD59-A6C34878D82A}">
                    <a16:rowId xmlns:a16="http://schemas.microsoft.com/office/drawing/2014/main" val="10007"/>
                  </a:ext>
                </a:extLst>
              </a:tr>
            </a:tbl>
          </a:graphicData>
        </a:graphic>
      </p:graphicFrame>
      <p:sp>
        <p:nvSpPr>
          <p:cNvPr id="5" name="Rectangle 4"/>
          <p:cNvSpPr/>
          <p:nvPr/>
        </p:nvSpPr>
        <p:spPr>
          <a:xfrm>
            <a:off x="9859690" y="6475315"/>
            <a:ext cx="2219454" cy="338554"/>
          </a:xfrm>
          <a:prstGeom prst="rect">
            <a:avLst/>
          </a:prstGeom>
        </p:spPr>
        <p:txBody>
          <a:bodyPr wrap="none">
            <a:spAutoFit/>
          </a:bodyPr>
          <a:lstStyle/>
          <a:p>
            <a:r>
              <a:rPr lang="en-US" sz="1600" dirty="0" err="1"/>
              <a:t>Rollnick</a:t>
            </a:r>
            <a:r>
              <a:rPr lang="en-US" sz="1600" dirty="0"/>
              <a:t> and Miller, 2008</a:t>
            </a:r>
          </a:p>
        </p:txBody>
      </p:sp>
      <p:sp>
        <p:nvSpPr>
          <p:cNvPr id="2" name="Rectangle 1">
            <a:extLst>
              <a:ext uri="{FF2B5EF4-FFF2-40B4-BE49-F238E27FC236}">
                <a16:creationId xmlns:a16="http://schemas.microsoft.com/office/drawing/2014/main" id="{C891BE22-44FF-40BE-AA3B-E7E301A6C5BF}"/>
              </a:ext>
            </a:extLst>
          </p:cNvPr>
          <p:cNvSpPr/>
          <p:nvPr/>
        </p:nvSpPr>
        <p:spPr>
          <a:xfrm>
            <a:off x="2825996" y="395005"/>
            <a:ext cx="6745628" cy="1200329"/>
          </a:xfrm>
          <a:prstGeom prst="rect">
            <a:avLst/>
          </a:prstGeom>
        </p:spPr>
        <p:txBody>
          <a:bodyPr wrap="square">
            <a:spAutoFit/>
          </a:bodyPr>
          <a:lstStyle/>
          <a:p>
            <a:pPr algn="ctr"/>
            <a:r>
              <a:rPr lang="en-US" sz="3600" dirty="0">
                <a:solidFill>
                  <a:srgbClr val="000000"/>
                </a:solidFill>
                <a:latin typeface="Calibri" panose="020F0502020204030204" pitchFamily="34" charset="0"/>
                <a:cs typeface="Calibri" panose="020F0502020204030204" pitchFamily="34" charset="0"/>
              </a:rPr>
              <a:t>Common patient reactions to the directive style</a:t>
            </a:r>
          </a:p>
        </p:txBody>
      </p:sp>
    </p:spTree>
    <p:extLst>
      <p:ext uri="{BB962C8B-B14F-4D97-AF65-F5344CB8AC3E}">
        <p14:creationId xmlns:p14="http://schemas.microsoft.com/office/powerpoint/2010/main" val="105766680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3"/>
          <p:cNvSpPr>
            <a:spLocks noGrp="1" noChangeArrowheads="1"/>
          </p:cNvSpPr>
          <p:nvPr>
            <p:ph idx="1"/>
          </p:nvPr>
        </p:nvSpPr>
        <p:spPr bwMode="auto">
          <a:xfrm>
            <a:off x="412060" y="1969610"/>
            <a:ext cx="7028116" cy="4252612"/>
          </a:xfrm>
          <a:ln>
            <a:miter lim="800000"/>
            <a:headEnd/>
            <a:tailEnd/>
          </a:ln>
        </p:spPr>
        <p:txBody>
          <a:bodyPr vert="horz" wrap="square" lIns="91440" tIns="45720" rIns="91440" bIns="45720" numCol="1" rtlCol="0" anchor="t" anchorCtr="0" compatLnSpc="1">
            <a:prstTxWarp prst="textNoShape">
              <a:avLst/>
            </a:prstTxWarp>
            <a:noAutofit/>
          </a:bodyPr>
          <a:lstStyle/>
          <a:p>
            <a:pPr marL="346075" lvl="2" indent="-346075" defTabSz="457200">
              <a:lnSpc>
                <a:spcPct val="120000"/>
              </a:lnSpc>
              <a:spcBef>
                <a:spcPts val="0"/>
              </a:spcBef>
              <a:spcAft>
                <a:spcPts val="1200"/>
              </a:spcAft>
              <a:buClr>
                <a:prstClr val="black"/>
              </a:buClr>
              <a:buSzPct val="80000"/>
              <a:tabLst>
                <a:tab pos="1146175" algn="l"/>
                <a:tab pos="1201738" algn="l"/>
              </a:tabLst>
              <a:defRPr/>
            </a:pPr>
            <a:r>
              <a:rPr lang="en-US" sz="2200">
                <a:solidFill>
                  <a:prstClr val="black"/>
                </a:solidFill>
                <a:latin typeface="Century Gothic" panose="020B0502020202020204"/>
                <a:ea typeface="+mj-ea"/>
                <a:cs typeface="+mj-cs"/>
              </a:rPr>
              <a:t>Be a listening guide, rather than an expert director</a:t>
            </a:r>
          </a:p>
          <a:p>
            <a:pPr marL="346075" lvl="2" indent="-346075" defTabSz="457200">
              <a:lnSpc>
                <a:spcPct val="120000"/>
              </a:lnSpc>
              <a:spcBef>
                <a:spcPts val="0"/>
              </a:spcBef>
              <a:spcAft>
                <a:spcPts val="1200"/>
              </a:spcAft>
              <a:buClr>
                <a:prstClr val="black"/>
              </a:buClr>
              <a:buSzPct val="80000"/>
              <a:tabLst>
                <a:tab pos="1146175" algn="l"/>
                <a:tab pos="1201738" algn="l"/>
              </a:tabLst>
              <a:defRPr/>
            </a:pPr>
            <a:r>
              <a:rPr lang="en-US" sz="2200">
                <a:solidFill>
                  <a:prstClr val="black"/>
                </a:solidFill>
                <a:latin typeface="Century Gothic" panose="020B0502020202020204"/>
                <a:ea typeface="+mj-ea"/>
                <a:cs typeface="+mj-cs"/>
              </a:rPr>
              <a:t>Honor the patient’s </a:t>
            </a:r>
            <a:r>
              <a:rPr lang="en-US" sz="2200" dirty="0">
                <a:solidFill>
                  <a:prstClr val="black"/>
                </a:solidFill>
                <a:latin typeface="Century Gothic" panose="020B0502020202020204"/>
                <a:ea typeface="+mj-ea"/>
                <a:cs typeface="+mj-cs"/>
              </a:rPr>
              <a:t>autonomy, </a:t>
            </a:r>
            <a:r>
              <a:rPr lang="en-US" sz="2200">
                <a:solidFill>
                  <a:prstClr val="black"/>
                </a:solidFill>
                <a:latin typeface="Century Gothic" panose="020B0502020202020204"/>
                <a:ea typeface="+mj-ea"/>
                <a:cs typeface="+mj-cs"/>
              </a:rPr>
              <a:t>own goals and values</a:t>
            </a:r>
            <a:endParaRPr lang="en-US" sz="2200" dirty="0">
              <a:solidFill>
                <a:prstClr val="black"/>
              </a:solidFill>
              <a:latin typeface="Century Gothic" panose="020B0502020202020204"/>
              <a:ea typeface="+mj-ea"/>
              <a:cs typeface="+mj-cs"/>
            </a:endParaRPr>
          </a:p>
          <a:p>
            <a:pPr marL="346075" lvl="2" indent="-346075" defTabSz="457200">
              <a:lnSpc>
                <a:spcPct val="120000"/>
              </a:lnSpc>
              <a:spcBef>
                <a:spcPts val="0"/>
              </a:spcBef>
              <a:spcAft>
                <a:spcPts val="1200"/>
              </a:spcAft>
              <a:buClr>
                <a:prstClr val="black"/>
              </a:buClr>
              <a:buSzPct val="80000"/>
              <a:tabLst>
                <a:tab pos="1146175" algn="l"/>
                <a:tab pos="1201738" algn="l"/>
              </a:tabLst>
              <a:defRPr/>
            </a:pPr>
            <a:r>
              <a:rPr lang="en-US" sz="2200">
                <a:solidFill>
                  <a:prstClr val="black"/>
                </a:solidFill>
                <a:latin typeface="Century Gothic" panose="020B0502020202020204"/>
                <a:ea typeface="+mj-ea"/>
                <a:cs typeface="+mj-cs"/>
              </a:rPr>
              <a:t>Be comfortable with pt’s ambivalence </a:t>
            </a:r>
            <a:endParaRPr lang="en-US" sz="2200" dirty="0">
              <a:solidFill>
                <a:prstClr val="black"/>
              </a:solidFill>
              <a:latin typeface="Century Gothic" panose="020B0502020202020204"/>
              <a:ea typeface="+mj-ea"/>
              <a:cs typeface="+mj-cs"/>
            </a:endParaRPr>
          </a:p>
          <a:p>
            <a:pPr marL="346075" lvl="2" indent="-346075" defTabSz="457200">
              <a:lnSpc>
                <a:spcPct val="120000"/>
              </a:lnSpc>
              <a:spcBef>
                <a:spcPts val="0"/>
              </a:spcBef>
              <a:spcAft>
                <a:spcPts val="1200"/>
              </a:spcAft>
              <a:buClr>
                <a:prstClr val="black"/>
              </a:buClr>
              <a:buSzPct val="80000"/>
              <a:tabLst>
                <a:tab pos="1146175" algn="l"/>
                <a:tab pos="1201738" algn="l"/>
              </a:tabLst>
              <a:defRPr/>
            </a:pPr>
            <a:r>
              <a:rPr lang="en-US" sz="2200" dirty="0">
                <a:solidFill>
                  <a:prstClr val="black"/>
                </a:solidFill>
                <a:latin typeface="Century Gothic" panose="020B0502020202020204"/>
                <a:ea typeface="+mj-ea"/>
                <a:cs typeface="+mj-cs"/>
              </a:rPr>
              <a:t>Recognize </a:t>
            </a:r>
            <a:r>
              <a:rPr lang="en-US" sz="2200">
                <a:solidFill>
                  <a:prstClr val="black"/>
                </a:solidFill>
                <a:latin typeface="Century Gothic" panose="020B0502020202020204"/>
                <a:ea typeface="+mj-ea"/>
                <a:cs typeface="+mj-cs"/>
              </a:rPr>
              <a:t>pts own expertise</a:t>
            </a:r>
            <a:endParaRPr lang="en-US" sz="2200" dirty="0">
              <a:solidFill>
                <a:prstClr val="black"/>
              </a:solidFill>
              <a:latin typeface="Century Gothic" panose="020B0502020202020204"/>
              <a:ea typeface="+mj-ea"/>
              <a:cs typeface="+mj-cs"/>
            </a:endParaRPr>
          </a:p>
          <a:p>
            <a:pPr marL="346075" lvl="2" indent="-346075" defTabSz="457200">
              <a:lnSpc>
                <a:spcPct val="120000"/>
              </a:lnSpc>
              <a:spcBef>
                <a:spcPts val="0"/>
              </a:spcBef>
              <a:spcAft>
                <a:spcPts val="1200"/>
              </a:spcAft>
              <a:buClr>
                <a:prstClr val="black"/>
              </a:buClr>
              <a:buSzPct val="80000"/>
              <a:tabLst>
                <a:tab pos="1146175" algn="l"/>
                <a:tab pos="1201738" algn="l"/>
              </a:tabLst>
              <a:defRPr/>
            </a:pPr>
            <a:r>
              <a:rPr lang="en-US" sz="2200">
                <a:solidFill>
                  <a:prstClr val="black"/>
                </a:solidFill>
                <a:latin typeface="Century Gothic" panose="020B0502020202020204"/>
                <a:ea typeface="+mj-ea"/>
                <a:cs typeface="+mj-cs"/>
              </a:rPr>
              <a:t>Express compassion and empathy</a:t>
            </a:r>
          </a:p>
          <a:p>
            <a:pPr marL="346075" lvl="2" indent="-346075" defTabSz="457200">
              <a:lnSpc>
                <a:spcPct val="120000"/>
              </a:lnSpc>
              <a:spcBef>
                <a:spcPts val="0"/>
              </a:spcBef>
              <a:spcAft>
                <a:spcPts val="1200"/>
              </a:spcAft>
              <a:buClr>
                <a:prstClr val="black"/>
              </a:buClr>
              <a:buSzPct val="80000"/>
              <a:tabLst>
                <a:tab pos="1146175" algn="l"/>
                <a:tab pos="1201738" algn="l"/>
              </a:tabLst>
              <a:defRPr/>
            </a:pPr>
            <a:r>
              <a:rPr lang="en-US" sz="2200">
                <a:solidFill>
                  <a:prstClr val="black"/>
                </a:solidFill>
                <a:latin typeface="Century Gothic" panose="020B0502020202020204"/>
                <a:ea typeface="+mj-ea"/>
                <a:cs typeface="+mj-cs"/>
              </a:rPr>
              <a:t>Foster hope</a:t>
            </a:r>
            <a:endParaRPr lang="en-US" sz="2200" dirty="0">
              <a:solidFill>
                <a:prstClr val="black"/>
              </a:solidFill>
              <a:latin typeface="Century Gothic" panose="020B0502020202020204"/>
              <a:ea typeface="+mj-ea"/>
              <a:cs typeface="+mj-cs"/>
            </a:endParaRPr>
          </a:p>
        </p:txBody>
      </p:sp>
      <p:sp>
        <p:nvSpPr>
          <p:cNvPr id="2" name="Rectangle 1">
            <a:extLst>
              <a:ext uri="{FF2B5EF4-FFF2-40B4-BE49-F238E27FC236}">
                <a16:creationId xmlns:a16="http://schemas.microsoft.com/office/drawing/2014/main" id="{67D8FA01-C937-4ACA-B3FC-1C5DD7D0F706}"/>
              </a:ext>
            </a:extLst>
          </p:cNvPr>
          <p:cNvSpPr/>
          <p:nvPr/>
        </p:nvSpPr>
        <p:spPr>
          <a:xfrm>
            <a:off x="1295375" y="202980"/>
            <a:ext cx="10100515" cy="646331"/>
          </a:xfrm>
          <a:prstGeom prst="rect">
            <a:avLst/>
          </a:prstGeom>
        </p:spPr>
        <p:txBody>
          <a:bodyPr wrap="square">
            <a:spAutoFit/>
          </a:bodyPr>
          <a:lstStyle/>
          <a:p>
            <a:pPr algn="ctr"/>
            <a:r>
              <a:rPr lang="en-US" sz="3600">
                <a:solidFill>
                  <a:srgbClr val="000000"/>
                </a:solidFill>
                <a:latin typeface="Century Gothic" panose="020B0502020202020204"/>
              </a:rPr>
              <a:t>Characteristics of helpful brief interventions</a:t>
            </a:r>
            <a:endParaRPr lang="en-US" sz="3600" dirty="0">
              <a:solidFill>
                <a:srgbClr val="000000"/>
              </a:solidFill>
              <a:latin typeface="Century Gothic" panose="020B0502020202020204"/>
            </a:endParaRPr>
          </a:p>
        </p:txBody>
      </p:sp>
      <p:pic>
        <p:nvPicPr>
          <p:cNvPr id="5" name="Picture 4">
            <a:extLst>
              <a:ext uri="{FF2B5EF4-FFF2-40B4-BE49-F238E27FC236}">
                <a16:creationId xmlns:a16="http://schemas.microsoft.com/office/drawing/2014/main" id="{3F77AC47-5122-4581-BF85-37715FD4A20D}"/>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7730971" y="2327721"/>
            <a:ext cx="3917310" cy="3173025"/>
          </a:xfrm>
          <a:prstGeom prst="rect">
            <a:avLst/>
          </a:prstGeom>
        </p:spPr>
      </p:pic>
    </p:spTree>
    <p:extLst>
      <p:ext uri="{BB962C8B-B14F-4D97-AF65-F5344CB8AC3E}">
        <p14:creationId xmlns:p14="http://schemas.microsoft.com/office/powerpoint/2010/main" val="195417125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FFC4F506-353C-485C-9E5F-EC79EE49B131}"/>
              </a:ext>
            </a:extLst>
          </p:cNvPr>
          <p:cNvSpPr txBox="1">
            <a:spLocks noChangeArrowheads="1"/>
          </p:cNvSpPr>
          <p:nvPr/>
        </p:nvSpPr>
        <p:spPr bwMode="auto">
          <a:xfrm>
            <a:off x="1299830" y="233129"/>
            <a:ext cx="10892169" cy="702536"/>
          </a:xfrm>
          <a:prstGeom prst="rect">
            <a:avLst/>
          </a:prstGeom>
          <a:ln>
            <a:miter lim="800000"/>
            <a:headEnd/>
            <a:tailEnd/>
          </a:ln>
        </p:spPr>
        <p:txBody>
          <a:bodyPr vert="horz" wrap="square" lIns="91440" tIns="45720" rIns="91440" bIns="45720" numCol="1" rtlCol="0" anchor="t" anchorCtr="0" compatLnSpc="1">
            <a:prstTxWarp prst="textNoShape">
              <a:avLst/>
            </a:prstTxWarp>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panose="020F0502020204030204" pitchFamily="34" charset="0"/>
                <a:ea typeface="+mj-ea"/>
                <a:cs typeface="Calibri" panose="020F0502020204030204" pitchFamily="34" charset="0"/>
              </a:rPr>
              <a:t>Some reasons people use substances</a:t>
            </a:r>
          </a:p>
        </p:txBody>
      </p:sp>
      <p:sp>
        <p:nvSpPr>
          <p:cNvPr id="2" name="Rectangle 1">
            <a:extLst>
              <a:ext uri="{FF2B5EF4-FFF2-40B4-BE49-F238E27FC236}">
                <a16:creationId xmlns:a16="http://schemas.microsoft.com/office/drawing/2014/main" id="{995209D6-306F-48FB-95B3-3F444140B27E}"/>
              </a:ext>
            </a:extLst>
          </p:cNvPr>
          <p:cNvSpPr/>
          <p:nvPr/>
        </p:nvSpPr>
        <p:spPr>
          <a:xfrm>
            <a:off x="1438499" y="4088865"/>
            <a:ext cx="1575392" cy="461665"/>
          </a:xfrm>
          <a:prstGeom prst="rect">
            <a:avLst/>
          </a:prstGeom>
        </p:spPr>
        <p:txBody>
          <a:bodyPr wrap="square">
            <a:spAutoFit/>
          </a:bodyPr>
          <a:lstStyle/>
          <a:p>
            <a:pPr marL="0" marR="0" lvl="2" indent="0" algn="l"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A18CD0">
                    <a:lumMod val="50000"/>
                  </a:srgbClr>
                </a:solidFill>
                <a:effectLst/>
                <a:uLnTx/>
                <a:uFillTx/>
                <a:latin typeface="Arial Nova" panose="020B0504020202020204" pitchFamily="34" charset="0"/>
                <a:ea typeface="+mn-ea"/>
                <a:cs typeface="Aharoni" panose="020B0604020202020204" pitchFamily="2" charset="-79"/>
              </a:rPr>
              <a:t>To relax</a:t>
            </a:r>
          </a:p>
        </p:txBody>
      </p:sp>
      <p:sp>
        <p:nvSpPr>
          <p:cNvPr id="7" name="Rectangle 6">
            <a:extLst>
              <a:ext uri="{FF2B5EF4-FFF2-40B4-BE49-F238E27FC236}">
                <a16:creationId xmlns:a16="http://schemas.microsoft.com/office/drawing/2014/main" id="{4BA64D3A-582D-4E85-9542-FB49608D77F8}"/>
              </a:ext>
            </a:extLst>
          </p:cNvPr>
          <p:cNvSpPr/>
          <p:nvPr/>
        </p:nvSpPr>
        <p:spPr>
          <a:xfrm>
            <a:off x="5673545" y="3408234"/>
            <a:ext cx="2802570" cy="830997"/>
          </a:xfrm>
          <a:prstGeom prst="rect">
            <a:avLst/>
          </a:prstGeom>
        </p:spPr>
        <p:txBody>
          <a:bodyPr wrap="square">
            <a:spAutoFit/>
          </a:bodyPr>
          <a:lstStyle/>
          <a:p>
            <a:pPr marL="0" marR="0" lvl="2" indent="0" algn="ctr"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254A5D"/>
                </a:solidFill>
                <a:effectLst/>
                <a:uLnTx/>
                <a:uFillTx/>
                <a:latin typeface="Arial Nova" panose="020B0504020202020204" pitchFamily="34" charset="0"/>
                <a:ea typeface="+mn-ea"/>
                <a:cs typeface="Aharoni" panose="020B0604020202020204" pitchFamily="2" charset="-79"/>
              </a:rPr>
              <a:t>Escape from negative thoughts</a:t>
            </a:r>
          </a:p>
        </p:txBody>
      </p:sp>
      <p:sp>
        <p:nvSpPr>
          <p:cNvPr id="9" name="Rectangle 8">
            <a:extLst>
              <a:ext uri="{FF2B5EF4-FFF2-40B4-BE49-F238E27FC236}">
                <a16:creationId xmlns:a16="http://schemas.microsoft.com/office/drawing/2014/main" id="{208EB2B9-CF5F-4D4E-A684-513A237C30EC}"/>
              </a:ext>
            </a:extLst>
          </p:cNvPr>
          <p:cNvSpPr/>
          <p:nvPr/>
        </p:nvSpPr>
        <p:spPr>
          <a:xfrm>
            <a:off x="4535226" y="5815995"/>
            <a:ext cx="3121548" cy="461665"/>
          </a:xfrm>
          <a:prstGeom prst="rect">
            <a:avLst/>
          </a:prstGeom>
        </p:spPr>
        <p:txBody>
          <a:bodyPr wrap="square">
            <a:spAutoFit/>
          </a:bodyPr>
          <a:lstStyle/>
          <a:p>
            <a:pPr marL="0" marR="0" lvl="2" indent="0" algn="ctr"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prstClr val="black"/>
                </a:solidFill>
                <a:effectLst/>
                <a:uLnTx/>
                <a:uFillTx/>
                <a:latin typeface="Arial Nova" panose="020B0504020202020204" pitchFamily="34" charset="0"/>
                <a:ea typeface="+mn-ea"/>
                <a:cs typeface="Aharoni" panose="020B0604020202020204" pitchFamily="2" charset="-79"/>
              </a:rPr>
              <a:t>Feeling of control</a:t>
            </a:r>
          </a:p>
        </p:txBody>
      </p:sp>
      <p:sp>
        <p:nvSpPr>
          <p:cNvPr id="10" name="Rectangle 9">
            <a:extLst>
              <a:ext uri="{FF2B5EF4-FFF2-40B4-BE49-F238E27FC236}">
                <a16:creationId xmlns:a16="http://schemas.microsoft.com/office/drawing/2014/main" id="{F4170565-6122-4138-B019-00D8B1557376}"/>
              </a:ext>
            </a:extLst>
          </p:cNvPr>
          <p:cNvSpPr/>
          <p:nvPr/>
        </p:nvSpPr>
        <p:spPr>
          <a:xfrm>
            <a:off x="1720697" y="2551308"/>
            <a:ext cx="2555358" cy="461665"/>
          </a:xfrm>
          <a:prstGeom prst="rect">
            <a:avLst/>
          </a:prstGeom>
        </p:spPr>
        <p:txBody>
          <a:bodyPr wrap="square">
            <a:spAutoFit/>
          </a:bodyPr>
          <a:lstStyle/>
          <a:p>
            <a:pPr marL="0" marR="0" lvl="2" indent="0" algn="ctr"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00B0F0"/>
                </a:solidFill>
                <a:effectLst/>
                <a:uLnTx/>
                <a:uFillTx/>
                <a:latin typeface="Arial Nova" panose="020B0504020202020204" pitchFamily="34" charset="0"/>
                <a:ea typeface="+mn-ea"/>
                <a:cs typeface="Aharoni" panose="020B0604020202020204" pitchFamily="2" charset="-79"/>
              </a:rPr>
              <a:t>Peer pressure</a:t>
            </a:r>
          </a:p>
        </p:txBody>
      </p:sp>
      <p:sp>
        <p:nvSpPr>
          <p:cNvPr id="11" name="Rectangle 10">
            <a:extLst>
              <a:ext uri="{FF2B5EF4-FFF2-40B4-BE49-F238E27FC236}">
                <a16:creationId xmlns:a16="http://schemas.microsoft.com/office/drawing/2014/main" id="{EA479C99-4E06-41BF-853F-A5D057064704}"/>
              </a:ext>
            </a:extLst>
          </p:cNvPr>
          <p:cNvSpPr/>
          <p:nvPr/>
        </p:nvSpPr>
        <p:spPr>
          <a:xfrm>
            <a:off x="650803" y="3234242"/>
            <a:ext cx="1575392" cy="461665"/>
          </a:xfrm>
          <a:prstGeom prst="rect">
            <a:avLst/>
          </a:prstGeom>
        </p:spPr>
        <p:txBody>
          <a:bodyPr wrap="square">
            <a:spAutoFit/>
          </a:bodyPr>
          <a:lstStyle/>
          <a:p>
            <a:pPr marL="0" marR="0" lvl="2" indent="0" algn="l"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8EBBD2">
                    <a:lumMod val="50000"/>
                  </a:srgbClr>
                </a:solidFill>
                <a:effectLst/>
                <a:uLnTx/>
                <a:uFillTx/>
                <a:latin typeface="Arial Nova" panose="020B0504020202020204" pitchFamily="34" charset="0"/>
                <a:ea typeface="+mn-ea"/>
                <a:cs typeface="Aharoni" panose="020B0604020202020204" pitchFamily="2" charset="-79"/>
              </a:rPr>
              <a:t>To fit in</a:t>
            </a:r>
          </a:p>
        </p:txBody>
      </p:sp>
      <p:sp>
        <p:nvSpPr>
          <p:cNvPr id="12" name="Rectangle 11">
            <a:extLst>
              <a:ext uri="{FF2B5EF4-FFF2-40B4-BE49-F238E27FC236}">
                <a16:creationId xmlns:a16="http://schemas.microsoft.com/office/drawing/2014/main" id="{165CB28E-AF33-424D-AA73-8872820CE20B}"/>
              </a:ext>
            </a:extLst>
          </p:cNvPr>
          <p:cNvSpPr/>
          <p:nvPr/>
        </p:nvSpPr>
        <p:spPr>
          <a:xfrm>
            <a:off x="2739658" y="3388216"/>
            <a:ext cx="3121548" cy="461665"/>
          </a:xfrm>
          <a:prstGeom prst="rect">
            <a:avLst/>
          </a:prstGeom>
        </p:spPr>
        <p:txBody>
          <a:bodyPr wrap="square">
            <a:spAutoFit/>
          </a:bodyPr>
          <a:lstStyle/>
          <a:p>
            <a:pPr marL="0" marR="0" lvl="2" indent="0" algn="l"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F5A408">
                    <a:lumMod val="75000"/>
                  </a:srgbClr>
                </a:solidFill>
                <a:effectLst/>
                <a:uLnTx/>
                <a:uFillTx/>
                <a:latin typeface="Arial Nova" panose="020B0504020202020204" pitchFamily="34" charset="0"/>
                <a:ea typeface="+mn-ea"/>
                <a:cs typeface="Aharoni" panose="020B0604020202020204" pitchFamily="2" charset="-79"/>
              </a:rPr>
              <a:t>To experiment</a:t>
            </a:r>
          </a:p>
        </p:txBody>
      </p:sp>
      <p:sp>
        <p:nvSpPr>
          <p:cNvPr id="13" name="Rectangle 12">
            <a:extLst>
              <a:ext uri="{FF2B5EF4-FFF2-40B4-BE49-F238E27FC236}">
                <a16:creationId xmlns:a16="http://schemas.microsoft.com/office/drawing/2014/main" id="{B812248B-42AE-4EA9-8FB4-779609B6D009}"/>
              </a:ext>
            </a:extLst>
          </p:cNvPr>
          <p:cNvSpPr/>
          <p:nvPr/>
        </p:nvSpPr>
        <p:spPr>
          <a:xfrm>
            <a:off x="5327987" y="2403910"/>
            <a:ext cx="3725198" cy="461665"/>
          </a:xfrm>
          <a:prstGeom prst="rect">
            <a:avLst/>
          </a:prstGeom>
        </p:spPr>
        <p:txBody>
          <a:bodyPr wrap="square">
            <a:spAutoFit/>
          </a:bodyPr>
          <a:lstStyle/>
          <a:p>
            <a:pPr marL="0" marR="0" lvl="2" indent="0" algn="ctr"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FA731A">
                    <a:lumMod val="75000"/>
                  </a:srgbClr>
                </a:solidFill>
                <a:effectLst/>
                <a:uLnTx/>
                <a:uFillTx/>
                <a:latin typeface="Arial Nova" panose="020B0504020202020204" pitchFamily="34" charset="0"/>
                <a:ea typeface="+mn-ea"/>
                <a:cs typeface="Aharoni" panose="020B0604020202020204" pitchFamily="2" charset="-79"/>
              </a:rPr>
              <a:t>Enjoyment of feeling high</a:t>
            </a:r>
          </a:p>
        </p:txBody>
      </p:sp>
      <p:sp>
        <p:nvSpPr>
          <p:cNvPr id="14" name="Rectangle 13">
            <a:extLst>
              <a:ext uri="{FF2B5EF4-FFF2-40B4-BE49-F238E27FC236}">
                <a16:creationId xmlns:a16="http://schemas.microsoft.com/office/drawing/2014/main" id="{316BE614-2C53-44C9-871B-53D73869C84D}"/>
              </a:ext>
            </a:extLst>
          </p:cNvPr>
          <p:cNvSpPr/>
          <p:nvPr/>
        </p:nvSpPr>
        <p:spPr>
          <a:xfrm>
            <a:off x="1299831" y="5891928"/>
            <a:ext cx="2879654" cy="461665"/>
          </a:xfrm>
          <a:prstGeom prst="rect">
            <a:avLst/>
          </a:prstGeom>
        </p:spPr>
        <p:txBody>
          <a:bodyPr wrap="square">
            <a:spAutoFit/>
          </a:bodyPr>
          <a:lstStyle/>
          <a:p>
            <a:pPr marL="0" marR="0" lvl="2" indent="0" algn="l"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FA731A">
                    <a:lumMod val="50000"/>
                  </a:srgbClr>
                </a:solidFill>
                <a:effectLst/>
                <a:uLnTx/>
                <a:uFillTx/>
                <a:latin typeface="Arial Nova" panose="020B0504020202020204" pitchFamily="34" charset="0"/>
                <a:ea typeface="+mn-ea"/>
                <a:cs typeface="Aharoni" panose="020B0604020202020204" pitchFamily="2" charset="-79"/>
              </a:rPr>
              <a:t>Not ready to quit</a:t>
            </a:r>
          </a:p>
        </p:txBody>
      </p:sp>
      <p:sp>
        <p:nvSpPr>
          <p:cNvPr id="15" name="Rectangle 14">
            <a:extLst>
              <a:ext uri="{FF2B5EF4-FFF2-40B4-BE49-F238E27FC236}">
                <a16:creationId xmlns:a16="http://schemas.microsoft.com/office/drawing/2014/main" id="{6E29BB8A-FEC2-425A-BFFC-4E9E09293724}"/>
              </a:ext>
            </a:extLst>
          </p:cNvPr>
          <p:cNvSpPr/>
          <p:nvPr/>
        </p:nvSpPr>
        <p:spPr>
          <a:xfrm>
            <a:off x="524540" y="1815185"/>
            <a:ext cx="2934146" cy="461665"/>
          </a:xfrm>
          <a:prstGeom prst="rect">
            <a:avLst/>
          </a:prstGeom>
        </p:spPr>
        <p:txBody>
          <a:bodyPr wrap="square">
            <a:spAutoFit/>
          </a:bodyPr>
          <a:lstStyle/>
          <a:p>
            <a:pPr marL="0" marR="0" lvl="2" indent="0" algn="l"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ACC995">
                    <a:lumMod val="50000"/>
                  </a:srgbClr>
                </a:solidFill>
                <a:effectLst/>
                <a:uLnTx/>
                <a:uFillTx/>
                <a:latin typeface="Arial Nova" panose="020B0504020202020204" pitchFamily="34" charset="0"/>
                <a:ea typeface="+mn-ea"/>
                <a:cs typeface="Aharoni" panose="020B0604020202020204" pitchFamily="2" charset="-79"/>
              </a:rPr>
              <a:t>Escape from grief</a:t>
            </a:r>
          </a:p>
        </p:txBody>
      </p:sp>
      <p:sp>
        <p:nvSpPr>
          <p:cNvPr id="16" name="Rectangle 15">
            <a:extLst>
              <a:ext uri="{FF2B5EF4-FFF2-40B4-BE49-F238E27FC236}">
                <a16:creationId xmlns:a16="http://schemas.microsoft.com/office/drawing/2014/main" id="{9B25B026-1F4C-43A3-8964-A6BB8A6EB0F5}"/>
              </a:ext>
            </a:extLst>
          </p:cNvPr>
          <p:cNvSpPr/>
          <p:nvPr/>
        </p:nvSpPr>
        <p:spPr>
          <a:xfrm>
            <a:off x="4701144" y="4766527"/>
            <a:ext cx="2877878" cy="830997"/>
          </a:xfrm>
          <a:prstGeom prst="rect">
            <a:avLst/>
          </a:prstGeom>
        </p:spPr>
        <p:txBody>
          <a:bodyPr wrap="square">
            <a:spAutoFit/>
          </a:bodyPr>
          <a:lstStyle/>
          <a:p>
            <a:pPr marL="0" marR="0" lvl="2" indent="0" algn="ctr"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A18CD0">
                    <a:lumMod val="50000"/>
                  </a:srgbClr>
                </a:solidFill>
                <a:effectLst/>
                <a:uLnTx/>
                <a:uFillTx/>
                <a:latin typeface="Arial Nova" panose="020B0504020202020204" pitchFamily="34" charset="0"/>
                <a:ea typeface="+mn-ea"/>
                <a:cs typeface="Aharoni" panose="020B0604020202020204" pitchFamily="2" charset="-79"/>
              </a:rPr>
              <a:t>Escape feelings of loneliness</a:t>
            </a:r>
          </a:p>
        </p:txBody>
      </p:sp>
      <p:sp>
        <p:nvSpPr>
          <p:cNvPr id="17" name="Rectangle 16">
            <a:extLst>
              <a:ext uri="{FF2B5EF4-FFF2-40B4-BE49-F238E27FC236}">
                <a16:creationId xmlns:a16="http://schemas.microsoft.com/office/drawing/2014/main" id="{3F3D3895-320D-4AEF-A23E-EF464C3325B9}"/>
              </a:ext>
            </a:extLst>
          </p:cNvPr>
          <p:cNvSpPr/>
          <p:nvPr/>
        </p:nvSpPr>
        <p:spPr>
          <a:xfrm>
            <a:off x="482010" y="4925773"/>
            <a:ext cx="3267738" cy="461665"/>
          </a:xfrm>
          <a:prstGeom prst="rect">
            <a:avLst/>
          </a:prstGeom>
        </p:spPr>
        <p:txBody>
          <a:bodyPr wrap="square">
            <a:spAutoFit/>
          </a:bodyPr>
          <a:lstStyle/>
          <a:p>
            <a:pPr marL="0" marR="0" lvl="2" indent="0" algn="l"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AB9281">
                    <a:lumMod val="50000"/>
                  </a:srgbClr>
                </a:solidFill>
                <a:effectLst/>
                <a:uLnTx/>
                <a:uFillTx/>
                <a:latin typeface="Arial Nova" panose="020B0504020202020204" pitchFamily="34" charset="0"/>
                <a:ea typeface="+mn-ea"/>
                <a:cs typeface="Aharoni" panose="020B0604020202020204" pitchFamily="2" charset="-79"/>
              </a:rPr>
              <a:t>To deal with boredom</a:t>
            </a:r>
          </a:p>
        </p:txBody>
      </p:sp>
      <p:sp>
        <p:nvSpPr>
          <p:cNvPr id="18" name="Rectangle 17">
            <a:extLst>
              <a:ext uri="{FF2B5EF4-FFF2-40B4-BE49-F238E27FC236}">
                <a16:creationId xmlns:a16="http://schemas.microsoft.com/office/drawing/2014/main" id="{7DB20343-8D2B-400D-B388-EFCCA140F721}"/>
              </a:ext>
            </a:extLst>
          </p:cNvPr>
          <p:cNvSpPr/>
          <p:nvPr/>
        </p:nvSpPr>
        <p:spPr>
          <a:xfrm>
            <a:off x="4551175" y="1491961"/>
            <a:ext cx="2934146" cy="461665"/>
          </a:xfrm>
          <a:prstGeom prst="rect">
            <a:avLst/>
          </a:prstGeom>
        </p:spPr>
        <p:txBody>
          <a:bodyPr wrap="square">
            <a:spAutoFit/>
          </a:bodyPr>
          <a:lstStyle/>
          <a:p>
            <a:pPr marL="0" marR="0" lvl="2" indent="0" algn="l"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254A5D"/>
                </a:solidFill>
                <a:effectLst/>
                <a:uLnTx/>
                <a:uFillTx/>
                <a:latin typeface="Arial Nova" panose="020B0504020202020204" pitchFamily="34" charset="0"/>
                <a:ea typeface="+mn-ea"/>
                <a:cs typeface="Aharoni" panose="020B0604020202020204" pitchFamily="2" charset="-79"/>
              </a:rPr>
              <a:t>Escape from stress</a:t>
            </a:r>
          </a:p>
        </p:txBody>
      </p:sp>
      <p:sp>
        <p:nvSpPr>
          <p:cNvPr id="19" name="Rectangle 18">
            <a:extLst>
              <a:ext uri="{FF2B5EF4-FFF2-40B4-BE49-F238E27FC236}">
                <a16:creationId xmlns:a16="http://schemas.microsoft.com/office/drawing/2014/main" id="{C952CF9B-0BBB-48C5-BB25-7872E4D0A18D}"/>
              </a:ext>
            </a:extLst>
          </p:cNvPr>
          <p:cNvSpPr/>
          <p:nvPr/>
        </p:nvSpPr>
        <p:spPr>
          <a:xfrm>
            <a:off x="8730076" y="5793874"/>
            <a:ext cx="2220664" cy="830997"/>
          </a:xfrm>
          <a:prstGeom prst="rect">
            <a:avLst/>
          </a:prstGeom>
        </p:spPr>
        <p:txBody>
          <a:bodyPr wrap="square">
            <a:spAutoFit/>
          </a:bodyPr>
          <a:lstStyle/>
          <a:p>
            <a:pPr marL="0" marR="0" lvl="2" indent="0" algn="ctr"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FA731A">
                    <a:lumMod val="75000"/>
                  </a:srgbClr>
                </a:solidFill>
                <a:effectLst/>
                <a:uLnTx/>
                <a:uFillTx/>
                <a:latin typeface="Arial Nova" panose="020B0504020202020204" pitchFamily="34" charset="0"/>
                <a:ea typeface="+mn-ea"/>
                <a:cs typeface="Aharoni" panose="020B0604020202020204" pitchFamily="2" charset="-79"/>
              </a:rPr>
              <a:t>Family demands</a:t>
            </a:r>
          </a:p>
        </p:txBody>
      </p:sp>
      <p:sp>
        <p:nvSpPr>
          <p:cNvPr id="20" name="Rectangle 19">
            <a:extLst>
              <a:ext uri="{FF2B5EF4-FFF2-40B4-BE49-F238E27FC236}">
                <a16:creationId xmlns:a16="http://schemas.microsoft.com/office/drawing/2014/main" id="{04113928-9076-4F95-9362-7315F2CCEF57}"/>
              </a:ext>
            </a:extLst>
          </p:cNvPr>
          <p:cNvSpPr/>
          <p:nvPr/>
        </p:nvSpPr>
        <p:spPr>
          <a:xfrm>
            <a:off x="9454183" y="2887340"/>
            <a:ext cx="2251889" cy="830997"/>
          </a:xfrm>
          <a:prstGeom prst="rect">
            <a:avLst/>
          </a:prstGeom>
        </p:spPr>
        <p:txBody>
          <a:bodyPr wrap="square">
            <a:spAutoFit/>
          </a:bodyPr>
          <a:lstStyle/>
          <a:p>
            <a:pPr marL="0" marR="0" lvl="2" indent="0" algn="ctr"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A18CD0">
                    <a:lumMod val="50000"/>
                  </a:srgbClr>
                </a:solidFill>
                <a:effectLst/>
                <a:uLnTx/>
                <a:uFillTx/>
                <a:latin typeface="Arial Nova" panose="020B0504020202020204" pitchFamily="34" charset="0"/>
                <a:ea typeface="+mn-ea"/>
                <a:cs typeface="Aharoni" panose="020B0604020202020204" pitchFamily="2" charset="-79"/>
              </a:rPr>
              <a:t>E</a:t>
            </a:r>
            <a:r>
              <a:rPr kumimoji="0" lang="en-US" sz="2400" b="0" i="0" u="none" strike="noStrike" kern="1200" cap="none" spc="0" normalizeH="0" baseline="0" noProof="0" dirty="0" err="1">
                <a:ln>
                  <a:noFill/>
                </a:ln>
                <a:solidFill>
                  <a:srgbClr val="A18CD0">
                    <a:lumMod val="50000"/>
                  </a:srgbClr>
                </a:solidFill>
                <a:effectLst/>
                <a:uLnTx/>
                <a:uFillTx/>
                <a:latin typeface="Arial Nova" panose="020B0504020202020204" pitchFamily="34" charset="0"/>
                <a:ea typeface="+mn-ea"/>
                <a:cs typeface="Aharoni" panose="020B0604020202020204" pitchFamily="2" charset="-79"/>
              </a:rPr>
              <a:t>nhance</a:t>
            </a:r>
            <a:r>
              <a:rPr kumimoji="0" lang="en-US" sz="2400" b="0" i="0" u="none" strike="noStrike" kern="1200" cap="none" spc="0" normalizeH="0" baseline="0" noProof="0" dirty="0">
                <a:ln>
                  <a:noFill/>
                </a:ln>
                <a:solidFill>
                  <a:srgbClr val="A18CD0">
                    <a:lumMod val="50000"/>
                  </a:srgbClr>
                </a:solidFill>
                <a:effectLst/>
                <a:uLnTx/>
                <a:uFillTx/>
                <a:latin typeface="Arial Nova" panose="020B0504020202020204" pitchFamily="34" charset="0"/>
                <a:ea typeface="+mn-ea"/>
                <a:cs typeface="Aharoni" panose="020B0604020202020204" pitchFamily="2" charset="-79"/>
              </a:rPr>
              <a:t> performance</a:t>
            </a:r>
          </a:p>
        </p:txBody>
      </p:sp>
      <p:sp>
        <p:nvSpPr>
          <p:cNvPr id="21" name="Rectangle 20">
            <a:extLst>
              <a:ext uri="{FF2B5EF4-FFF2-40B4-BE49-F238E27FC236}">
                <a16:creationId xmlns:a16="http://schemas.microsoft.com/office/drawing/2014/main" id="{C54EA814-4A58-4219-BDAE-6494425F5C61}"/>
              </a:ext>
            </a:extLst>
          </p:cNvPr>
          <p:cNvSpPr/>
          <p:nvPr/>
        </p:nvSpPr>
        <p:spPr>
          <a:xfrm>
            <a:off x="8401469" y="5146622"/>
            <a:ext cx="2877878" cy="461665"/>
          </a:xfrm>
          <a:prstGeom prst="rect">
            <a:avLst/>
          </a:prstGeom>
        </p:spPr>
        <p:txBody>
          <a:bodyPr wrap="square">
            <a:spAutoFit/>
          </a:bodyPr>
          <a:lstStyle/>
          <a:p>
            <a:pPr marL="0" marR="0" lvl="2" indent="0" algn="l"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00B0F0"/>
                </a:solidFill>
                <a:effectLst/>
                <a:uLnTx/>
                <a:uFillTx/>
                <a:latin typeface="Arial Nova" panose="020B0504020202020204" pitchFamily="34" charset="0"/>
                <a:ea typeface="+mn-ea"/>
                <a:cs typeface="Aharoni" panose="020B0604020202020204" pitchFamily="2" charset="-79"/>
              </a:rPr>
              <a:t>Instant gratification</a:t>
            </a:r>
          </a:p>
        </p:txBody>
      </p:sp>
      <p:sp>
        <p:nvSpPr>
          <p:cNvPr id="22" name="Rectangle 21">
            <a:extLst>
              <a:ext uri="{FF2B5EF4-FFF2-40B4-BE49-F238E27FC236}">
                <a16:creationId xmlns:a16="http://schemas.microsoft.com/office/drawing/2014/main" id="{B5A4E66B-6C6D-42A9-9CBD-3A5564950548}"/>
              </a:ext>
            </a:extLst>
          </p:cNvPr>
          <p:cNvSpPr/>
          <p:nvPr/>
        </p:nvSpPr>
        <p:spPr>
          <a:xfrm>
            <a:off x="8401469" y="1661565"/>
            <a:ext cx="3493686" cy="461665"/>
          </a:xfrm>
          <a:prstGeom prst="rect">
            <a:avLst/>
          </a:prstGeom>
        </p:spPr>
        <p:txBody>
          <a:bodyPr wrap="square">
            <a:spAutoFit/>
          </a:bodyPr>
          <a:lstStyle/>
          <a:p>
            <a:pPr marL="0" marR="0" lvl="2" indent="0" algn="ctr"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F5A408">
                    <a:lumMod val="75000"/>
                  </a:srgbClr>
                </a:solidFill>
                <a:effectLst/>
                <a:uLnTx/>
                <a:uFillTx/>
                <a:latin typeface="Arial Nova" panose="020B0504020202020204" pitchFamily="34" charset="0"/>
                <a:ea typeface="+mn-ea"/>
                <a:cs typeface="Aharoni" panose="020B0604020202020204" pitchFamily="2" charset="-79"/>
              </a:rPr>
              <a:t>Avoid withdrawal</a:t>
            </a:r>
          </a:p>
        </p:txBody>
      </p:sp>
      <p:sp>
        <p:nvSpPr>
          <p:cNvPr id="23" name="Rectangle 22">
            <a:extLst>
              <a:ext uri="{FF2B5EF4-FFF2-40B4-BE49-F238E27FC236}">
                <a16:creationId xmlns:a16="http://schemas.microsoft.com/office/drawing/2014/main" id="{2EB78DCE-DB47-4403-83C2-F613F4586BC3}"/>
              </a:ext>
            </a:extLst>
          </p:cNvPr>
          <p:cNvSpPr/>
          <p:nvPr/>
        </p:nvSpPr>
        <p:spPr>
          <a:xfrm>
            <a:off x="8901663" y="4276557"/>
            <a:ext cx="2877878" cy="461665"/>
          </a:xfrm>
          <a:prstGeom prst="rect">
            <a:avLst/>
          </a:prstGeom>
        </p:spPr>
        <p:txBody>
          <a:bodyPr wrap="square">
            <a:spAutoFit/>
          </a:bodyPr>
          <a:lstStyle/>
          <a:p>
            <a:pPr marL="0" marR="0" lvl="2" indent="0" algn="ctr"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prstClr val="black"/>
                </a:solidFill>
                <a:effectLst/>
                <a:uLnTx/>
                <a:uFillTx/>
                <a:latin typeface="Arial Nova" panose="020B0504020202020204" pitchFamily="34" charset="0"/>
                <a:ea typeface="+mn-ea"/>
                <a:cs typeface="Aharoni" panose="020B0604020202020204" pitchFamily="2" charset="-79"/>
              </a:rPr>
              <a:t>Career pressures</a:t>
            </a:r>
          </a:p>
        </p:txBody>
      </p:sp>
      <p:pic>
        <p:nvPicPr>
          <p:cNvPr id="24" name="Picture 23">
            <a:extLst>
              <a:ext uri="{FF2B5EF4-FFF2-40B4-BE49-F238E27FC236}">
                <a16:creationId xmlns:a16="http://schemas.microsoft.com/office/drawing/2014/main" id="{8F5FCCA7-3756-4B9C-9565-B749EC44047D}"/>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55426" y="75347"/>
            <a:ext cx="810675" cy="597403"/>
          </a:xfrm>
          <a:prstGeom prst="rect">
            <a:avLst/>
          </a:prstGeom>
        </p:spPr>
      </p:pic>
    </p:spTree>
    <p:extLst>
      <p:ext uri="{BB962C8B-B14F-4D97-AF65-F5344CB8AC3E}">
        <p14:creationId xmlns:p14="http://schemas.microsoft.com/office/powerpoint/2010/main" val="211837205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idx="1"/>
          </p:nvPr>
        </p:nvSpPr>
        <p:spPr bwMode="auto">
          <a:xfrm>
            <a:off x="5481520" y="1947370"/>
            <a:ext cx="6067987" cy="4038600"/>
          </a:xfrm>
          <a:ln>
            <a:miter lim="800000"/>
            <a:headEnd/>
            <a:tailEnd/>
          </a:ln>
        </p:spPr>
        <p:txBody>
          <a:bodyPr vert="horz" wrap="square" lIns="91440" tIns="45720" rIns="91440" bIns="45720" numCol="1" rtlCol="0" anchor="t" anchorCtr="0" compatLnSpc="1">
            <a:prstTxWarp prst="textNoShape">
              <a:avLst/>
            </a:prstTxWarp>
            <a:normAutofit/>
          </a:bodyPr>
          <a:lstStyle/>
          <a:p>
            <a:pPr marL="346075" lvl="2" indent="-346075" defTabSz="457200">
              <a:spcBef>
                <a:spcPts val="0"/>
              </a:spcBef>
              <a:spcAft>
                <a:spcPts val="1800"/>
              </a:spcAft>
              <a:buClr>
                <a:prstClr val="black"/>
              </a:buClr>
              <a:buSzPct val="80000"/>
              <a:tabLst>
                <a:tab pos="1146175" algn="l"/>
                <a:tab pos="1201738" algn="l"/>
              </a:tabLst>
              <a:defRPr/>
            </a:pPr>
            <a:r>
              <a:rPr lang="en-US" sz="2600" dirty="0">
                <a:solidFill>
                  <a:prstClr val="black"/>
                </a:solidFill>
                <a:latin typeface="Century Gothic" panose="020B0502020202020204"/>
                <a:ea typeface="+mj-ea"/>
                <a:cs typeface="+mj-cs"/>
              </a:rPr>
              <a:t>Should employ motivational interviewing (evidence-based)</a:t>
            </a:r>
          </a:p>
          <a:p>
            <a:pPr marL="346075" lvl="2" indent="-346075" defTabSz="457200">
              <a:spcBef>
                <a:spcPts val="0"/>
              </a:spcBef>
              <a:spcAft>
                <a:spcPts val="1800"/>
              </a:spcAft>
              <a:buClr>
                <a:prstClr val="black"/>
              </a:buClr>
              <a:buSzPct val="80000"/>
              <a:tabLst>
                <a:tab pos="1146175" algn="l"/>
                <a:tab pos="1201738" algn="l"/>
              </a:tabLst>
              <a:defRPr/>
            </a:pPr>
            <a:r>
              <a:rPr lang="en-US" sz="2600" dirty="0">
                <a:solidFill>
                  <a:prstClr val="black"/>
                </a:solidFill>
                <a:latin typeface="Century Gothic" panose="020B0502020202020204"/>
                <a:ea typeface="+mj-ea"/>
                <a:cs typeface="+mj-cs"/>
              </a:rPr>
              <a:t>Even three minutes can have effect</a:t>
            </a:r>
          </a:p>
          <a:p>
            <a:pPr marL="346075" lvl="2" indent="-346075" defTabSz="457200">
              <a:spcBef>
                <a:spcPts val="0"/>
              </a:spcBef>
              <a:spcAft>
                <a:spcPts val="1800"/>
              </a:spcAft>
              <a:buClr>
                <a:prstClr val="black"/>
              </a:buClr>
              <a:buSzPct val="80000"/>
              <a:tabLst>
                <a:tab pos="1146175" algn="l"/>
                <a:tab pos="1201738" algn="l"/>
              </a:tabLst>
              <a:defRPr/>
            </a:pPr>
            <a:r>
              <a:rPr lang="en-US" sz="2600" dirty="0">
                <a:solidFill>
                  <a:prstClr val="black"/>
                </a:solidFill>
                <a:latin typeface="Century Gothic" panose="020B0502020202020204"/>
                <a:ea typeface="+mj-ea"/>
                <a:cs typeface="+mj-cs"/>
              </a:rPr>
              <a:t>Can be performed by any trained clinic employee </a:t>
            </a:r>
          </a:p>
          <a:p>
            <a:pPr marL="346075" lvl="2" indent="-346075" defTabSz="457200">
              <a:spcBef>
                <a:spcPts val="0"/>
              </a:spcBef>
              <a:spcAft>
                <a:spcPts val="1800"/>
              </a:spcAft>
              <a:buClr>
                <a:prstClr val="black"/>
              </a:buClr>
              <a:buSzPct val="80000"/>
              <a:tabLst>
                <a:tab pos="1146175" algn="l"/>
                <a:tab pos="1201738" algn="l"/>
              </a:tabLst>
              <a:defRPr/>
            </a:pPr>
            <a:r>
              <a:rPr lang="en-US" sz="2600" dirty="0">
                <a:solidFill>
                  <a:prstClr val="black"/>
                </a:solidFill>
                <a:latin typeface="Century Gothic" panose="020B0502020202020204"/>
                <a:ea typeface="+mj-ea"/>
                <a:cs typeface="+mj-cs"/>
              </a:rPr>
              <a:t>2 hours of training can make difference</a:t>
            </a:r>
          </a:p>
        </p:txBody>
      </p:sp>
      <p:sp>
        <p:nvSpPr>
          <p:cNvPr id="6" name="Rectangle 5"/>
          <p:cNvSpPr/>
          <p:nvPr/>
        </p:nvSpPr>
        <p:spPr>
          <a:xfrm>
            <a:off x="6109364" y="6503088"/>
            <a:ext cx="5979457" cy="338554"/>
          </a:xfrm>
          <a:prstGeom prst="rect">
            <a:avLst/>
          </a:prstGeom>
        </p:spPr>
        <p:txBody>
          <a:bodyPr wrap="none">
            <a:spAutoFit/>
          </a:bodyPr>
          <a:lstStyle/>
          <a:p>
            <a:pPr algn="r"/>
            <a:r>
              <a:rPr lang="en-US" sz="1600" dirty="0" err="1"/>
              <a:t>Humeniuk</a:t>
            </a:r>
            <a:r>
              <a:rPr lang="en-US" sz="1600" dirty="0"/>
              <a:t> et al, 2010. Cunningham et al, 2014. Whitlock et al, 2004.</a:t>
            </a:r>
          </a:p>
        </p:txBody>
      </p:sp>
      <p:pic>
        <p:nvPicPr>
          <p:cNvPr id="2" name="Picture 1"/>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1084692" y="2468875"/>
            <a:ext cx="3551224" cy="2995590"/>
          </a:xfrm>
          <a:prstGeom prst="rect">
            <a:avLst/>
          </a:prstGeom>
        </p:spPr>
      </p:pic>
      <p:sp>
        <p:nvSpPr>
          <p:cNvPr id="3" name="Rectangle 2">
            <a:extLst>
              <a:ext uri="{FF2B5EF4-FFF2-40B4-BE49-F238E27FC236}">
                <a16:creationId xmlns:a16="http://schemas.microsoft.com/office/drawing/2014/main" id="{A24B233B-1BCC-45BE-A104-6DD6278E0F3E}"/>
              </a:ext>
            </a:extLst>
          </p:cNvPr>
          <p:cNvSpPr/>
          <p:nvPr/>
        </p:nvSpPr>
        <p:spPr>
          <a:xfrm>
            <a:off x="1948260" y="613999"/>
            <a:ext cx="8835432" cy="769441"/>
          </a:xfrm>
          <a:prstGeom prst="rect">
            <a:avLst/>
          </a:prstGeom>
        </p:spPr>
        <p:txBody>
          <a:bodyPr wrap="none">
            <a:spAutoFit/>
          </a:bodyPr>
          <a:lstStyle/>
          <a:p>
            <a:pPr algn="ctr"/>
            <a:r>
              <a:rPr lang="en-US" sz="4400" dirty="0">
                <a:solidFill>
                  <a:srgbClr val="000000"/>
                </a:solidFill>
                <a:latin typeface="Calibri" panose="020F0502020204030204" pitchFamily="34" charset="0"/>
                <a:cs typeface="Calibri" panose="020F0502020204030204" pitchFamily="34" charset="0"/>
              </a:rPr>
              <a:t>Brief Interventions in medical settings</a:t>
            </a:r>
          </a:p>
        </p:txBody>
      </p:sp>
    </p:spTree>
    <p:extLst>
      <p:ext uri="{BB962C8B-B14F-4D97-AF65-F5344CB8AC3E}">
        <p14:creationId xmlns:p14="http://schemas.microsoft.com/office/powerpoint/2010/main" val="68902379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97A5B-1370-5C46-F2B1-B2EC9EA1FCA8}"/>
            </a:ext>
          </a:extLst>
        </p:cNvPr>
        <p:cNvGrpSpPr/>
        <p:nvPr/>
      </p:nvGrpSpPr>
      <p:grpSpPr>
        <a:xfrm>
          <a:off x="0" y="0"/>
          <a:ext cx="0" cy="0"/>
          <a:chOff x="0" y="0"/>
          <a:chExt cx="0" cy="0"/>
        </a:xfrm>
      </p:grpSpPr>
      <p:sp>
        <p:nvSpPr>
          <p:cNvPr id="29698" name="Rectangle 3">
            <a:extLst>
              <a:ext uri="{FF2B5EF4-FFF2-40B4-BE49-F238E27FC236}">
                <a16:creationId xmlns:a16="http://schemas.microsoft.com/office/drawing/2014/main" id="{5D2A7500-C68D-0921-DD5F-F409BC67E96D}"/>
              </a:ext>
            </a:extLst>
          </p:cNvPr>
          <p:cNvSpPr>
            <a:spLocks noGrp="1" noChangeArrowheads="1"/>
          </p:cNvSpPr>
          <p:nvPr>
            <p:ph idx="1"/>
          </p:nvPr>
        </p:nvSpPr>
        <p:spPr bwMode="auto">
          <a:xfrm>
            <a:off x="604085" y="1736852"/>
            <a:ext cx="7488975" cy="4723321"/>
          </a:xfrm>
          <a:ln>
            <a:miter lim="800000"/>
            <a:headEnd/>
            <a:tailEnd/>
          </a:ln>
        </p:spPr>
        <p:txBody>
          <a:bodyPr vert="horz" wrap="square" lIns="91440" tIns="45720" rIns="91440" bIns="45720" numCol="1" rtlCol="0" anchor="t" anchorCtr="0" compatLnSpc="1">
            <a:prstTxWarp prst="textNoShape">
              <a:avLst/>
            </a:prstTxWarp>
            <a:normAutofit fontScale="62500" lnSpcReduction="20000"/>
          </a:bodyPr>
          <a:lstStyle/>
          <a:p>
            <a:pPr marL="0" lvl="2" indent="0" defTabSz="457200">
              <a:spcBef>
                <a:spcPts val="0"/>
              </a:spcBef>
              <a:spcAft>
                <a:spcPts val="1800"/>
              </a:spcAft>
              <a:buClr>
                <a:prstClr val="black"/>
              </a:buClr>
              <a:buSzPct val="80000"/>
              <a:buNone/>
              <a:tabLst>
                <a:tab pos="1146175" algn="l"/>
                <a:tab pos="1201738" algn="l"/>
              </a:tabLst>
              <a:defRPr/>
            </a:pPr>
            <a:r>
              <a:rPr lang="en-US" sz="4000">
                <a:solidFill>
                  <a:prstClr val="black"/>
                </a:solidFill>
                <a:latin typeface="Century Gothic" panose="020B0502020202020204"/>
                <a:ea typeface="+mj-ea"/>
                <a:cs typeface="+mj-cs"/>
              </a:rPr>
              <a:t>Results of 70 years of psychotherapy research:</a:t>
            </a:r>
          </a:p>
          <a:p>
            <a:pPr marL="395288" lvl="2" indent="-395288" defTabSz="457200">
              <a:spcBef>
                <a:spcPts val="0"/>
              </a:spcBef>
              <a:spcAft>
                <a:spcPts val="1800"/>
              </a:spcAft>
              <a:buClr>
                <a:prstClr val="black"/>
              </a:buClr>
              <a:buSzPct val="80000"/>
              <a:buFont typeface="+mj-lt"/>
              <a:buAutoNum type="arabicPeriod"/>
              <a:tabLst>
                <a:tab pos="1146175" algn="l"/>
                <a:tab pos="1201738" algn="l"/>
              </a:tabLst>
              <a:defRPr/>
            </a:pPr>
            <a:r>
              <a:rPr lang="en-US" sz="3600">
                <a:solidFill>
                  <a:prstClr val="black"/>
                </a:solidFill>
                <a:latin typeface="Century Gothic" panose="020B0502020202020204"/>
                <a:ea typeface="+mj-ea"/>
                <a:cs typeface="+mj-cs"/>
              </a:rPr>
              <a:t>Empathy</a:t>
            </a:r>
          </a:p>
          <a:p>
            <a:pPr marL="395288" lvl="2" indent="-395288" defTabSz="457200">
              <a:spcBef>
                <a:spcPts val="0"/>
              </a:spcBef>
              <a:spcAft>
                <a:spcPts val="1800"/>
              </a:spcAft>
              <a:buClr>
                <a:prstClr val="black"/>
              </a:buClr>
              <a:buSzPct val="80000"/>
              <a:buFont typeface="+mj-lt"/>
              <a:buAutoNum type="arabicPeriod"/>
              <a:tabLst>
                <a:tab pos="1146175" algn="l"/>
                <a:tab pos="1201738" algn="l"/>
              </a:tabLst>
              <a:defRPr/>
            </a:pPr>
            <a:r>
              <a:rPr lang="en-US" sz="3600">
                <a:solidFill>
                  <a:prstClr val="black"/>
                </a:solidFill>
                <a:latin typeface="Century Gothic" panose="020B0502020202020204"/>
                <a:ea typeface="+mj-ea"/>
                <a:cs typeface="+mj-cs"/>
              </a:rPr>
              <a:t>Positive regard</a:t>
            </a:r>
          </a:p>
          <a:p>
            <a:pPr marL="395288" lvl="2" indent="-395288" defTabSz="457200">
              <a:spcBef>
                <a:spcPts val="0"/>
              </a:spcBef>
              <a:spcAft>
                <a:spcPts val="1800"/>
              </a:spcAft>
              <a:buClr>
                <a:prstClr val="black"/>
              </a:buClr>
              <a:buSzPct val="80000"/>
              <a:buFont typeface="+mj-lt"/>
              <a:buAutoNum type="arabicPeriod"/>
              <a:tabLst>
                <a:tab pos="1146175" algn="l"/>
                <a:tab pos="1201738" algn="l"/>
              </a:tabLst>
              <a:defRPr/>
            </a:pPr>
            <a:r>
              <a:rPr lang="en-US" sz="3600">
                <a:solidFill>
                  <a:prstClr val="black"/>
                </a:solidFill>
                <a:latin typeface="Century Gothic" panose="020B0502020202020204"/>
                <a:ea typeface="+mj-ea"/>
                <a:cs typeface="+mj-cs"/>
              </a:rPr>
              <a:t>Genuineness</a:t>
            </a:r>
          </a:p>
          <a:p>
            <a:pPr marL="395288" lvl="2" indent="-395288" defTabSz="457200">
              <a:spcBef>
                <a:spcPts val="0"/>
              </a:spcBef>
              <a:spcAft>
                <a:spcPts val="1800"/>
              </a:spcAft>
              <a:buClr>
                <a:prstClr val="black"/>
              </a:buClr>
              <a:buSzPct val="80000"/>
              <a:buFont typeface="+mj-lt"/>
              <a:buAutoNum type="arabicPeriod"/>
              <a:tabLst>
                <a:tab pos="1146175" algn="l"/>
                <a:tab pos="1201738" algn="l"/>
              </a:tabLst>
              <a:defRPr/>
            </a:pPr>
            <a:r>
              <a:rPr lang="en-US" sz="3600">
                <a:solidFill>
                  <a:prstClr val="black"/>
                </a:solidFill>
                <a:latin typeface="Century Gothic" panose="020B0502020202020204"/>
                <a:ea typeface="+mj-ea"/>
                <a:cs typeface="+mj-cs"/>
              </a:rPr>
              <a:t>Accpetance</a:t>
            </a:r>
          </a:p>
          <a:p>
            <a:pPr marL="395288" lvl="2" indent="-395288" defTabSz="457200">
              <a:spcBef>
                <a:spcPts val="0"/>
              </a:spcBef>
              <a:spcAft>
                <a:spcPts val="1800"/>
              </a:spcAft>
              <a:buClr>
                <a:prstClr val="black"/>
              </a:buClr>
              <a:buSzPct val="80000"/>
              <a:buFont typeface="+mj-lt"/>
              <a:buAutoNum type="arabicPeriod"/>
              <a:tabLst>
                <a:tab pos="1146175" algn="l"/>
                <a:tab pos="1201738" algn="l"/>
              </a:tabLst>
              <a:defRPr/>
            </a:pPr>
            <a:r>
              <a:rPr lang="en-US" sz="3600">
                <a:solidFill>
                  <a:prstClr val="black"/>
                </a:solidFill>
                <a:latin typeface="Century Gothic" panose="020B0502020202020204"/>
                <a:ea typeface="+mj-ea"/>
                <a:cs typeface="+mj-cs"/>
              </a:rPr>
              <a:t>Focus</a:t>
            </a:r>
          </a:p>
          <a:p>
            <a:pPr marL="395288" lvl="2" indent="-395288" defTabSz="457200">
              <a:spcBef>
                <a:spcPts val="0"/>
              </a:spcBef>
              <a:spcAft>
                <a:spcPts val="1800"/>
              </a:spcAft>
              <a:buClr>
                <a:prstClr val="black"/>
              </a:buClr>
              <a:buSzPct val="80000"/>
              <a:buFont typeface="+mj-lt"/>
              <a:buAutoNum type="arabicPeriod"/>
              <a:tabLst>
                <a:tab pos="1146175" algn="l"/>
                <a:tab pos="1201738" algn="l"/>
              </a:tabLst>
              <a:defRPr/>
            </a:pPr>
            <a:r>
              <a:rPr lang="en-US" sz="3600">
                <a:solidFill>
                  <a:prstClr val="black"/>
                </a:solidFill>
                <a:latin typeface="Century Gothic" panose="020B0502020202020204"/>
                <a:ea typeface="+mj-ea"/>
                <a:cs typeface="+mj-cs"/>
              </a:rPr>
              <a:t>Hope</a:t>
            </a:r>
          </a:p>
          <a:p>
            <a:pPr marL="395288" lvl="2" indent="-395288" defTabSz="457200">
              <a:spcBef>
                <a:spcPts val="0"/>
              </a:spcBef>
              <a:spcAft>
                <a:spcPts val="1800"/>
              </a:spcAft>
              <a:buClr>
                <a:prstClr val="black"/>
              </a:buClr>
              <a:buSzPct val="80000"/>
              <a:buFont typeface="+mj-lt"/>
              <a:buAutoNum type="arabicPeriod"/>
              <a:tabLst>
                <a:tab pos="1146175" algn="l"/>
                <a:tab pos="1201738" algn="l"/>
              </a:tabLst>
              <a:defRPr/>
            </a:pPr>
            <a:r>
              <a:rPr lang="en-US" sz="3600">
                <a:solidFill>
                  <a:prstClr val="black"/>
                </a:solidFill>
                <a:latin typeface="Century Gothic" panose="020B0502020202020204"/>
                <a:ea typeface="+mj-ea"/>
                <a:cs typeface="+mj-cs"/>
              </a:rPr>
              <a:t>Evocation</a:t>
            </a:r>
          </a:p>
          <a:p>
            <a:pPr marL="395288" lvl="2" indent="-395288" defTabSz="457200">
              <a:spcBef>
                <a:spcPts val="0"/>
              </a:spcBef>
              <a:spcAft>
                <a:spcPts val="1800"/>
              </a:spcAft>
              <a:buClr>
                <a:prstClr val="black"/>
              </a:buClr>
              <a:buSzPct val="80000"/>
              <a:buFont typeface="+mj-lt"/>
              <a:buAutoNum type="arabicPeriod"/>
              <a:tabLst>
                <a:tab pos="1146175" algn="l"/>
                <a:tab pos="1201738" algn="l"/>
              </a:tabLst>
              <a:defRPr/>
            </a:pPr>
            <a:r>
              <a:rPr lang="en-US" sz="3600">
                <a:solidFill>
                  <a:prstClr val="black"/>
                </a:solidFill>
                <a:latin typeface="Century Gothic" panose="020B0502020202020204"/>
                <a:ea typeface="+mj-ea"/>
                <a:cs typeface="+mj-cs"/>
              </a:rPr>
              <a:t>Offering information and advice</a:t>
            </a:r>
            <a:endParaRPr lang="en-US" sz="3600" dirty="0">
              <a:solidFill>
                <a:prstClr val="black"/>
              </a:solidFill>
              <a:latin typeface="Century Gothic" panose="020B0502020202020204"/>
              <a:ea typeface="+mj-ea"/>
              <a:cs typeface="+mj-cs"/>
            </a:endParaRPr>
          </a:p>
        </p:txBody>
      </p:sp>
      <p:sp>
        <p:nvSpPr>
          <p:cNvPr id="6" name="Rectangle 5">
            <a:extLst>
              <a:ext uri="{FF2B5EF4-FFF2-40B4-BE49-F238E27FC236}">
                <a16:creationId xmlns:a16="http://schemas.microsoft.com/office/drawing/2014/main" id="{590C9050-D10B-C512-1DB2-7D363FABBF3D}"/>
              </a:ext>
            </a:extLst>
          </p:cNvPr>
          <p:cNvSpPr/>
          <p:nvPr/>
        </p:nvSpPr>
        <p:spPr>
          <a:xfrm>
            <a:off x="9913097" y="6503088"/>
            <a:ext cx="2175724" cy="338554"/>
          </a:xfrm>
          <a:prstGeom prst="rect">
            <a:avLst/>
          </a:prstGeom>
        </p:spPr>
        <p:txBody>
          <a:bodyPr wrap="none">
            <a:spAutoFit/>
          </a:bodyPr>
          <a:lstStyle/>
          <a:p>
            <a:pPr algn="r"/>
            <a:r>
              <a:rPr lang="en-US" sz="1600"/>
              <a:t>Miller and Moyers, 2021</a:t>
            </a:r>
            <a:endParaRPr lang="en-US" sz="1600" dirty="0"/>
          </a:p>
        </p:txBody>
      </p:sp>
      <p:sp>
        <p:nvSpPr>
          <p:cNvPr id="3" name="Rectangle 2">
            <a:extLst>
              <a:ext uri="{FF2B5EF4-FFF2-40B4-BE49-F238E27FC236}">
                <a16:creationId xmlns:a16="http://schemas.microsoft.com/office/drawing/2014/main" id="{AF48AD09-9B99-39CF-2D1F-6B875B904261}"/>
              </a:ext>
            </a:extLst>
          </p:cNvPr>
          <p:cNvSpPr/>
          <p:nvPr/>
        </p:nvSpPr>
        <p:spPr>
          <a:xfrm>
            <a:off x="1276377" y="395005"/>
            <a:ext cx="10111871" cy="769441"/>
          </a:xfrm>
          <a:prstGeom prst="rect">
            <a:avLst/>
          </a:prstGeom>
        </p:spPr>
        <p:txBody>
          <a:bodyPr wrap="none">
            <a:spAutoFit/>
          </a:bodyPr>
          <a:lstStyle/>
          <a:p>
            <a:pPr algn="ctr"/>
            <a:r>
              <a:rPr lang="en-US" sz="4400">
                <a:solidFill>
                  <a:srgbClr val="000000"/>
                </a:solidFill>
                <a:latin typeface="Calibri" panose="020F0502020204030204" pitchFamily="34" charset="0"/>
                <a:cs typeface="Calibri" panose="020F0502020204030204" pitchFamily="34" charset="0"/>
              </a:rPr>
              <a:t>What intervention skills are most effective?</a:t>
            </a:r>
            <a:endParaRPr lang="en-US" sz="4400" dirty="0">
              <a:solidFill>
                <a:srgbClr val="000000"/>
              </a:solidFill>
              <a:latin typeface="Calibri" panose="020F0502020204030204" pitchFamily="34" charset="0"/>
              <a:cs typeface="Calibri" panose="020F0502020204030204" pitchFamily="34" charset="0"/>
            </a:endParaRPr>
          </a:p>
        </p:txBody>
      </p:sp>
      <p:pic>
        <p:nvPicPr>
          <p:cNvPr id="8" name="Picture 7" descr="A book cover of effective therapy&#10;&#10;AI-generated content may be incorrect.">
            <a:extLst>
              <a:ext uri="{FF2B5EF4-FFF2-40B4-BE49-F238E27FC236}">
                <a16:creationId xmlns:a16="http://schemas.microsoft.com/office/drawing/2014/main" id="{9EAB7B41-D0C9-001A-AE24-0F2ABE14E6D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8899565" y="1931205"/>
            <a:ext cx="2376909" cy="4036849"/>
          </a:xfrm>
          <a:prstGeom prst="rect">
            <a:avLst/>
          </a:prstGeom>
        </p:spPr>
      </p:pic>
    </p:spTree>
    <p:extLst>
      <p:ext uri="{BB962C8B-B14F-4D97-AF65-F5344CB8AC3E}">
        <p14:creationId xmlns:p14="http://schemas.microsoft.com/office/powerpoint/2010/main" val="334007904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bwMode="auto">
          <a:xfrm>
            <a:off x="1717830" y="510220"/>
            <a:ext cx="9048930" cy="1623794"/>
          </a:xfrm>
          <a:noFill/>
          <a:ln>
            <a:noFill/>
            <a:miter lim="800000"/>
            <a:headEnd/>
            <a:tailEnd/>
          </a:ln>
        </p:spPr>
        <p:txBody>
          <a:bodyPr vert="horz" wrap="square" lIns="91440" tIns="45720" rIns="91440" bIns="45720" numCol="1" rtlCol="0" anchor="t" anchorCtr="0" compatLnSpc="1">
            <a:prstTxWarp prst="textNoShape">
              <a:avLst/>
            </a:prstTxWarp>
            <a:noAutofit/>
          </a:bodyPr>
          <a:lstStyle/>
          <a:p>
            <a:pPr defTabSz="457200">
              <a:lnSpc>
                <a:spcPct val="100000"/>
              </a:lnSpc>
              <a:spcBef>
                <a:spcPts val="0"/>
              </a:spcBef>
              <a:defRPr/>
            </a:pPr>
            <a:r>
              <a:rPr lang="en-US" sz="4800" cap="none" spc="0" dirty="0">
                <a:solidFill>
                  <a:srgbClr val="000000"/>
                </a:solidFill>
                <a:latin typeface="Century Gothic" panose="020B0502020202020204"/>
                <a:ea typeface="+mn-ea"/>
                <a:cs typeface="+mn-cs"/>
              </a:rPr>
              <a:t>Textbook definition of motivational interviewing</a:t>
            </a:r>
          </a:p>
        </p:txBody>
      </p:sp>
      <p:sp>
        <p:nvSpPr>
          <p:cNvPr id="40962" name="Rectangle 3"/>
          <p:cNvSpPr>
            <a:spLocks noGrp="1" noChangeArrowheads="1"/>
          </p:cNvSpPr>
          <p:nvPr>
            <p:ph type="body" idx="1"/>
          </p:nvPr>
        </p:nvSpPr>
        <p:spPr bwMode="auto">
          <a:xfrm>
            <a:off x="2537460" y="2968140"/>
            <a:ext cx="7117080" cy="2795635"/>
          </a:xfrm>
          <a:ln>
            <a:miter lim="800000"/>
            <a:headEnd/>
            <a:tailEnd/>
          </a:ln>
        </p:spPr>
        <p:txBody>
          <a:bodyPr vert="horz" wrap="square" lIns="91440" tIns="45720" rIns="91440" bIns="45720" numCol="1" rtlCol="0" anchor="t" anchorCtr="0" compatLnSpc="1">
            <a:prstTxWarp prst="textNoShape">
              <a:avLst/>
            </a:prstTxWarp>
            <a:noAutofit/>
          </a:bodyPr>
          <a:lstStyle/>
          <a:p>
            <a:pPr marL="0" lvl="2" indent="0" algn="ctr" defTabSz="457200">
              <a:lnSpc>
                <a:spcPct val="120000"/>
              </a:lnSpc>
              <a:spcBef>
                <a:spcPts val="0"/>
              </a:spcBef>
              <a:spcAft>
                <a:spcPts val="1200"/>
              </a:spcAft>
              <a:buClr>
                <a:prstClr val="black"/>
              </a:buClr>
              <a:buSzPct val="80000"/>
              <a:buNone/>
              <a:tabLst>
                <a:tab pos="1146175" algn="l"/>
                <a:tab pos="1201738" algn="l"/>
              </a:tabLst>
              <a:defRPr/>
            </a:pPr>
            <a:r>
              <a:rPr lang="en-US" sz="2600" dirty="0">
                <a:solidFill>
                  <a:prstClr val="black"/>
                </a:solidFill>
                <a:latin typeface="Century Gothic" panose="020B0502020202020204"/>
                <a:ea typeface="+mj-ea"/>
                <a:cs typeface="+mj-cs"/>
              </a:rPr>
              <a:t>A person-centered counseling style for addressing the common problem of ambivalence about change.</a:t>
            </a:r>
          </a:p>
          <a:p>
            <a:pPr marL="0" lvl="1" indent="0" algn="ctr">
              <a:spcAft>
                <a:spcPts val="1200"/>
              </a:spcAft>
              <a:buNone/>
              <a:defRPr/>
            </a:pPr>
            <a:endParaRPr lang="en-US" sz="2400" dirty="0"/>
          </a:p>
          <a:p>
            <a:pPr marL="342900" lvl="1" indent="-342900" algn="ctr">
              <a:spcBef>
                <a:spcPts val="0"/>
              </a:spcBef>
              <a:buFontTx/>
              <a:buChar char="-"/>
              <a:defRPr/>
            </a:pPr>
            <a:r>
              <a:rPr lang="en-US" sz="1800" dirty="0">
                <a:latin typeface="Century Gothic" panose="020B0502020202020204" pitchFamily="34" charset="0"/>
              </a:rPr>
              <a:t>Miller and Rollnick, 2012.</a:t>
            </a:r>
          </a:p>
        </p:txBody>
      </p:sp>
    </p:spTree>
    <p:extLst>
      <p:ext uri="{BB962C8B-B14F-4D97-AF65-F5344CB8AC3E}">
        <p14:creationId xmlns:p14="http://schemas.microsoft.com/office/powerpoint/2010/main" val="181285233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bwMode="auto">
          <a:xfrm>
            <a:off x="2438399" y="846301"/>
            <a:ext cx="8381415" cy="738660"/>
          </a:xfrm>
          <a:noFill/>
          <a:ln>
            <a:noFill/>
            <a:miter lim="800000"/>
            <a:headEnd/>
            <a:tailEnd/>
          </a:ln>
        </p:spPr>
        <p:txBody>
          <a:bodyPr vert="horz" wrap="square" lIns="91440" tIns="45720" rIns="91440" bIns="45720" numCol="1" rtlCol="0" anchor="t" anchorCtr="0" compatLnSpc="1">
            <a:prstTxWarp prst="textNoShape">
              <a:avLst/>
            </a:prstTxWarp>
            <a:normAutofit/>
          </a:bodyPr>
          <a:lstStyle/>
          <a:p>
            <a:pPr algn="ctr">
              <a:defRPr/>
            </a:pPr>
            <a:r>
              <a:rPr lang="en-US" sz="3600" cap="none" spc="0" dirty="0">
                <a:solidFill>
                  <a:srgbClr val="000000"/>
                </a:solidFill>
                <a:latin typeface="Century Gothic" panose="020B0502020202020204"/>
                <a:ea typeface="+mn-ea"/>
                <a:cs typeface="+mn-cs"/>
              </a:rPr>
              <a:t>Two central goals of MI</a:t>
            </a:r>
          </a:p>
        </p:txBody>
      </p:sp>
      <p:sp>
        <p:nvSpPr>
          <p:cNvPr id="40962" name="Rectangle 3"/>
          <p:cNvSpPr>
            <a:spLocks noGrp="1" noChangeArrowheads="1"/>
          </p:cNvSpPr>
          <p:nvPr>
            <p:ph type="body" idx="1"/>
          </p:nvPr>
        </p:nvSpPr>
        <p:spPr bwMode="auto">
          <a:xfrm>
            <a:off x="412060" y="2235200"/>
            <a:ext cx="7065700" cy="4160520"/>
          </a:xfrm>
          <a:ln>
            <a:miter lim="800000"/>
            <a:headEnd/>
            <a:tailEnd/>
          </a:ln>
        </p:spPr>
        <p:txBody>
          <a:bodyPr vert="horz" wrap="square" lIns="91440" tIns="45720" rIns="91440" bIns="45720" numCol="1" rtlCol="0" anchor="t" anchorCtr="0" compatLnSpc="1">
            <a:prstTxWarp prst="textNoShape">
              <a:avLst/>
            </a:prstTxWarp>
            <a:noAutofit/>
          </a:bodyPr>
          <a:lstStyle/>
          <a:p>
            <a:pPr marL="346075" lvl="2" indent="-346075" defTabSz="457200">
              <a:lnSpc>
                <a:spcPct val="120000"/>
              </a:lnSpc>
              <a:spcBef>
                <a:spcPts val="0"/>
              </a:spcBef>
              <a:spcAft>
                <a:spcPts val="1200"/>
              </a:spcAft>
              <a:buClr>
                <a:prstClr val="black"/>
              </a:buClr>
              <a:buSzPct val="80000"/>
              <a:tabLst>
                <a:tab pos="1146175" algn="l"/>
                <a:tab pos="1201738" algn="l"/>
              </a:tabLst>
              <a:defRPr/>
            </a:pPr>
            <a:r>
              <a:rPr lang="en-US" sz="2400" dirty="0">
                <a:solidFill>
                  <a:prstClr val="black"/>
                </a:solidFill>
                <a:latin typeface="Century Gothic" panose="020B0502020202020204"/>
                <a:ea typeface="+mj-ea"/>
                <a:cs typeface="+mj-cs"/>
              </a:rPr>
              <a:t>“To create and amplify, from the client’s perspective, a discrepancy between present behavior and broader goals and values.”</a:t>
            </a:r>
          </a:p>
          <a:p>
            <a:pPr marL="0" lvl="2" indent="0" defTabSz="457200">
              <a:lnSpc>
                <a:spcPct val="120000"/>
              </a:lnSpc>
              <a:spcBef>
                <a:spcPts val="0"/>
              </a:spcBef>
              <a:spcAft>
                <a:spcPts val="1200"/>
              </a:spcAft>
              <a:buClr>
                <a:prstClr val="black"/>
              </a:buClr>
              <a:buSzPct val="80000"/>
              <a:buNone/>
              <a:tabLst>
                <a:tab pos="1146175" algn="l"/>
                <a:tab pos="1201738" algn="l"/>
              </a:tabLst>
              <a:defRPr/>
            </a:pPr>
            <a:endParaRPr lang="en-US" sz="2400" dirty="0">
              <a:solidFill>
                <a:prstClr val="black"/>
              </a:solidFill>
              <a:latin typeface="Century Gothic" panose="020B0502020202020204"/>
              <a:ea typeface="+mj-ea"/>
              <a:cs typeface="+mj-cs"/>
            </a:endParaRPr>
          </a:p>
          <a:p>
            <a:pPr marL="346075" lvl="2" indent="-346075" defTabSz="457200">
              <a:lnSpc>
                <a:spcPct val="120000"/>
              </a:lnSpc>
              <a:spcBef>
                <a:spcPts val="0"/>
              </a:spcBef>
              <a:spcAft>
                <a:spcPts val="1200"/>
              </a:spcAft>
              <a:buClr>
                <a:prstClr val="black"/>
              </a:buClr>
              <a:buSzPct val="80000"/>
              <a:tabLst>
                <a:tab pos="1146175" algn="l"/>
                <a:tab pos="1201738" algn="l"/>
              </a:tabLst>
              <a:defRPr/>
            </a:pPr>
            <a:r>
              <a:rPr lang="en-US" sz="2400" dirty="0">
                <a:solidFill>
                  <a:prstClr val="black"/>
                </a:solidFill>
                <a:latin typeface="Century Gothic" panose="020B0502020202020204"/>
                <a:ea typeface="+mj-ea"/>
                <a:cs typeface="+mj-cs"/>
              </a:rPr>
              <a:t>“To evoke statements indicating reasons for, desire to, or intent to change (change talk)”</a:t>
            </a:r>
          </a:p>
          <a:p>
            <a:pPr marL="0" lvl="1" indent="0" algn="ctr">
              <a:spcAft>
                <a:spcPts val="1200"/>
              </a:spcAft>
              <a:buNone/>
              <a:defRPr/>
            </a:pPr>
            <a:endParaRPr lang="en-US" sz="1800" dirty="0"/>
          </a:p>
        </p:txBody>
      </p:sp>
      <p:pic>
        <p:nvPicPr>
          <p:cNvPr id="7170" name="Picture 2" descr="https://encrypted-tbn2.gstatic.com/images?q=tbn:ANd9GcQjpbGInpJP0X8USaWtE_b8yI31a2DqD33gYkb4yczUoce8X0t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69870" y="2225182"/>
            <a:ext cx="3092935" cy="309293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9014780" y="6432681"/>
            <a:ext cx="3092935" cy="369332"/>
          </a:xfrm>
          <a:prstGeom prst="rect">
            <a:avLst/>
          </a:prstGeom>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Gill Sans MT" panose="020B0502020104020203"/>
                <a:ea typeface="+mn-ea"/>
                <a:cs typeface="+mn-cs"/>
              </a:rPr>
              <a:t>Lozano, et al, 2010</a:t>
            </a:r>
          </a:p>
        </p:txBody>
      </p:sp>
    </p:spTree>
    <p:extLst>
      <p:ext uri="{BB962C8B-B14F-4D97-AF65-F5344CB8AC3E}">
        <p14:creationId xmlns:p14="http://schemas.microsoft.com/office/powerpoint/2010/main" val="144624963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bwMode="auto">
          <a:xfrm>
            <a:off x="2438400" y="547611"/>
            <a:ext cx="7315200" cy="738660"/>
          </a:xfrm>
          <a:noFill/>
          <a:ln>
            <a:noFill/>
            <a:miter lim="800000"/>
            <a:headEnd/>
            <a:tailEnd/>
          </a:ln>
        </p:spPr>
        <p:txBody>
          <a:bodyPr vert="horz" wrap="square" lIns="91440" tIns="45720" rIns="91440" bIns="45720" numCol="1" rtlCol="0" anchor="t" anchorCtr="0" compatLnSpc="1">
            <a:prstTxWarp prst="textNoShape">
              <a:avLst/>
            </a:prstTxWarp>
            <a:normAutofit/>
          </a:bodyPr>
          <a:lstStyle/>
          <a:p>
            <a:pPr algn="ctr">
              <a:defRPr/>
            </a:pPr>
            <a:r>
              <a:rPr lang="en-US" sz="3600" cap="none" spc="0" dirty="0">
                <a:solidFill>
                  <a:srgbClr val="000000"/>
                </a:solidFill>
                <a:latin typeface="Century Gothic" panose="020B0502020202020204"/>
                <a:ea typeface="+mn-ea"/>
                <a:cs typeface="+mn-cs"/>
              </a:rPr>
              <a:t>How MI works</a:t>
            </a:r>
          </a:p>
        </p:txBody>
      </p:sp>
      <p:sp>
        <p:nvSpPr>
          <p:cNvPr id="40962" name="Rectangle 3"/>
          <p:cNvSpPr>
            <a:spLocks noGrp="1" noChangeArrowheads="1"/>
          </p:cNvSpPr>
          <p:nvPr>
            <p:ph type="body" idx="1"/>
          </p:nvPr>
        </p:nvSpPr>
        <p:spPr bwMode="auto">
          <a:xfrm>
            <a:off x="527275" y="2000844"/>
            <a:ext cx="6682470" cy="4326288"/>
          </a:xfrm>
          <a:ln>
            <a:miter lim="800000"/>
            <a:headEnd/>
            <a:tailEnd/>
          </a:ln>
        </p:spPr>
        <p:txBody>
          <a:bodyPr vert="horz" wrap="square" lIns="91440" tIns="45720" rIns="91440" bIns="45720" numCol="1" rtlCol="0" anchor="t" anchorCtr="0" compatLnSpc="1">
            <a:prstTxWarp prst="textNoShape">
              <a:avLst/>
            </a:prstTxWarp>
            <a:noAutofit/>
          </a:bodyPr>
          <a:lstStyle/>
          <a:p>
            <a:pPr marL="346075" lvl="2" indent="-346075" defTabSz="457200">
              <a:lnSpc>
                <a:spcPct val="120000"/>
              </a:lnSpc>
              <a:spcBef>
                <a:spcPts val="0"/>
              </a:spcBef>
              <a:spcAft>
                <a:spcPts val="1200"/>
              </a:spcAft>
              <a:buClr>
                <a:prstClr val="black"/>
              </a:buClr>
              <a:buSzPct val="80000"/>
              <a:tabLst>
                <a:tab pos="1146175" algn="l"/>
                <a:tab pos="1201738" algn="l"/>
              </a:tabLst>
              <a:defRPr/>
            </a:pPr>
            <a:r>
              <a:rPr lang="en-US" sz="2400" dirty="0">
                <a:solidFill>
                  <a:prstClr val="black"/>
                </a:solidFill>
                <a:latin typeface="Century Gothic" panose="020B0502020202020204"/>
                <a:ea typeface="+mj-ea"/>
                <a:cs typeface="+mj-cs"/>
              </a:rPr>
              <a:t>Eliciting and affirming change talk helps pts move towards resolving ambivalence</a:t>
            </a:r>
          </a:p>
          <a:p>
            <a:pPr marL="346075" lvl="2" indent="-346075" defTabSz="457200">
              <a:lnSpc>
                <a:spcPct val="120000"/>
              </a:lnSpc>
              <a:spcBef>
                <a:spcPts val="0"/>
              </a:spcBef>
              <a:spcAft>
                <a:spcPts val="1200"/>
              </a:spcAft>
              <a:buClr>
                <a:prstClr val="black"/>
              </a:buClr>
              <a:buSzPct val="80000"/>
              <a:tabLst>
                <a:tab pos="1146175" algn="l"/>
                <a:tab pos="1201738" algn="l"/>
              </a:tabLst>
              <a:defRPr/>
            </a:pPr>
            <a:r>
              <a:rPr lang="en-US" sz="2400" dirty="0">
                <a:solidFill>
                  <a:prstClr val="black"/>
                </a:solidFill>
                <a:latin typeface="Century Gothic" panose="020B0502020202020204"/>
                <a:ea typeface="+mj-ea"/>
                <a:cs typeface="+mj-cs"/>
              </a:rPr>
              <a:t>People become more committed towards change when they hear themselves give voice to change</a:t>
            </a:r>
          </a:p>
          <a:p>
            <a:pPr marL="346075" lvl="2" indent="-346075" defTabSz="457200">
              <a:lnSpc>
                <a:spcPct val="120000"/>
              </a:lnSpc>
              <a:spcBef>
                <a:spcPts val="0"/>
              </a:spcBef>
              <a:spcAft>
                <a:spcPts val="1200"/>
              </a:spcAft>
              <a:buClr>
                <a:prstClr val="black"/>
              </a:buClr>
              <a:buSzPct val="80000"/>
              <a:tabLst>
                <a:tab pos="1146175" algn="l"/>
                <a:tab pos="1201738" algn="l"/>
              </a:tabLst>
              <a:defRPr/>
            </a:pPr>
            <a:r>
              <a:rPr lang="en-US" sz="2400" dirty="0">
                <a:solidFill>
                  <a:prstClr val="black"/>
                </a:solidFill>
                <a:latin typeface="Century Gothic" panose="020B0502020202020204"/>
                <a:ea typeface="+mj-ea"/>
                <a:cs typeface="+mj-cs"/>
              </a:rPr>
              <a:t>Respect, collaboration and empathy create conditions for change to occur</a:t>
            </a:r>
          </a:p>
        </p:txBody>
      </p:sp>
      <p:pic>
        <p:nvPicPr>
          <p:cNvPr id="9220" name="Picture 4" descr="http://www.bizbuilder.com/wp-content/uploads/2013/05/Time-For-Change.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953677" y="2276850"/>
            <a:ext cx="3368583" cy="28443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850742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772CC20-4491-4E77-8200-F7682F721839}"/>
              </a:ext>
            </a:extLst>
          </p:cNvPr>
          <p:cNvSpPr/>
          <p:nvPr/>
        </p:nvSpPr>
        <p:spPr>
          <a:xfrm>
            <a:off x="2963481" y="855865"/>
            <a:ext cx="7064563" cy="769441"/>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Steps of the brief intervention</a:t>
            </a:r>
          </a:p>
        </p:txBody>
      </p:sp>
      <p:sp>
        <p:nvSpPr>
          <p:cNvPr id="9" name="Rounded Rectangle 2">
            <a:extLst>
              <a:ext uri="{FF2B5EF4-FFF2-40B4-BE49-F238E27FC236}">
                <a16:creationId xmlns:a16="http://schemas.microsoft.com/office/drawing/2014/main" id="{284C028F-7C5A-4861-A9F2-ADBF70F2A7F4}"/>
              </a:ext>
            </a:extLst>
          </p:cNvPr>
          <p:cNvSpPr/>
          <p:nvPr/>
        </p:nvSpPr>
        <p:spPr>
          <a:xfrm>
            <a:off x="1156489" y="3037020"/>
            <a:ext cx="2304300" cy="1305770"/>
          </a:xfrm>
          <a:prstGeom prst="roundRect">
            <a:avLst/>
          </a:prstGeom>
          <a:solidFill>
            <a:srgbClr val="32647E"/>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D54F"/>
                </a:solidFill>
                <a:effectLst>
                  <a:outerShdw blurRad="38100" dist="38100" dir="2700000" algn="tl">
                    <a:srgbClr val="000000">
                      <a:alpha val="43137"/>
                    </a:srgbClr>
                  </a:outerShdw>
                </a:effectLst>
                <a:uLnTx/>
                <a:uFillTx/>
                <a:latin typeface="Century Gothic" panose="020B0502020202020204"/>
                <a:ea typeface="+mn-ea"/>
                <a:cs typeface="+mn-cs"/>
              </a:rPr>
              <a:t>Raise subject</a:t>
            </a:r>
            <a:endParaRPr kumimoji="0" lang="en-US" sz="6600" b="1" i="0" u="none" strike="noStrike" kern="1200" cap="none" spc="0" normalizeH="0" baseline="0" noProof="0" dirty="0">
              <a:ln>
                <a:noFill/>
              </a:ln>
              <a:solidFill>
                <a:srgbClr val="FFD54F"/>
              </a:solidFill>
              <a:effectLst>
                <a:outerShdw blurRad="38100" dist="38100" dir="2700000" algn="tl">
                  <a:srgbClr val="000000">
                    <a:alpha val="43137"/>
                  </a:srgbClr>
                </a:outerShdw>
              </a:effectLst>
              <a:uLnTx/>
              <a:uFillTx/>
              <a:latin typeface="Century Gothic" panose="020B0502020202020204"/>
              <a:ea typeface="+mn-ea"/>
              <a:cs typeface="+mn-cs"/>
            </a:endParaRPr>
          </a:p>
        </p:txBody>
      </p:sp>
      <p:sp>
        <p:nvSpPr>
          <p:cNvPr id="10" name="Rounded Rectangle 2">
            <a:extLst>
              <a:ext uri="{FF2B5EF4-FFF2-40B4-BE49-F238E27FC236}">
                <a16:creationId xmlns:a16="http://schemas.microsoft.com/office/drawing/2014/main" id="{BF9B8E4C-FBBF-4415-87E9-DBD757BD0B66}"/>
              </a:ext>
            </a:extLst>
          </p:cNvPr>
          <p:cNvSpPr/>
          <p:nvPr/>
        </p:nvSpPr>
        <p:spPr>
          <a:xfrm>
            <a:off x="3729624" y="3037020"/>
            <a:ext cx="2304300" cy="1305770"/>
          </a:xfrm>
          <a:prstGeom prst="roundRect">
            <a:avLst/>
          </a:prstGeom>
          <a:solidFill>
            <a:srgbClr val="32647E"/>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D54F"/>
                </a:solidFill>
                <a:effectLst>
                  <a:outerShdw blurRad="38100" dist="38100" dir="2700000" algn="tl">
                    <a:srgbClr val="000000">
                      <a:alpha val="43137"/>
                    </a:srgbClr>
                  </a:outerShdw>
                </a:effectLst>
                <a:uLnTx/>
                <a:uFillTx/>
                <a:latin typeface="Century Gothic" panose="020B0502020202020204"/>
                <a:ea typeface="+mn-ea"/>
                <a:cs typeface="+mn-cs"/>
              </a:rPr>
              <a:t>Share information</a:t>
            </a:r>
            <a:endParaRPr kumimoji="0" lang="en-US" sz="6600" b="1" i="0" u="none" strike="noStrike" kern="1200" cap="none" spc="0" normalizeH="0" baseline="0" noProof="0" dirty="0">
              <a:ln>
                <a:noFill/>
              </a:ln>
              <a:solidFill>
                <a:srgbClr val="FFD54F"/>
              </a:solidFill>
              <a:effectLst>
                <a:outerShdw blurRad="38100" dist="38100" dir="2700000" algn="tl">
                  <a:srgbClr val="000000">
                    <a:alpha val="43137"/>
                  </a:srgbClr>
                </a:outerShdw>
              </a:effectLst>
              <a:uLnTx/>
              <a:uFillTx/>
              <a:latin typeface="Century Gothic" panose="020B0502020202020204"/>
              <a:ea typeface="+mn-ea"/>
              <a:cs typeface="+mn-cs"/>
            </a:endParaRPr>
          </a:p>
        </p:txBody>
      </p:sp>
      <p:sp>
        <p:nvSpPr>
          <p:cNvPr id="11" name="Rounded Rectangle 2">
            <a:extLst>
              <a:ext uri="{FF2B5EF4-FFF2-40B4-BE49-F238E27FC236}">
                <a16:creationId xmlns:a16="http://schemas.microsoft.com/office/drawing/2014/main" id="{35C0427A-20E1-4C4E-AD8B-E9B0CC0FACF9}"/>
              </a:ext>
            </a:extLst>
          </p:cNvPr>
          <p:cNvSpPr/>
          <p:nvPr/>
        </p:nvSpPr>
        <p:spPr>
          <a:xfrm>
            <a:off x="6302759" y="3037020"/>
            <a:ext cx="2304300" cy="1305770"/>
          </a:xfrm>
          <a:prstGeom prst="roundRect">
            <a:avLst/>
          </a:prstGeom>
          <a:solidFill>
            <a:srgbClr val="32647E"/>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D54F"/>
                </a:solidFill>
                <a:effectLst>
                  <a:outerShdw blurRad="38100" dist="38100" dir="2700000" algn="tl">
                    <a:srgbClr val="000000">
                      <a:alpha val="43137"/>
                    </a:srgbClr>
                  </a:outerShdw>
                </a:effectLst>
                <a:uLnTx/>
                <a:uFillTx/>
                <a:latin typeface="Century Gothic" panose="020B0502020202020204"/>
                <a:ea typeface="+mn-ea"/>
                <a:cs typeface="+mn-cs"/>
              </a:rPr>
              <a:t>Enhance motivation</a:t>
            </a:r>
            <a:endParaRPr kumimoji="0" lang="en-US" sz="6600" b="1" i="0" u="none" strike="noStrike" kern="1200" cap="none" spc="0" normalizeH="0" baseline="0" noProof="0" dirty="0">
              <a:ln>
                <a:noFill/>
              </a:ln>
              <a:solidFill>
                <a:srgbClr val="FFD54F"/>
              </a:solidFill>
              <a:effectLst>
                <a:outerShdw blurRad="38100" dist="38100" dir="2700000" algn="tl">
                  <a:srgbClr val="000000">
                    <a:alpha val="43137"/>
                  </a:srgbClr>
                </a:outerShdw>
              </a:effectLst>
              <a:uLnTx/>
              <a:uFillTx/>
              <a:latin typeface="Century Gothic" panose="020B0502020202020204"/>
              <a:ea typeface="+mn-ea"/>
              <a:cs typeface="+mn-cs"/>
            </a:endParaRPr>
          </a:p>
        </p:txBody>
      </p:sp>
      <p:sp>
        <p:nvSpPr>
          <p:cNvPr id="17" name="Rounded Rectangle 2">
            <a:extLst>
              <a:ext uri="{FF2B5EF4-FFF2-40B4-BE49-F238E27FC236}">
                <a16:creationId xmlns:a16="http://schemas.microsoft.com/office/drawing/2014/main" id="{29FAB4C7-C000-4A13-9B4E-525C46CA4DFE}"/>
              </a:ext>
            </a:extLst>
          </p:cNvPr>
          <p:cNvSpPr/>
          <p:nvPr/>
        </p:nvSpPr>
        <p:spPr>
          <a:xfrm>
            <a:off x="8875894" y="3006545"/>
            <a:ext cx="2304300" cy="1305770"/>
          </a:xfrm>
          <a:prstGeom prst="roundRect">
            <a:avLst/>
          </a:prstGeom>
          <a:solidFill>
            <a:srgbClr val="32647E"/>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D54F"/>
                </a:solidFill>
                <a:effectLst>
                  <a:outerShdw blurRad="38100" dist="38100" dir="2700000" algn="tl">
                    <a:srgbClr val="000000">
                      <a:alpha val="43137"/>
                    </a:srgbClr>
                  </a:outerShdw>
                </a:effectLst>
                <a:uLnTx/>
                <a:uFillTx/>
                <a:latin typeface="Century Gothic" panose="020B0502020202020204"/>
                <a:ea typeface="+mn-ea"/>
                <a:cs typeface="+mn-cs"/>
              </a:rPr>
              <a:t>Identify plan</a:t>
            </a:r>
            <a:endParaRPr kumimoji="0" lang="en-US" sz="6600" b="1" i="0" u="none" strike="noStrike" kern="1200" cap="none" spc="0" normalizeH="0" baseline="0" noProof="0" dirty="0">
              <a:ln>
                <a:noFill/>
              </a:ln>
              <a:solidFill>
                <a:srgbClr val="FFD54F"/>
              </a:solidFill>
              <a:effectLst>
                <a:outerShdw blurRad="38100" dist="38100" dir="2700000" algn="tl">
                  <a:srgbClr val="000000">
                    <a:alpha val="43137"/>
                  </a:srgbClr>
                </a:outerShdw>
              </a:effectLst>
              <a:uLnTx/>
              <a:uFillTx/>
              <a:latin typeface="Century Gothic" panose="020B0502020202020204"/>
              <a:ea typeface="+mn-ea"/>
              <a:cs typeface="+mn-cs"/>
            </a:endParaRPr>
          </a:p>
        </p:txBody>
      </p:sp>
    </p:spTree>
    <p:extLst>
      <p:ext uri="{BB962C8B-B14F-4D97-AF65-F5344CB8AC3E}">
        <p14:creationId xmlns:p14="http://schemas.microsoft.com/office/powerpoint/2010/main" val="387308933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3"/>
          <p:cNvSpPr>
            <a:spLocks noGrp="1" noChangeArrowheads="1"/>
          </p:cNvSpPr>
          <p:nvPr>
            <p:ph idx="4294967295"/>
          </p:nvPr>
        </p:nvSpPr>
        <p:spPr bwMode="auto">
          <a:xfrm>
            <a:off x="4645904" y="2488018"/>
            <a:ext cx="6652437" cy="2976447"/>
          </a:xfrm>
          <a:prstGeom prst="rect">
            <a:avLst/>
          </a:prstGeom>
          <a:ln>
            <a:miter lim="800000"/>
            <a:headEnd/>
            <a:tailEnd/>
          </a:ln>
        </p:spPr>
        <p:txBody>
          <a:bodyPr vert="horz" wrap="square" lIns="91440" tIns="45720" rIns="91440" bIns="45720" numCol="1" rtlCol="0" anchor="t" anchorCtr="0" compatLnSpc="1">
            <a:prstTxWarp prst="textNoShape">
              <a:avLst/>
            </a:prstTxWarp>
            <a:noAutofit/>
          </a:bodyPr>
          <a:lstStyle/>
          <a:p>
            <a:pPr marL="339725" lvl="1" indent="-339725">
              <a:spcBef>
                <a:spcPts val="0"/>
              </a:spcBef>
              <a:spcAft>
                <a:spcPts val="1800"/>
              </a:spcAft>
              <a:buClrTx/>
              <a:buSzPct val="106000"/>
              <a:buFont typeface="Arial" panose="020B0604020202020204" pitchFamily="34" charset="0"/>
              <a:buChar char="•"/>
              <a:defRPr/>
            </a:pPr>
            <a:r>
              <a:rPr lang="en-US" sz="2800" dirty="0">
                <a:solidFill>
                  <a:schemeClr val="bg1"/>
                </a:solidFill>
              </a:rPr>
              <a:t>Ask permission to discuss patient’s substance use</a:t>
            </a:r>
          </a:p>
          <a:p>
            <a:pPr marL="339725" lvl="1" indent="-339725">
              <a:spcBef>
                <a:spcPts val="0"/>
              </a:spcBef>
              <a:spcAft>
                <a:spcPts val="1800"/>
              </a:spcAft>
              <a:buClrTx/>
              <a:buSzPct val="106000"/>
              <a:buFont typeface="Arial" panose="020B0604020202020204" pitchFamily="34" charset="0"/>
              <a:buChar char="•"/>
              <a:defRPr/>
            </a:pPr>
            <a:r>
              <a:rPr lang="en-US" sz="2800" dirty="0">
                <a:solidFill>
                  <a:schemeClr val="bg1"/>
                </a:solidFill>
              </a:rPr>
              <a:t>Convey transparency about your role</a:t>
            </a:r>
          </a:p>
        </p:txBody>
      </p:sp>
      <p:sp>
        <p:nvSpPr>
          <p:cNvPr id="6" name="Rectangle 2">
            <a:extLst>
              <a:ext uri="{FF2B5EF4-FFF2-40B4-BE49-F238E27FC236}">
                <a16:creationId xmlns:a16="http://schemas.microsoft.com/office/drawing/2014/main" id="{076CC40D-9768-43A9-BE16-280B551D0B0B}"/>
              </a:ext>
            </a:extLst>
          </p:cNvPr>
          <p:cNvSpPr txBox="1">
            <a:spLocks noChangeArrowheads="1"/>
          </p:cNvSpPr>
          <p:nvPr/>
        </p:nvSpPr>
        <p:spPr bwMode="auto">
          <a:xfrm>
            <a:off x="2563718" y="932675"/>
            <a:ext cx="7064563" cy="769441"/>
          </a:xfrm>
          <a:prstGeom prst="rect">
            <a:avLst/>
          </a:prstGeom>
        </p:spPr>
        <p:txBody>
          <a:bodyPr wrap="none">
            <a:spAutoFit/>
          </a:bodyPr>
          <a:lstStyle>
            <a:defPPr>
              <a:defRPr lang="en-US"/>
            </a:defPPr>
            <a:lvl1pPr marR="0" lvl="0" indent="0" fontAlgn="auto">
              <a:lnSpc>
                <a:spcPct val="100000"/>
              </a:lnSpc>
              <a:spcBef>
                <a:spcPts val="0"/>
              </a:spcBef>
              <a:spcAft>
                <a:spcPts val="0"/>
              </a:spcAft>
              <a:buClrTx/>
              <a:buSzTx/>
              <a:buFontTx/>
              <a:buNone/>
              <a:tabLst/>
              <a:defRPr kumimoji="0" sz="440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Steps of the brief intervention</a:t>
            </a:r>
          </a:p>
        </p:txBody>
      </p:sp>
      <p:sp>
        <p:nvSpPr>
          <p:cNvPr id="5" name="Rounded Rectangle 2">
            <a:extLst>
              <a:ext uri="{FF2B5EF4-FFF2-40B4-BE49-F238E27FC236}">
                <a16:creationId xmlns:a16="http://schemas.microsoft.com/office/drawing/2014/main" id="{3815D6B3-248B-401E-801B-F36441B6FED4}"/>
              </a:ext>
            </a:extLst>
          </p:cNvPr>
          <p:cNvSpPr/>
          <p:nvPr/>
        </p:nvSpPr>
        <p:spPr>
          <a:xfrm>
            <a:off x="1103350" y="2660900"/>
            <a:ext cx="2635211" cy="1774560"/>
          </a:xfrm>
          <a:prstGeom prst="roundRect">
            <a:avLst/>
          </a:prstGeom>
          <a:solidFill>
            <a:srgbClr val="32647E"/>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D54F"/>
                </a:solidFill>
                <a:effectLst>
                  <a:outerShdw blurRad="38100" dist="38100" dir="2700000" algn="tl">
                    <a:srgbClr val="000000">
                      <a:alpha val="43137"/>
                    </a:srgbClr>
                  </a:outerShdw>
                </a:effectLst>
                <a:uLnTx/>
                <a:uFillTx/>
                <a:latin typeface="Century Gothic" panose="020B0502020202020204"/>
                <a:ea typeface="+mn-ea"/>
                <a:cs typeface="+mn-cs"/>
              </a:rPr>
              <a:t>Raise subject</a:t>
            </a:r>
            <a:endParaRPr kumimoji="0" lang="en-US" sz="8000" b="1" i="0" u="none" strike="noStrike" kern="1200" cap="none" spc="0" normalizeH="0" baseline="0" noProof="0" dirty="0">
              <a:ln>
                <a:noFill/>
              </a:ln>
              <a:solidFill>
                <a:srgbClr val="FFD54F"/>
              </a:solidFill>
              <a:effectLst>
                <a:outerShdw blurRad="38100" dist="38100" dir="2700000" algn="tl">
                  <a:srgbClr val="000000">
                    <a:alpha val="43137"/>
                  </a:srgbClr>
                </a:outerShdw>
              </a:effectLst>
              <a:uLnTx/>
              <a:uFillTx/>
              <a:latin typeface="Century Gothic" panose="020B0502020202020204"/>
              <a:ea typeface="+mn-ea"/>
              <a:cs typeface="+mn-cs"/>
            </a:endParaRPr>
          </a:p>
        </p:txBody>
      </p:sp>
    </p:spTree>
    <p:extLst>
      <p:ext uri="{BB962C8B-B14F-4D97-AF65-F5344CB8AC3E}">
        <p14:creationId xmlns:p14="http://schemas.microsoft.com/office/powerpoint/2010/main" val="333886343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076CC40D-9768-43A9-BE16-280B551D0B0B}"/>
              </a:ext>
            </a:extLst>
          </p:cNvPr>
          <p:cNvSpPr txBox="1">
            <a:spLocks noChangeArrowheads="1"/>
          </p:cNvSpPr>
          <p:nvPr/>
        </p:nvSpPr>
        <p:spPr bwMode="auto">
          <a:xfrm>
            <a:off x="3676485" y="131518"/>
            <a:ext cx="5289653" cy="769441"/>
          </a:xfrm>
          <a:prstGeom prst="rect">
            <a:avLst/>
          </a:prstGeom>
        </p:spPr>
        <p:txBody>
          <a:bodyPr wrap="none">
            <a:spAutoFit/>
          </a:bodyPr>
          <a:lstStyle>
            <a:defPPr>
              <a:defRPr lang="en-US"/>
            </a:defPPr>
            <a:lvl1pPr marR="0" lvl="0" indent="0" fontAlgn="auto">
              <a:lnSpc>
                <a:spcPct val="100000"/>
              </a:lnSpc>
              <a:spcBef>
                <a:spcPts val="0"/>
              </a:spcBef>
              <a:spcAft>
                <a:spcPts val="0"/>
              </a:spcAft>
              <a:buClrTx/>
              <a:buSzTx/>
              <a:buFontTx/>
              <a:buNone/>
              <a:tabLst/>
              <a:defRPr kumimoji="0" sz="440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Transparency example</a:t>
            </a:r>
          </a:p>
        </p:txBody>
      </p:sp>
      <p:sp>
        <p:nvSpPr>
          <p:cNvPr id="5" name="Rectangle 4">
            <a:extLst>
              <a:ext uri="{FF2B5EF4-FFF2-40B4-BE49-F238E27FC236}">
                <a16:creationId xmlns:a16="http://schemas.microsoft.com/office/drawing/2014/main" id="{4A6DD858-A261-4BB2-8BCC-806D06323F05}"/>
              </a:ext>
            </a:extLst>
          </p:cNvPr>
          <p:cNvSpPr/>
          <p:nvPr/>
        </p:nvSpPr>
        <p:spPr>
          <a:xfrm>
            <a:off x="10296685" y="6488668"/>
            <a:ext cx="1781257"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1800" b="0" i="0" u="none" strike="noStrike" kern="1200" cap="none" spc="0" normalizeH="0" baseline="0" noProof="0" dirty="0" err="1">
                <a:ln>
                  <a:noFill/>
                </a:ln>
                <a:solidFill>
                  <a:prstClr val="black"/>
                </a:solidFill>
                <a:effectLst/>
                <a:uLnTx/>
                <a:uFillTx/>
                <a:latin typeface="Century Gothic" panose="020B0502020202020204"/>
                <a:ea typeface="+mn-ea"/>
                <a:cs typeface="+mn-cs"/>
              </a:rPr>
              <a:t>HaRRT</a:t>
            </a: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 Center</a:t>
            </a: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2" name="Speech Bubble: Rectangle with Corners Rounded 1">
            <a:extLst>
              <a:ext uri="{FF2B5EF4-FFF2-40B4-BE49-F238E27FC236}">
                <a16:creationId xmlns:a16="http://schemas.microsoft.com/office/drawing/2014/main" id="{0F5DB975-16F5-4B7D-90C2-FF63FE65632A}"/>
              </a:ext>
            </a:extLst>
          </p:cNvPr>
          <p:cNvSpPr/>
          <p:nvPr/>
        </p:nvSpPr>
        <p:spPr>
          <a:xfrm>
            <a:off x="831201" y="1240873"/>
            <a:ext cx="10356112" cy="4907881"/>
          </a:xfrm>
          <a:prstGeom prst="wedgeRoundRectCallout">
            <a:avLst>
              <a:gd name="adj1" fmla="val -36336"/>
              <a:gd name="adj2" fmla="val 60767"/>
              <a:gd name="adj3" fmla="val 16667"/>
            </a:avLst>
          </a:prstGeom>
          <a:solidFill>
            <a:schemeClr val="tx1"/>
          </a:solidFill>
          <a:ln w="57150">
            <a:solidFill>
              <a:srgbClr val="254A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Thank you for giving me permission to discuss your substance use with you. Just so you know, I will not ask or advise you to stop or change your use in any way you do not want to. Instead, my focus is to understand what </a:t>
            </a:r>
            <a:r>
              <a:rPr kumimoji="0" lang="en-US" sz="2400" b="1" i="0" u="none" strike="noStrike" kern="1200" cap="none" spc="0" normalizeH="0" baseline="0" noProof="0" dirty="0">
                <a:ln>
                  <a:noFill/>
                </a:ln>
                <a:solidFill>
                  <a:prstClr val="black"/>
                </a:solidFill>
                <a:effectLst/>
                <a:uLnTx/>
                <a:uFillTx/>
                <a:latin typeface="Century Gothic" panose="020B0502020202020204"/>
                <a:ea typeface="+mn-ea"/>
                <a:cs typeface="+mn-cs"/>
              </a:rPr>
              <a:t>your</a:t>
            </a: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 goals or visions for your future are. I can share information with you so you can improve your quality of life on your own terms and on your own timeline.</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How does that sound to you?</a:t>
            </a:r>
          </a:p>
        </p:txBody>
      </p:sp>
    </p:spTree>
    <p:extLst>
      <p:ext uri="{BB962C8B-B14F-4D97-AF65-F5344CB8AC3E}">
        <p14:creationId xmlns:p14="http://schemas.microsoft.com/office/powerpoint/2010/main" val="17332517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3"/>
          <p:cNvSpPr>
            <a:spLocks noGrp="1" noChangeArrowheads="1"/>
          </p:cNvSpPr>
          <p:nvPr>
            <p:ph idx="4294967295"/>
          </p:nvPr>
        </p:nvSpPr>
        <p:spPr bwMode="auto">
          <a:xfrm>
            <a:off x="4645904" y="2488018"/>
            <a:ext cx="6652437" cy="2976447"/>
          </a:xfrm>
          <a:prstGeom prst="rect">
            <a:avLst/>
          </a:prstGeom>
          <a:ln>
            <a:miter lim="800000"/>
            <a:headEnd/>
            <a:tailEnd/>
          </a:ln>
        </p:spPr>
        <p:txBody>
          <a:bodyPr vert="horz" wrap="square" lIns="91440" tIns="45720" rIns="91440" bIns="45720" numCol="1" rtlCol="0" anchor="t" anchorCtr="0" compatLnSpc="1">
            <a:prstTxWarp prst="textNoShape">
              <a:avLst/>
            </a:prstTxWarp>
            <a:noAutofit/>
          </a:bodyPr>
          <a:lstStyle/>
          <a:p>
            <a:pPr marL="339725" lvl="1" indent="-339725">
              <a:spcBef>
                <a:spcPts val="0"/>
              </a:spcBef>
              <a:spcAft>
                <a:spcPts val="1800"/>
              </a:spcAft>
              <a:buClrTx/>
              <a:buSzPct val="106000"/>
              <a:buFont typeface="Arial" panose="020B0604020202020204" pitchFamily="34" charset="0"/>
              <a:buChar char="•"/>
              <a:defRPr/>
            </a:pPr>
            <a:r>
              <a:rPr lang="en-US" sz="2800" dirty="0">
                <a:solidFill>
                  <a:schemeClr val="bg1"/>
                </a:solidFill>
              </a:rPr>
              <a:t>Ask permission to discuss patient’s substance use</a:t>
            </a:r>
          </a:p>
          <a:p>
            <a:pPr marL="339725" lvl="1" indent="-339725">
              <a:spcBef>
                <a:spcPts val="0"/>
              </a:spcBef>
              <a:spcAft>
                <a:spcPts val="1800"/>
              </a:spcAft>
              <a:buClrTx/>
              <a:buSzPct val="106000"/>
              <a:buFont typeface="Arial" panose="020B0604020202020204" pitchFamily="34" charset="0"/>
              <a:buChar char="•"/>
              <a:defRPr/>
            </a:pPr>
            <a:r>
              <a:rPr lang="en-US" sz="2800" dirty="0">
                <a:solidFill>
                  <a:schemeClr val="bg1"/>
                </a:solidFill>
              </a:rPr>
              <a:t>Convey transparency about your role</a:t>
            </a:r>
          </a:p>
          <a:p>
            <a:pPr marL="339725" lvl="1" indent="-339725">
              <a:spcBef>
                <a:spcPts val="0"/>
              </a:spcBef>
              <a:spcAft>
                <a:spcPts val="1800"/>
              </a:spcAft>
              <a:buClrTx/>
              <a:buSzPct val="106000"/>
              <a:buFont typeface="Arial" panose="020B0604020202020204" pitchFamily="34" charset="0"/>
              <a:buChar char="•"/>
              <a:defRPr/>
            </a:pPr>
            <a:r>
              <a:rPr lang="en-US" sz="2800" dirty="0">
                <a:solidFill>
                  <a:schemeClr val="bg1"/>
                </a:solidFill>
              </a:rPr>
              <a:t>Ask the patient to describe their use</a:t>
            </a:r>
          </a:p>
        </p:txBody>
      </p:sp>
      <p:sp>
        <p:nvSpPr>
          <p:cNvPr id="6" name="Rectangle 2">
            <a:extLst>
              <a:ext uri="{FF2B5EF4-FFF2-40B4-BE49-F238E27FC236}">
                <a16:creationId xmlns:a16="http://schemas.microsoft.com/office/drawing/2014/main" id="{076CC40D-9768-43A9-BE16-280B551D0B0B}"/>
              </a:ext>
            </a:extLst>
          </p:cNvPr>
          <p:cNvSpPr txBox="1">
            <a:spLocks noChangeArrowheads="1"/>
          </p:cNvSpPr>
          <p:nvPr/>
        </p:nvSpPr>
        <p:spPr bwMode="auto">
          <a:xfrm>
            <a:off x="2563718" y="932675"/>
            <a:ext cx="7064563" cy="769441"/>
          </a:xfrm>
          <a:prstGeom prst="rect">
            <a:avLst/>
          </a:prstGeom>
        </p:spPr>
        <p:txBody>
          <a:bodyPr wrap="none">
            <a:spAutoFit/>
          </a:bodyPr>
          <a:lstStyle>
            <a:defPPr>
              <a:defRPr lang="en-US"/>
            </a:defPPr>
            <a:lvl1pPr marR="0" lvl="0" indent="0" fontAlgn="auto">
              <a:lnSpc>
                <a:spcPct val="100000"/>
              </a:lnSpc>
              <a:spcBef>
                <a:spcPts val="0"/>
              </a:spcBef>
              <a:spcAft>
                <a:spcPts val="0"/>
              </a:spcAft>
              <a:buClrTx/>
              <a:buSzTx/>
              <a:buFontTx/>
              <a:buNone/>
              <a:tabLst/>
              <a:defRPr kumimoji="0" sz="440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Steps of the brief intervention</a:t>
            </a:r>
          </a:p>
        </p:txBody>
      </p:sp>
      <p:sp>
        <p:nvSpPr>
          <p:cNvPr id="5" name="Rounded Rectangle 2">
            <a:extLst>
              <a:ext uri="{FF2B5EF4-FFF2-40B4-BE49-F238E27FC236}">
                <a16:creationId xmlns:a16="http://schemas.microsoft.com/office/drawing/2014/main" id="{3815D6B3-248B-401E-801B-F36441B6FED4}"/>
              </a:ext>
            </a:extLst>
          </p:cNvPr>
          <p:cNvSpPr/>
          <p:nvPr/>
        </p:nvSpPr>
        <p:spPr>
          <a:xfrm>
            <a:off x="1103350" y="2660900"/>
            <a:ext cx="2635211" cy="1774560"/>
          </a:xfrm>
          <a:prstGeom prst="roundRect">
            <a:avLst/>
          </a:prstGeom>
          <a:solidFill>
            <a:srgbClr val="32647E"/>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D54F"/>
                </a:solidFill>
                <a:effectLst>
                  <a:outerShdw blurRad="38100" dist="38100" dir="2700000" algn="tl">
                    <a:srgbClr val="000000">
                      <a:alpha val="43137"/>
                    </a:srgbClr>
                  </a:outerShdw>
                </a:effectLst>
                <a:uLnTx/>
                <a:uFillTx/>
                <a:latin typeface="Century Gothic" panose="020B0502020202020204"/>
                <a:ea typeface="+mn-ea"/>
                <a:cs typeface="+mn-cs"/>
              </a:rPr>
              <a:t>Raise subject</a:t>
            </a:r>
            <a:endParaRPr kumimoji="0" lang="en-US" sz="8000" b="1" i="0" u="none" strike="noStrike" kern="1200" cap="none" spc="0" normalizeH="0" baseline="0" noProof="0" dirty="0">
              <a:ln>
                <a:noFill/>
              </a:ln>
              <a:solidFill>
                <a:srgbClr val="FFD54F"/>
              </a:solidFill>
              <a:effectLst>
                <a:outerShdw blurRad="38100" dist="38100" dir="2700000" algn="tl">
                  <a:srgbClr val="000000">
                    <a:alpha val="43137"/>
                  </a:srgbClr>
                </a:outerShdw>
              </a:effectLst>
              <a:uLnTx/>
              <a:uFillTx/>
              <a:latin typeface="Century Gothic" panose="020B0502020202020204"/>
              <a:ea typeface="+mn-ea"/>
              <a:cs typeface="+mn-cs"/>
            </a:endParaRPr>
          </a:p>
        </p:txBody>
      </p:sp>
    </p:spTree>
    <p:extLst>
      <p:ext uri="{BB962C8B-B14F-4D97-AF65-F5344CB8AC3E}">
        <p14:creationId xmlns:p14="http://schemas.microsoft.com/office/powerpoint/2010/main" val="378759649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3"/>
          <p:cNvSpPr>
            <a:spLocks noGrp="1" noChangeArrowheads="1"/>
          </p:cNvSpPr>
          <p:nvPr>
            <p:ph idx="4294967295"/>
          </p:nvPr>
        </p:nvSpPr>
        <p:spPr bwMode="auto">
          <a:xfrm>
            <a:off x="4521395" y="1854395"/>
            <a:ext cx="7450570" cy="4416575"/>
          </a:xfrm>
          <a:prstGeom prst="rect">
            <a:avLst/>
          </a:prstGeom>
          <a:ln>
            <a:miter lim="800000"/>
            <a:headEnd/>
            <a:tailEnd/>
          </a:ln>
        </p:spPr>
        <p:txBody>
          <a:bodyPr vert="horz" wrap="square" lIns="91440" tIns="45720" rIns="91440" bIns="45720" numCol="1" rtlCol="0" anchor="t" anchorCtr="0" compatLnSpc="1">
            <a:prstTxWarp prst="textNoShape">
              <a:avLst/>
            </a:prstTxWarp>
            <a:noAutofit/>
          </a:bodyPr>
          <a:lstStyle/>
          <a:p>
            <a:pPr marL="0" lvl="1" indent="0">
              <a:spcAft>
                <a:spcPts val="1800"/>
              </a:spcAft>
              <a:buClrTx/>
              <a:buSzPct val="106000"/>
              <a:buNone/>
              <a:defRPr/>
            </a:pPr>
            <a:r>
              <a:rPr lang="en-US" sz="2800" dirty="0">
                <a:solidFill>
                  <a:schemeClr val="bg1"/>
                </a:solidFill>
              </a:rPr>
              <a:t>Share info about:</a:t>
            </a:r>
          </a:p>
          <a:p>
            <a:pPr marL="739775" lvl="2" indent="-339725">
              <a:spcAft>
                <a:spcPts val="1800"/>
              </a:spcAft>
              <a:buClrTx/>
              <a:buSzPct val="106000"/>
              <a:buFont typeface="Arial" panose="020B0604020202020204" pitchFamily="34" charset="0"/>
              <a:buChar char="•"/>
              <a:defRPr/>
            </a:pPr>
            <a:r>
              <a:rPr lang="en-US" sz="2600" dirty="0">
                <a:solidFill>
                  <a:schemeClr val="bg1"/>
                </a:solidFill>
              </a:rPr>
              <a:t>The pt’s score on the screening tool</a:t>
            </a:r>
          </a:p>
          <a:p>
            <a:pPr marL="739775" lvl="2" indent="-339725">
              <a:spcAft>
                <a:spcPts val="1800"/>
              </a:spcAft>
              <a:buClrTx/>
              <a:buSzPct val="106000"/>
              <a:buFont typeface="Arial" panose="020B0604020202020204" pitchFamily="34" charset="0"/>
              <a:buChar char="•"/>
              <a:defRPr/>
            </a:pPr>
            <a:r>
              <a:rPr lang="en-US" sz="2600" dirty="0">
                <a:solidFill>
                  <a:schemeClr val="bg1"/>
                </a:solidFill>
              </a:rPr>
              <a:t>Any association between use and health complaint</a:t>
            </a:r>
          </a:p>
          <a:p>
            <a:pPr marL="739775" lvl="2" indent="-339725">
              <a:spcAft>
                <a:spcPts val="1800"/>
              </a:spcAft>
              <a:buClrTx/>
              <a:buSzPct val="106000"/>
              <a:buFont typeface="Arial" panose="020B0604020202020204" pitchFamily="34" charset="0"/>
              <a:buChar char="•"/>
              <a:defRPr/>
            </a:pPr>
            <a:r>
              <a:rPr lang="en-US" sz="2600" dirty="0">
                <a:solidFill>
                  <a:schemeClr val="bg1"/>
                </a:solidFill>
              </a:rPr>
              <a:t>General risks of use</a:t>
            </a:r>
          </a:p>
          <a:p>
            <a:pPr marL="0" lvl="1" indent="0">
              <a:spcAft>
                <a:spcPts val="1800"/>
              </a:spcAft>
              <a:buClrTx/>
              <a:buSzPct val="106000"/>
              <a:buNone/>
              <a:defRPr/>
            </a:pPr>
            <a:r>
              <a:rPr lang="en-US" sz="2800" dirty="0">
                <a:solidFill>
                  <a:schemeClr val="bg1"/>
                </a:solidFill>
              </a:rPr>
              <a:t>Ask pt what they think about the information shared</a:t>
            </a:r>
          </a:p>
        </p:txBody>
      </p:sp>
      <p:sp>
        <p:nvSpPr>
          <p:cNvPr id="8" name="Rectangle 2">
            <a:extLst>
              <a:ext uri="{FF2B5EF4-FFF2-40B4-BE49-F238E27FC236}">
                <a16:creationId xmlns:a16="http://schemas.microsoft.com/office/drawing/2014/main" id="{F428442A-A2B0-428F-9CEC-35DC427D9713}"/>
              </a:ext>
            </a:extLst>
          </p:cNvPr>
          <p:cNvSpPr txBox="1">
            <a:spLocks noChangeArrowheads="1"/>
          </p:cNvSpPr>
          <p:nvPr/>
        </p:nvSpPr>
        <p:spPr bwMode="auto">
          <a:xfrm>
            <a:off x="2563718" y="355929"/>
            <a:ext cx="7064563" cy="769441"/>
          </a:xfrm>
          <a:prstGeom prst="rect">
            <a:avLst/>
          </a:prstGeom>
        </p:spPr>
        <p:txBody>
          <a:bodyPr wrap="none">
            <a:spAutoFit/>
          </a:bodyPr>
          <a:lstStyle>
            <a:defPPr>
              <a:defRPr lang="en-US"/>
            </a:defPPr>
            <a:lvl1pPr marR="0" lvl="0" indent="0" fontAlgn="auto">
              <a:lnSpc>
                <a:spcPct val="100000"/>
              </a:lnSpc>
              <a:spcBef>
                <a:spcPts val="0"/>
              </a:spcBef>
              <a:spcAft>
                <a:spcPts val="0"/>
              </a:spcAft>
              <a:buClrTx/>
              <a:buSzTx/>
              <a:buFontTx/>
              <a:buNone/>
              <a:tabLst/>
              <a:defRPr kumimoji="0" sz="440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Steps of the brief intervention</a:t>
            </a:r>
          </a:p>
        </p:txBody>
      </p:sp>
      <p:sp>
        <p:nvSpPr>
          <p:cNvPr id="5" name="Rounded Rectangle 2">
            <a:extLst>
              <a:ext uri="{FF2B5EF4-FFF2-40B4-BE49-F238E27FC236}">
                <a16:creationId xmlns:a16="http://schemas.microsoft.com/office/drawing/2014/main" id="{88A620D1-46A4-432C-A294-7530357D598D}"/>
              </a:ext>
            </a:extLst>
          </p:cNvPr>
          <p:cNvSpPr/>
          <p:nvPr/>
        </p:nvSpPr>
        <p:spPr>
          <a:xfrm>
            <a:off x="808076" y="2660900"/>
            <a:ext cx="2930486" cy="1774560"/>
          </a:xfrm>
          <a:prstGeom prst="roundRect">
            <a:avLst/>
          </a:prstGeom>
          <a:solidFill>
            <a:srgbClr val="32647E"/>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D54F"/>
                </a:solidFill>
                <a:effectLst>
                  <a:outerShdw blurRad="38100" dist="38100" dir="2700000" algn="tl">
                    <a:srgbClr val="000000">
                      <a:alpha val="43137"/>
                    </a:srgbClr>
                  </a:outerShdw>
                </a:effectLst>
                <a:uLnTx/>
                <a:uFillTx/>
                <a:latin typeface="Century Gothic" panose="020B0502020202020204"/>
                <a:ea typeface="+mn-ea"/>
                <a:cs typeface="+mn-cs"/>
              </a:rPr>
              <a:t>Share information</a:t>
            </a:r>
            <a:endParaRPr kumimoji="0" lang="en-US" sz="8000" b="1" i="0" u="none" strike="noStrike" kern="1200" cap="none" spc="0" normalizeH="0" baseline="0" noProof="0" dirty="0">
              <a:ln>
                <a:noFill/>
              </a:ln>
              <a:solidFill>
                <a:srgbClr val="FFD54F"/>
              </a:solidFill>
              <a:effectLst>
                <a:outerShdw blurRad="38100" dist="38100" dir="2700000" algn="tl">
                  <a:srgbClr val="000000">
                    <a:alpha val="43137"/>
                  </a:srgbClr>
                </a:outerShdw>
              </a:effectLst>
              <a:uLnTx/>
              <a:uFillTx/>
              <a:latin typeface="Century Gothic" panose="020B0502020202020204"/>
              <a:ea typeface="+mn-ea"/>
              <a:cs typeface="+mn-cs"/>
            </a:endParaRPr>
          </a:p>
        </p:txBody>
      </p:sp>
    </p:spTree>
    <p:extLst>
      <p:ext uri="{BB962C8B-B14F-4D97-AF65-F5344CB8AC3E}">
        <p14:creationId xmlns:p14="http://schemas.microsoft.com/office/powerpoint/2010/main" val="352928257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3"/>
          <p:cNvSpPr>
            <a:spLocks noGrp="1" noChangeArrowheads="1"/>
          </p:cNvSpPr>
          <p:nvPr>
            <p:ph idx="4294967295"/>
          </p:nvPr>
        </p:nvSpPr>
        <p:spPr bwMode="auto">
          <a:xfrm>
            <a:off x="296845" y="2565483"/>
            <a:ext cx="6762538" cy="2957185"/>
          </a:xfrm>
          <a:prstGeom prst="rect">
            <a:avLst/>
          </a:prstGeom>
          <a:ln>
            <a:miter lim="800000"/>
            <a:headEnd/>
            <a:tailEnd/>
          </a:ln>
        </p:spPr>
        <p:txBody>
          <a:bodyPr vert="horz" wrap="square" lIns="91440" tIns="45720" rIns="91440" bIns="45720" numCol="1" rtlCol="0" anchor="t" anchorCtr="0" compatLnSpc="1">
            <a:prstTxWarp prst="textNoShape">
              <a:avLst/>
            </a:prstTxWarp>
            <a:noAutofit/>
          </a:bodyPr>
          <a:lstStyle/>
          <a:p>
            <a:pPr marL="287338" lvl="2" indent="-287338">
              <a:spcBef>
                <a:spcPts val="0"/>
              </a:spcBef>
              <a:spcAft>
                <a:spcPts val="1800"/>
              </a:spcAft>
              <a:buClr>
                <a:srgbClr val="1C3948"/>
              </a:buClr>
              <a:buFont typeface="Arial" panose="020B0604020202020204" pitchFamily="34" charset="0"/>
              <a:buChar char="•"/>
              <a:defRPr/>
            </a:pPr>
            <a:r>
              <a:rPr lang="en-US" sz="2400" dirty="0">
                <a:solidFill>
                  <a:schemeClr val="bg1"/>
                </a:solidFill>
                <a:latin typeface="+mn-lt"/>
                <a:cs typeface="Aharoni" panose="020B0604020202020204" pitchFamily="2" charset="-79"/>
              </a:rPr>
              <a:t>Implies judgement, risks furthering stigma</a:t>
            </a:r>
          </a:p>
          <a:p>
            <a:pPr marL="287338" lvl="2" indent="-287338">
              <a:spcBef>
                <a:spcPts val="0"/>
              </a:spcBef>
              <a:spcAft>
                <a:spcPts val="1800"/>
              </a:spcAft>
              <a:buClr>
                <a:srgbClr val="1C3948"/>
              </a:buClr>
              <a:buFont typeface="Arial" panose="020B0604020202020204" pitchFamily="34" charset="0"/>
              <a:buChar char="•"/>
              <a:defRPr/>
            </a:pPr>
            <a:r>
              <a:rPr lang="en-US" sz="2400" dirty="0">
                <a:solidFill>
                  <a:schemeClr val="bg1"/>
                </a:solidFill>
                <a:latin typeface="+mn-lt"/>
                <a:cs typeface="Aharoni" panose="020B0604020202020204" pitchFamily="2" charset="-79"/>
              </a:rPr>
              <a:t>Clinician-driven rather than patient-driven</a:t>
            </a:r>
          </a:p>
          <a:p>
            <a:pPr marL="287338" lvl="2" indent="-287338">
              <a:spcBef>
                <a:spcPts val="0"/>
              </a:spcBef>
              <a:spcAft>
                <a:spcPts val="1800"/>
              </a:spcAft>
              <a:buClr>
                <a:srgbClr val="1C3948"/>
              </a:buClr>
              <a:buFont typeface="Arial" panose="020B0604020202020204" pitchFamily="34" charset="0"/>
              <a:buChar char="•"/>
              <a:defRPr/>
            </a:pPr>
            <a:r>
              <a:rPr lang="en-US" sz="2400" dirty="0">
                <a:solidFill>
                  <a:schemeClr val="bg1"/>
                </a:solidFill>
                <a:latin typeface="+mn-lt"/>
                <a:cs typeface="Aharoni" panose="020B0604020202020204" pitchFamily="2" charset="-79"/>
              </a:rPr>
              <a:t>Patients with SUDs may already feel trapped</a:t>
            </a:r>
          </a:p>
          <a:p>
            <a:pPr marL="287338" lvl="2" indent="-287338">
              <a:spcBef>
                <a:spcPts val="0"/>
              </a:spcBef>
              <a:spcAft>
                <a:spcPts val="1800"/>
              </a:spcAft>
              <a:buClr>
                <a:srgbClr val="1C3948"/>
              </a:buClr>
              <a:buFont typeface="Arial" panose="020B0604020202020204" pitchFamily="34" charset="0"/>
              <a:buChar char="•"/>
              <a:defRPr/>
            </a:pPr>
            <a:r>
              <a:rPr lang="en-US" sz="2400" dirty="0">
                <a:solidFill>
                  <a:schemeClr val="bg1"/>
                </a:solidFill>
                <a:latin typeface="+mn-lt"/>
                <a:cs typeface="Aharoni" panose="020B0604020202020204" pitchFamily="2" charset="-79"/>
              </a:rPr>
              <a:t>Giving advice is different than brainstorming options</a:t>
            </a:r>
          </a:p>
          <a:p>
            <a:pPr marL="287338" lvl="2" indent="-287338">
              <a:spcBef>
                <a:spcPts val="0"/>
              </a:spcBef>
              <a:spcAft>
                <a:spcPts val="1800"/>
              </a:spcAft>
              <a:buClr>
                <a:srgbClr val="1C3948"/>
              </a:buClr>
              <a:buFont typeface="Arial" panose="020B0604020202020204" pitchFamily="34" charset="0"/>
              <a:buChar char="•"/>
              <a:defRPr/>
            </a:pPr>
            <a:endParaRPr lang="en-US" sz="2400" dirty="0">
              <a:solidFill>
                <a:schemeClr val="bg1"/>
              </a:solidFill>
              <a:latin typeface="Arial Nova" panose="020B0504020202020204" pitchFamily="34" charset="0"/>
              <a:cs typeface="Aharoni" panose="020B0604020202020204" pitchFamily="2" charset="-79"/>
            </a:endParaRPr>
          </a:p>
        </p:txBody>
      </p:sp>
      <p:sp>
        <p:nvSpPr>
          <p:cNvPr id="8" name="Rectangle 2">
            <a:extLst>
              <a:ext uri="{FF2B5EF4-FFF2-40B4-BE49-F238E27FC236}">
                <a16:creationId xmlns:a16="http://schemas.microsoft.com/office/drawing/2014/main" id="{F428442A-A2B0-428F-9CEC-35DC427D9713}"/>
              </a:ext>
            </a:extLst>
          </p:cNvPr>
          <p:cNvSpPr txBox="1">
            <a:spLocks noChangeArrowheads="1"/>
          </p:cNvSpPr>
          <p:nvPr/>
        </p:nvSpPr>
        <p:spPr bwMode="auto">
          <a:xfrm>
            <a:off x="1141755" y="548625"/>
            <a:ext cx="10306476" cy="769441"/>
          </a:xfrm>
          <a:prstGeom prst="rect">
            <a:avLst/>
          </a:prstGeom>
        </p:spPr>
        <p:txBody>
          <a:bodyPr wrap="none">
            <a:spAutoFit/>
          </a:bodyPr>
          <a:lstStyle>
            <a:defPPr>
              <a:defRPr lang="en-US"/>
            </a:defPPr>
            <a:lvl1pPr marR="0" lvl="0" indent="0" fontAlgn="auto">
              <a:lnSpc>
                <a:spcPct val="100000"/>
              </a:lnSpc>
              <a:spcBef>
                <a:spcPts val="0"/>
              </a:spcBef>
              <a:spcAft>
                <a:spcPts val="0"/>
              </a:spcAft>
              <a:buClrTx/>
              <a:buSzTx/>
              <a:buFontTx/>
              <a:buNone/>
              <a:tabLst/>
              <a:defRPr kumimoji="0" sz="440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Pitfalls of giving advice or recommendations</a:t>
            </a:r>
          </a:p>
        </p:txBody>
      </p:sp>
      <p:pic>
        <p:nvPicPr>
          <p:cNvPr id="4098" name="Picture 2" descr="Image result for jail bars">
            <a:extLst>
              <a:ext uri="{FF2B5EF4-FFF2-40B4-BE49-F238E27FC236}">
                <a16:creationId xmlns:a16="http://schemas.microsoft.com/office/drawing/2014/main" id="{29B0B437-10BB-4AE0-81D6-8AED000BDF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2200" y="2576294"/>
            <a:ext cx="4081336" cy="2708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171326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3"/>
          <p:cNvSpPr txBox="1">
            <a:spLocks noChangeArrowheads="1"/>
          </p:cNvSpPr>
          <p:nvPr/>
        </p:nvSpPr>
        <p:spPr bwMode="auto">
          <a:xfrm>
            <a:off x="3791700" y="2396030"/>
            <a:ext cx="8103455" cy="1267365"/>
          </a:xfrm>
          <a:prstGeom prst="rect">
            <a:avLst/>
          </a:prstGeom>
          <a:ln>
            <a:miter lim="800000"/>
            <a:headEnd/>
            <a:tailEnd/>
          </a:ln>
        </p:spPr>
        <p:txBody>
          <a:bodyPr vert="horz" wrap="square" lIns="91440" tIns="45720" rIns="91440" bIns="45720" numCol="1" anchor="t" anchorCtr="0" compatLnSpc="1">
            <a:prstTxWarp prst="textNoShape">
              <a:avLst/>
            </a:prstTxWarp>
          </a:bodyPr>
          <a:lstStyle/>
          <a:p>
            <a:pPr marL="339725" marR="0" lvl="1" indent="-339725" algn="l" defTabSz="457200" rtl="0" eaLnBrk="1" fontAlgn="auto" latinLnBrk="0" hangingPunct="1">
              <a:lnSpc>
                <a:spcPct val="100000"/>
              </a:lnSpc>
              <a:spcBef>
                <a:spcPts val="0"/>
              </a:spcBef>
              <a:spcAft>
                <a:spcPts val="600"/>
              </a:spcAft>
              <a:buClrTx/>
              <a:buSzPct val="106000"/>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entury Gothic" panose="020B0502020202020204"/>
                <a:ea typeface="+mn-ea"/>
                <a:cs typeface="+mn-cs"/>
              </a:rPr>
              <a:t>Elicit and summarize pros and cons </a:t>
            </a:r>
          </a:p>
          <a:p>
            <a:pPr marL="796925" lvl="2">
              <a:spcAft>
                <a:spcPts val="3000"/>
              </a:spcAft>
              <a:buSzPct val="106000"/>
              <a:defRPr/>
            </a:pPr>
            <a:r>
              <a:rPr lang="en-US" sz="2400" dirty="0">
                <a:solidFill>
                  <a:prstClr val="black"/>
                </a:solidFill>
                <a:latin typeface="Century Gothic" panose="020B0502020202020204"/>
              </a:rPr>
              <a:t>- W</a:t>
            </a: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hat pt likes and doesn’t like about their </a:t>
            </a:r>
            <a:r>
              <a:rPr lang="en-US" sz="2400" dirty="0">
                <a:solidFill>
                  <a:prstClr val="black"/>
                </a:solidFill>
                <a:latin typeface="Century Gothic" panose="020B0502020202020204"/>
              </a:rPr>
              <a:t>use</a:t>
            </a:r>
          </a:p>
        </p:txBody>
      </p:sp>
      <p:sp>
        <p:nvSpPr>
          <p:cNvPr id="8" name="Rectangle 2">
            <a:extLst>
              <a:ext uri="{FF2B5EF4-FFF2-40B4-BE49-F238E27FC236}">
                <a16:creationId xmlns:a16="http://schemas.microsoft.com/office/drawing/2014/main" id="{C45F4D18-64A7-4486-88D8-31B2D5ECE71A}"/>
              </a:ext>
            </a:extLst>
          </p:cNvPr>
          <p:cNvSpPr txBox="1">
            <a:spLocks noChangeArrowheads="1"/>
          </p:cNvSpPr>
          <p:nvPr/>
        </p:nvSpPr>
        <p:spPr bwMode="auto">
          <a:xfrm>
            <a:off x="2447525" y="625435"/>
            <a:ext cx="7064563" cy="769441"/>
          </a:xfrm>
          <a:prstGeom prst="rect">
            <a:avLst/>
          </a:prstGeom>
        </p:spPr>
        <p:txBody>
          <a:bodyPr wrap="none">
            <a:spAutoFit/>
          </a:bodyPr>
          <a:lstStyle>
            <a:defPPr>
              <a:defRPr lang="en-US"/>
            </a:defPPr>
            <a:lvl1pPr marR="0" lvl="0" indent="0" fontAlgn="auto">
              <a:lnSpc>
                <a:spcPct val="100000"/>
              </a:lnSpc>
              <a:spcBef>
                <a:spcPts val="0"/>
              </a:spcBef>
              <a:spcAft>
                <a:spcPts val="0"/>
              </a:spcAft>
              <a:buClrTx/>
              <a:buSzTx/>
              <a:buFontTx/>
              <a:buNone/>
              <a:tabLst/>
              <a:defRPr kumimoji="0" sz="440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Steps of the b</a:t>
            </a:r>
            <a:r>
              <a:rPr lang="en-US" dirty="0" err="1"/>
              <a:t>rief</a:t>
            </a:r>
            <a:r>
              <a:rPr lang="en-US" dirty="0"/>
              <a:t> intervention</a:t>
            </a:r>
          </a:p>
        </p:txBody>
      </p:sp>
      <p:sp>
        <p:nvSpPr>
          <p:cNvPr id="6" name="Rounded Rectangle 2">
            <a:extLst>
              <a:ext uri="{FF2B5EF4-FFF2-40B4-BE49-F238E27FC236}">
                <a16:creationId xmlns:a16="http://schemas.microsoft.com/office/drawing/2014/main" id="{B43A1046-E800-463C-A036-6B0313143A78}"/>
              </a:ext>
            </a:extLst>
          </p:cNvPr>
          <p:cNvSpPr/>
          <p:nvPr/>
        </p:nvSpPr>
        <p:spPr>
          <a:xfrm>
            <a:off x="373655" y="2776115"/>
            <a:ext cx="2765160" cy="1774560"/>
          </a:xfrm>
          <a:prstGeom prst="roundRect">
            <a:avLst/>
          </a:prstGeom>
          <a:solidFill>
            <a:srgbClr val="32647E"/>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D54F"/>
                </a:solidFill>
                <a:effectLst>
                  <a:outerShdw blurRad="38100" dist="38100" dir="2700000" algn="tl">
                    <a:srgbClr val="000000">
                      <a:alpha val="43137"/>
                    </a:srgbClr>
                  </a:outerShdw>
                </a:effectLst>
                <a:uLnTx/>
                <a:uFillTx/>
                <a:latin typeface="Century Gothic" panose="020B0502020202020204"/>
                <a:ea typeface="+mn-ea"/>
                <a:cs typeface="+mn-cs"/>
              </a:rPr>
              <a:t>Enhance motivation</a:t>
            </a:r>
            <a:endParaRPr kumimoji="0" lang="en-US" sz="8000" b="1" i="0" u="none" strike="noStrike" kern="1200" cap="none" spc="0" normalizeH="0" baseline="0" noProof="0" dirty="0">
              <a:ln>
                <a:noFill/>
              </a:ln>
              <a:solidFill>
                <a:srgbClr val="FFD54F"/>
              </a:solidFill>
              <a:effectLst>
                <a:outerShdw blurRad="38100" dist="38100" dir="2700000" algn="tl">
                  <a:srgbClr val="000000">
                    <a:alpha val="43137"/>
                  </a:srgbClr>
                </a:outerShdw>
              </a:effectLst>
              <a:uLnTx/>
              <a:uFillTx/>
              <a:latin typeface="Century Gothic" panose="020B0502020202020204"/>
              <a:ea typeface="+mn-ea"/>
              <a:cs typeface="+mn-cs"/>
            </a:endParaRPr>
          </a:p>
        </p:txBody>
      </p:sp>
    </p:spTree>
    <p:extLst>
      <p:ext uri="{BB962C8B-B14F-4D97-AF65-F5344CB8AC3E}">
        <p14:creationId xmlns:p14="http://schemas.microsoft.com/office/powerpoint/2010/main" val="3444830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076CC40D-9768-43A9-BE16-280B551D0B0B}"/>
              </a:ext>
            </a:extLst>
          </p:cNvPr>
          <p:cNvSpPr txBox="1">
            <a:spLocks noChangeArrowheads="1"/>
          </p:cNvSpPr>
          <p:nvPr/>
        </p:nvSpPr>
        <p:spPr bwMode="auto">
          <a:xfrm>
            <a:off x="3676485" y="131518"/>
            <a:ext cx="5416419" cy="769441"/>
          </a:xfrm>
          <a:prstGeom prst="rect">
            <a:avLst/>
          </a:prstGeom>
        </p:spPr>
        <p:txBody>
          <a:bodyPr wrap="none">
            <a:spAutoFit/>
          </a:bodyPr>
          <a:lstStyle>
            <a:defPPr>
              <a:defRPr lang="en-US"/>
            </a:defPPr>
            <a:lvl1pPr marR="0" lvl="0" indent="0" fontAlgn="auto">
              <a:lnSpc>
                <a:spcPct val="100000"/>
              </a:lnSpc>
              <a:spcBef>
                <a:spcPts val="0"/>
              </a:spcBef>
              <a:spcAft>
                <a:spcPts val="0"/>
              </a:spcAft>
              <a:buClrTx/>
              <a:buSzTx/>
              <a:buFontTx/>
              <a:buNone/>
              <a:tabLst/>
              <a:defRPr kumimoji="0" sz="440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Pros and cons example</a:t>
            </a:r>
          </a:p>
        </p:txBody>
      </p:sp>
      <p:sp>
        <p:nvSpPr>
          <p:cNvPr id="5" name="Rectangle 4">
            <a:extLst>
              <a:ext uri="{FF2B5EF4-FFF2-40B4-BE49-F238E27FC236}">
                <a16:creationId xmlns:a16="http://schemas.microsoft.com/office/drawing/2014/main" id="{4A6DD858-A261-4BB2-8BCC-806D06323F05}"/>
              </a:ext>
            </a:extLst>
          </p:cNvPr>
          <p:cNvSpPr/>
          <p:nvPr/>
        </p:nvSpPr>
        <p:spPr>
          <a:xfrm>
            <a:off x="10296685" y="6488668"/>
            <a:ext cx="1781257"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1800" b="0" i="0" u="none" strike="noStrike" kern="1200" cap="none" spc="0" normalizeH="0" baseline="0" noProof="0" dirty="0" err="1">
                <a:ln>
                  <a:noFill/>
                </a:ln>
                <a:solidFill>
                  <a:prstClr val="black"/>
                </a:solidFill>
                <a:effectLst/>
                <a:uLnTx/>
                <a:uFillTx/>
                <a:latin typeface="Century Gothic" panose="020B0502020202020204"/>
                <a:ea typeface="+mn-ea"/>
                <a:cs typeface="+mn-cs"/>
              </a:rPr>
              <a:t>HaRRT</a:t>
            </a: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 Center</a:t>
            </a: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2" name="Speech Bubble: Rectangle with Corners Rounded 1">
            <a:extLst>
              <a:ext uri="{FF2B5EF4-FFF2-40B4-BE49-F238E27FC236}">
                <a16:creationId xmlns:a16="http://schemas.microsoft.com/office/drawing/2014/main" id="{0F5DB975-16F5-4B7D-90C2-FF63FE65632A}"/>
              </a:ext>
            </a:extLst>
          </p:cNvPr>
          <p:cNvSpPr/>
          <p:nvPr/>
        </p:nvSpPr>
        <p:spPr>
          <a:xfrm>
            <a:off x="831201" y="1240874"/>
            <a:ext cx="10356112" cy="4377212"/>
          </a:xfrm>
          <a:prstGeom prst="wedgeRoundRectCallout">
            <a:avLst>
              <a:gd name="adj1" fmla="val -36336"/>
              <a:gd name="adj2" fmla="val 60767"/>
              <a:gd name="adj3" fmla="val 16667"/>
            </a:avLst>
          </a:prstGeom>
          <a:solidFill>
            <a:schemeClr val="tx1"/>
          </a:solidFill>
          <a:ln w="57150">
            <a:solidFill>
              <a:srgbClr val="254A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“So on one hand, I hear you say that your cannabis use makes you feel relaxed after a day of work, and it reduces your anxiety in the short term. On the other hand, you wonder sometimes if you’re becoming addicted to cannabis, and you don’t like it when your partner nags you about smoking pot. Is that correct?”</a:t>
            </a:r>
          </a:p>
        </p:txBody>
      </p:sp>
    </p:spTree>
    <p:extLst>
      <p:ext uri="{BB962C8B-B14F-4D97-AF65-F5344CB8AC3E}">
        <p14:creationId xmlns:p14="http://schemas.microsoft.com/office/powerpoint/2010/main" val="209325786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3"/>
          <p:cNvSpPr txBox="1">
            <a:spLocks noChangeArrowheads="1"/>
          </p:cNvSpPr>
          <p:nvPr/>
        </p:nvSpPr>
        <p:spPr bwMode="auto">
          <a:xfrm>
            <a:off x="3830105" y="2200040"/>
            <a:ext cx="8103455" cy="3141687"/>
          </a:xfrm>
          <a:prstGeom prst="rect">
            <a:avLst/>
          </a:prstGeom>
          <a:ln>
            <a:miter lim="800000"/>
            <a:headEnd/>
            <a:tailEnd/>
          </a:ln>
        </p:spPr>
        <p:txBody>
          <a:bodyPr vert="horz" wrap="square" lIns="91440" tIns="45720" rIns="91440" bIns="45720" numCol="1" anchor="t" anchorCtr="0" compatLnSpc="1">
            <a:prstTxWarp prst="textNoShape">
              <a:avLst/>
            </a:prstTxWarp>
          </a:bodyPr>
          <a:lstStyle/>
          <a:p>
            <a:pPr marL="339725" marR="0" lvl="1" indent="-339725" algn="l" defTabSz="457200" rtl="0" eaLnBrk="1" fontAlgn="auto" latinLnBrk="0" hangingPunct="1">
              <a:lnSpc>
                <a:spcPct val="100000"/>
              </a:lnSpc>
              <a:spcBef>
                <a:spcPts val="0"/>
              </a:spcBef>
              <a:spcAft>
                <a:spcPts val="600"/>
              </a:spcAft>
              <a:buClrTx/>
              <a:buSzPct val="106000"/>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entury Gothic" panose="020B0502020202020204"/>
                <a:ea typeface="+mn-ea"/>
                <a:cs typeface="+mn-cs"/>
              </a:rPr>
              <a:t>Elicit and summarize pros and cons </a:t>
            </a:r>
          </a:p>
          <a:p>
            <a:pPr marL="796925" lvl="2">
              <a:spcAft>
                <a:spcPts val="3000"/>
              </a:spcAft>
              <a:buSzPct val="106000"/>
              <a:defRPr/>
            </a:pPr>
            <a:r>
              <a:rPr lang="en-US" sz="2400" dirty="0">
                <a:solidFill>
                  <a:prstClr val="black"/>
                </a:solidFill>
                <a:latin typeface="Century Gothic" panose="020B0502020202020204"/>
              </a:rPr>
              <a:t>- W</a:t>
            </a: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hat pt likes and doesn’t like about their </a:t>
            </a:r>
            <a:r>
              <a:rPr lang="en-US" sz="2400" dirty="0">
                <a:solidFill>
                  <a:prstClr val="black"/>
                </a:solidFill>
                <a:latin typeface="Century Gothic" panose="020B0502020202020204"/>
              </a:rPr>
              <a:t>use</a:t>
            </a:r>
          </a:p>
          <a:p>
            <a:pPr marL="339725" marR="0" lvl="1" indent="-339725" algn="l" defTabSz="457200" rtl="0" eaLnBrk="1" fontAlgn="auto" latinLnBrk="0" hangingPunct="1">
              <a:lnSpc>
                <a:spcPct val="100000"/>
              </a:lnSpc>
              <a:spcBef>
                <a:spcPts val="0"/>
              </a:spcBef>
              <a:spcAft>
                <a:spcPts val="600"/>
              </a:spcAft>
              <a:buClrTx/>
              <a:buSzPct val="106000"/>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entury Gothic" panose="020B0502020202020204"/>
                <a:ea typeface="+mn-ea"/>
                <a:cs typeface="+mn-cs"/>
              </a:rPr>
              <a:t>Elicit goal(s)</a:t>
            </a:r>
          </a:p>
          <a:p>
            <a:pPr marL="796925" lvl="2">
              <a:spcAft>
                <a:spcPts val="1800"/>
              </a:spcAft>
              <a:buSzPct val="106000"/>
              <a:defRPr/>
            </a:pPr>
            <a:r>
              <a:rPr lang="en-US" sz="2800" dirty="0">
                <a:solidFill>
                  <a:prstClr val="black"/>
                </a:solidFill>
                <a:latin typeface="Century Gothic" panose="020B0502020202020204"/>
              </a:rPr>
              <a:t>- </a:t>
            </a:r>
            <a:r>
              <a:rPr lang="en-US" sz="2400" dirty="0">
                <a:solidFill>
                  <a:prstClr val="black"/>
                </a:solidFill>
                <a:latin typeface="Century Gothic" panose="020B0502020202020204"/>
              </a:rPr>
              <a:t>What change the pt would like to see</a:t>
            </a:r>
          </a:p>
        </p:txBody>
      </p:sp>
      <p:sp>
        <p:nvSpPr>
          <p:cNvPr id="8" name="Rectangle 2">
            <a:extLst>
              <a:ext uri="{FF2B5EF4-FFF2-40B4-BE49-F238E27FC236}">
                <a16:creationId xmlns:a16="http://schemas.microsoft.com/office/drawing/2014/main" id="{C45F4D18-64A7-4486-88D8-31B2D5ECE71A}"/>
              </a:ext>
            </a:extLst>
          </p:cNvPr>
          <p:cNvSpPr txBox="1">
            <a:spLocks noChangeArrowheads="1"/>
          </p:cNvSpPr>
          <p:nvPr/>
        </p:nvSpPr>
        <p:spPr bwMode="auto">
          <a:xfrm>
            <a:off x="2447525" y="625435"/>
            <a:ext cx="7064563" cy="769441"/>
          </a:xfrm>
          <a:prstGeom prst="rect">
            <a:avLst/>
          </a:prstGeom>
        </p:spPr>
        <p:txBody>
          <a:bodyPr wrap="none">
            <a:spAutoFit/>
          </a:bodyPr>
          <a:lstStyle>
            <a:defPPr>
              <a:defRPr lang="en-US"/>
            </a:defPPr>
            <a:lvl1pPr marR="0" lvl="0" indent="0" fontAlgn="auto">
              <a:lnSpc>
                <a:spcPct val="100000"/>
              </a:lnSpc>
              <a:spcBef>
                <a:spcPts val="0"/>
              </a:spcBef>
              <a:spcAft>
                <a:spcPts val="0"/>
              </a:spcAft>
              <a:buClrTx/>
              <a:buSzTx/>
              <a:buFontTx/>
              <a:buNone/>
              <a:tabLst/>
              <a:defRPr kumimoji="0" sz="440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Steps of the b</a:t>
            </a:r>
            <a:r>
              <a:rPr lang="en-US" dirty="0" err="1"/>
              <a:t>rief</a:t>
            </a:r>
            <a:r>
              <a:rPr lang="en-US" dirty="0"/>
              <a:t> intervention</a:t>
            </a:r>
          </a:p>
        </p:txBody>
      </p:sp>
      <p:sp>
        <p:nvSpPr>
          <p:cNvPr id="6" name="Rounded Rectangle 2">
            <a:extLst>
              <a:ext uri="{FF2B5EF4-FFF2-40B4-BE49-F238E27FC236}">
                <a16:creationId xmlns:a16="http://schemas.microsoft.com/office/drawing/2014/main" id="{B43A1046-E800-463C-A036-6B0313143A78}"/>
              </a:ext>
            </a:extLst>
          </p:cNvPr>
          <p:cNvSpPr/>
          <p:nvPr/>
        </p:nvSpPr>
        <p:spPr>
          <a:xfrm>
            <a:off x="373655" y="2776115"/>
            <a:ext cx="2765160" cy="1774560"/>
          </a:xfrm>
          <a:prstGeom prst="roundRect">
            <a:avLst/>
          </a:prstGeom>
          <a:solidFill>
            <a:srgbClr val="32647E"/>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D54F"/>
                </a:solidFill>
                <a:effectLst>
                  <a:outerShdw blurRad="38100" dist="38100" dir="2700000" algn="tl">
                    <a:srgbClr val="000000">
                      <a:alpha val="43137"/>
                    </a:srgbClr>
                  </a:outerShdw>
                </a:effectLst>
                <a:uLnTx/>
                <a:uFillTx/>
                <a:latin typeface="Century Gothic" panose="020B0502020202020204"/>
                <a:ea typeface="+mn-ea"/>
                <a:cs typeface="+mn-cs"/>
              </a:rPr>
              <a:t>Enhance motivation</a:t>
            </a:r>
            <a:endParaRPr kumimoji="0" lang="en-US" sz="8000" b="1" i="0" u="none" strike="noStrike" kern="1200" cap="none" spc="0" normalizeH="0" baseline="0" noProof="0" dirty="0">
              <a:ln>
                <a:noFill/>
              </a:ln>
              <a:solidFill>
                <a:srgbClr val="FFD54F"/>
              </a:solidFill>
              <a:effectLst>
                <a:outerShdw blurRad="38100" dist="38100" dir="2700000" algn="tl">
                  <a:srgbClr val="000000">
                    <a:alpha val="43137"/>
                  </a:srgbClr>
                </a:outerShdw>
              </a:effectLst>
              <a:uLnTx/>
              <a:uFillTx/>
              <a:latin typeface="Century Gothic" panose="020B0502020202020204"/>
              <a:ea typeface="+mn-ea"/>
              <a:cs typeface="+mn-cs"/>
            </a:endParaRPr>
          </a:p>
        </p:txBody>
      </p:sp>
    </p:spTree>
    <p:extLst>
      <p:ext uri="{BB962C8B-B14F-4D97-AF65-F5344CB8AC3E}">
        <p14:creationId xmlns:p14="http://schemas.microsoft.com/office/powerpoint/2010/main" val="50514513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idx="4294967295"/>
          </p:nvPr>
        </p:nvSpPr>
        <p:spPr bwMode="auto">
          <a:xfrm>
            <a:off x="2236289" y="433410"/>
            <a:ext cx="7867538" cy="769441"/>
          </a:xfrm>
          <a:prstGeom prst="rect">
            <a:avLst/>
          </a:prstGeom>
        </p:spPr>
        <p:txBody>
          <a:bodyPr wrap="none">
            <a:spAutoFit/>
          </a:bodyPr>
          <a:lstStyle/>
          <a:p>
            <a:pPr>
              <a:spcBef>
                <a:spcPts val="0"/>
              </a:spcBef>
            </a:pPr>
            <a:r>
              <a:rPr lang="en-US" sz="4400" dirty="0">
                <a:solidFill>
                  <a:srgbClr val="000000"/>
                </a:solidFill>
                <a:latin typeface="Calibri" panose="020F0502020204030204" pitchFamily="34" charset="0"/>
                <a:ea typeface="+mn-ea"/>
                <a:cs typeface="Calibri" panose="020F0502020204030204" pitchFamily="34" charset="0"/>
              </a:rPr>
              <a:t>Questions that elicit patient goals</a:t>
            </a:r>
          </a:p>
        </p:txBody>
      </p:sp>
      <p:sp>
        <p:nvSpPr>
          <p:cNvPr id="5" name="Rectangle 4">
            <a:extLst>
              <a:ext uri="{FF2B5EF4-FFF2-40B4-BE49-F238E27FC236}">
                <a16:creationId xmlns:a16="http://schemas.microsoft.com/office/drawing/2014/main" id="{5AC0A76F-3ECA-4339-80AF-88F2B161762A}"/>
              </a:ext>
            </a:extLst>
          </p:cNvPr>
          <p:cNvSpPr/>
          <p:nvPr/>
        </p:nvSpPr>
        <p:spPr>
          <a:xfrm>
            <a:off x="335250" y="2147701"/>
            <a:ext cx="6289439" cy="3395801"/>
          </a:xfrm>
          <a:prstGeom prst="rect">
            <a:avLst/>
          </a:prstGeom>
        </p:spPr>
        <p:txBody>
          <a:bodyPr wrap="square">
            <a:spAutoFit/>
          </a:bodyPr>
          <a:lstStyle/>
          <a:p>
            <a:pPr marL="339725" marR="0" lvl="1" indent="-339725" algn="l" defTabSz="457200" rtl="0" eaLnBrk="1" fontAlgn="base" latinLnBrk="0" hangingPunct="1">
              <a:lnSpc>
                <a:spcPct val="100000"/>
              </a:lnSpc>
              <a:spcBef>
                <a:spcPts val="1000"/>
              </a:spcBef>
              <a:spcAft>
                <a:spcPts val="1800"/>
              </a:spcAft>
              <a:buClrTx/>
              <a:buSzPct val="106000"/>
              <a:buFont typeface="Arial" panose="020B0604020202020204" pitchFamily="34" charset="0"/>
              <a:buChar char="•"/>
              <a:tabLst>
                <a:tab pos="347663" algn="l"/>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“Over the next few (weeks, months) what would you like to see happen for yourself?”</a:t>
            </a:r>
          </a:p>
          <a:p>
            <a:pPr marL="339725" marR="0" lvl="1" indent="-339725" algn="l" defTabSz="457200" rtl="0" eaLnBrk="1" fontAlgn="base" latinLnBrk="0" hangingPunct="1">
              <a:lnSpc>
                <a:spcPct val="100000"/>
              </a:lnSpc>
              <a:spcBef>
                <a:spcPts val="1000"/>
              </a:spcBef>
              <a:spcAft>
                <a:spcPts val="1800"/>
              </a:spcAft>
              <a:buClrTx/>
              <a:buSzPct val="106000"/>
              <a:buFont typeface="Arial" panose="020B0604020202020204" pitchFamily="34" charset="0"/>
              <a:buChar char="•"/>
              <a:tabLst>
                <a:tab pos="347663" algn="l"/>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“What would you like to do about your use?”</a:t>
            </a:r>
          </a:p>
          <a:p>
            <a:pPr marL="339725" marR="0" lvl="1" indent="-339725" algn="l" defTabSz="457200" rtl="0" eaLnBrk="1" fontAlgn="base" latinLnBrk="0" hangingPunct="1">
              <a:lnSpc>
                <a:spcPct val="100000"/>
              </a:lnSpc>
              <a:spcBef>
                <a:spcPts val="1000"/>
              </a:spcBef>
              <a:spcAft>
                <a:spcPts val="1800"/>
              </a:spcAft>
              <a:buClrTx/>
              <a:buSzPct val="106000"/>
              <a:buFont typeface="Arial" panose="020B0604020202020204" pitchFamily="34" charset="0"/>
              <a:buChar char="•"/>
              <a:tabLst>
                <a:tab pos="347663" algn="l"/>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“Where would you like to go with your drinking/drug use?”</a:t>
            </a:r>
          </a:p>
        </p:txBody>
      </p:sp>
      <p:pic>
        <p:nvPicPr>
          <p:cNvPr id="4" name="Picture 3" descr="A person standing in a room&#10;&#10;Description automatically generated">
            <a:extLst>
              <a:ext uri="{FF2B5EF4-FFF2-40B4-BE49-F238E27FC236}">
                <a16:creationId xmlns:a16="http://schemas.microsoft.com/office/drawing/2014/main" id="{36ECA7B4-4453-43F5-86CA-8FF19E4971AF}"/>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132935" y="2161635"/>
            <a:ext cx="4556331" cy="3253220"/>
          </a:xfrm>
          <a:prstGeom prst="rect">
            <a:avLst/>
          </a:prstGeom>
        </p:spPr>
      </p:pic>
    </p:spTree>
    <p:extLst>
      <p:ext uri="{BB962C8B-B14F-4D97-AF65-F5344CB8AC3E}">
        <p14:creationId xmlns:p14="http://schemas.microsoft.com/office/powerpoint/2010/main" val="276426852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idx="4294967295"/>
          </p:nvPr>
        </p:nvSpPr>
        <p:spPr bwMode="auto">
          <a:xfrm>
            <a:off x="1217322" y="410580"/>
            <a:ext cx="9815444" cy="769441"/>
          </a:xfrm>
          <a:prstGeom prst="rect">
            <a:avLst/>
          </a:prstGeom>
        </p:spPr>
        <p:txBody>
          <a:bodyPr wrap="none">
            <a:spAutoFit/>
          </a:bodyPr>
          <a:lstStyle/>
          <a:p>
            <a:pPr>
              <a:spcBef>
                <a:spcPts val="0"/>
              </a:spcBef>
            </a:pPr>
            <a:r>
              <a:rPr lang="en-US" sz="4400" dirty="0">
                <a:solidFill>
                  <a:srgbClr val="000000"/>
                </a:solidFill>
                <a:latin typeface="Calibri" panose="020F0502020204030204" pitchFamily="34" charset="0"/>
                <a:ea typeface="+mn-ea"/>
                <a:cs typeface="Calibri" panose="020F0502020204030204" pitchFamily="34" charset="0"/>
              </a:rPr>
              <a:t>Goals are more achievable when they are:</a:t>
            </a:r>
          </a:p>
        </p:txBody>
      </p:sp>
      <p:sp>
        <p:nvSpPr>
          <p:cNvPr id="26" name="Rectangle 25">
            <a:extLst>
              <a:ext uri="{FF2B5EF4-FFF2-40B4-BE49-F238E27FC236}">
                <a16:creationId xmlns:a16="http://schemas.microsoft.com/office/drawing/2014/main" id="{5B680D2B-FCD6-41AB-8E8A-2591003A02BD}"/>
              </a:ext>
            </a:extLst>
          </p:cNvPr>
          <p:cNvSpPr/>
          <p:nvPr/>
        </p:nvSpPr>
        <p:spPr>
          <a:xfrm>
            <a:off x="10296685" y="6488668"/>
            <a:ext cx="1781257"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1800" b="0" i="0" u="none" strike="noStrike" kern="1200" cap="none" spc="0" normalizeH="0" baseline="0" noProof="0" dirty="0" err="1">
                <a:ln>
                  <a:noFill/>
                </a:ln>
                <a:solidFill>
                  <a:prstClr val="black"/>
                </a:solidFill>
                <a:effectLst/>
                <a:uLnTx/>
                <a:uFillTx/>
                <a:latin typeface="Century Gothic" panose="020B0502020202020204"/>
                <a:ea typeface="+mn-ea"/>
                <a:cs typeface="+mn-cs"/>
              </a:rPr>
              <a:t>HaRRT</a:t>
            </a: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 Center</a:t>
            </a: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4" name="Rectangle 3">
            <a:extLst>
              <a:ext uri="{FF2B5EF4-FFF2-40B4-BE49-F238E27FC236}">
                <a16:creationId xmlns:a16="http://schemas.microsoft.com/office/drawing/2014/main" id="{CDD07822-EC32-4995-8711-5D135B7D3818}"/>
              </a:ext>
            </a:extLst>
          </p:cNvPr>
          <p:cNvSpPr/>
          <p:nvPr/>
        </p:nvSpPr>
        <p:spPr>
          <a:xfrm>
            <a:off x="740691" y="2430512"/>
            <a:ext cx="5355309" cy="2708434"/>
          </a:xfrm>
          <a:prstGeom prst="rect">
            <a:avLst/>
          </a:prstGeom>
        </p:spPr>
        <p:txBody>
          <a:bodyPr wrap="square">
            <a:spAutoFit/>
          </a:bodyPr>
          <a:lstStyle/>
          <a:p>
            <a:pPr marL="285750" marR="0" lvl="0" indent="-285750" algn="l" defTabSz="457200" rtl="0" eaLnBrk="1" fontAlgn="auto" latinLnBrk="0" hangingPunct="1">
              <a:lnSpc>
                <a:spcPct val="100000"/>
              </a:lnSpc>
              <a:spcBef>
                <a:spcPts val="0"/>
              </a:spcBef>
              <a:spcAft>
                <a:spcPts val="1200"/>
              </a:spcAft>
              <a:buClr>
                <a:srgbClr val="ACC995">
                  <a:lumMod val="50000"/>
                </a:srgbClr>
              </a:buClr>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entury Gothic" panose="020B0502020202020204"/>
                <a:ea typeface="+mn-ea"/>
                <a:cs typeface="+mn-cs"/>
              </a:rPr>
              <a:t>Well defined</a:t>
            </a:r>
          </a:p>
          <a:p>
            <a:pPr marL="285750" marR="0" lvl="0" indent="-285750" algn="l" defTabSz="457200" rtl="0" eaLnBrk="1" fontAlgn="auto" latinLnBrk="0" hangingPunct="1">
              <a:lnSpc>
                <a:spcPct val="100000"/>
              </a:lnSpc>
              <a:spcBef>
                <a:spcPts val="0"/>
              </a:spcBef>
              <a:spcAft>
                <a:spcPts val="1200"/>
              </a:spcAft>
              <a:buClr>
                <a:srgbClr val="ACC995">
                  <a:lumMod val="50000"/>
                </a:srgbClr>
              </a:buClr>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entury Gothic" panose="020B0502020202020204"/>
                <a:ea typeface="+mn-ea"/>
                <a:cs typeface="+mn-cs"/>
              </a:rPr>
              <a:t>Focused on reducing harm or improving quality of life</a:t>
            </a:r>
          </a:p>
          <a:p>
            <a:pPr marL="285750" marR="0" lvl="0" indent="-285750" algn="l" defTabSz="457200" rtl="0" eaLnBrk="1" fontAlgn="auto" latinLnBrk="0" hangingPunct="1">
              <a:lnSpc>
                <a:spcPct val="100000"/>
              </a:lnSpc>
              <a:spcBef>
                <a:spcPts val="0"/>
              </a:spcBef>
              <a:spcAft>
                <a:spcPts val="1200"/>
              </a:spcAft>
              <a:buClr>
                <a:srgbClr val="ACC995">
                  <a:lumMod val="50000"/>
                </a:srgbClr>
              </a:buClr>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entury Gothic" panose="020B0502020202020204"/>
                <a:ea typeface="+mn-ea"/>
                <a:cs typeface="+mn-cs"/>
              </a:rPr>
              <a:t>Doable in a timeframe</a:t>
            </a:r>
          </a:p>
          <a:p>
            <a:pPr marL="285750" marR="0" lvl="0" indent="-285750" algn="l" defTabSz="457200" rtl="0" eaLnBrk="1" fontAlgn="auto" latinLnBrk="0" hangingPunct="1">
              <a:lnSpc>
                <a:spcPct val="100000"/>
              </a:lnSpc>
              <a:spcBef>
                <a:spcPts val="0"/>
              </a:spcBef>
              <a:spcAft>
                <a:spcPts val="1200"/>
              </a:spcAft>
              <a:buClr>
                <a:srgbClr val="ACC995">
                  <a:lumMod val="50000"/>
                </a:srgbClr>
              </a:buClr>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entury Gothic" panose="020B0502020202020204"/>
                <a:ea typeface="+mn-ea"/>
                <a:cs typeface="+mn-cs"/>
              </a:rPr>
              <a:t>Patient-driven</a:t>
            </a:r>
            <a:endParaRPr kumimoji="0" lang="en-US" sz="20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7170" name="Picture 2" descr="Image result for goals">
            <a:extLst>
              <a:ext uri="{FF2B5EF4-FFF2-40B4-BE49-F238E27FC236}">
                <a16:creationId xmlns:a16="http://schemas.microsoft.com/office/drawing/2014/main" id="{B368D1D0-55C6-451D-8AD1-106F0657E4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9896" y="2145023"/>
            <a:ext cx="3991897" cy="29939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428869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idx="4294967295"/>
          </p:nvPr>
        </p:nvSpPr>
        <p:spPr bwMode="auto">
          <a:xfrm>
            <a:off x="2031306" y="389244"/>
            <a:ext cx="9232720" cy="769441"/>
          </a:xfrm>
          <a:prstGeom prst="rect">
            <a:avLst/>
          </a:prstGeom>
        </p:spPr>
        <p:txBody>
          <a:bodyPr wrap="none">
            <a:spAutoFit/>
          </a:bodyPr>
          <a:lstStyle/>
          <a:p>
            <a:pPr>
              <a:spcBef>
                <a:spcPts val="0"/>
              </a:spcBef>
            </a:pPr>
            <a:r>
              <a:rPr lang="en-US" sz="4400" dirty="0">
                <a:solidFill>
                  <a:srgbClr val="000000"/>
                </a:solidFill>
                <a:latin typeface="Calibri" panose="020F0502020204030204" pitchFamily="34" charset="0"/>
                <a:ea typeface="+mn-ea"/>
                <a:cs typeface="Calibri" panose="020F0502020204030204" pitchFamily="34" charset="0"/>
              </a:rPr>
              <a:t>Helping pts with abstract, or large goals</a:t>
            </a:r>
          </a:p>
        </p:txBody>
      </p:sp>
      <p:graphicFrame>
        <p:nvGraphicFramePr>
          <p:cNvPr id="17" name="Content Placeholder 3">
            <a:extLst>
              <a:ext uri="{FF2B5EF4-FFF2-40B4-BE49-F238E27FC236}">
                <a16:creationId xmlns:a16="http://schemas.microsoft.com/office/drawing/2014/main" id="{2EC9DE40-5B69-4904-8107-FCAC94A48DB0}"/>
              </a:ext>
            </a:extLst>
          </p:cNvPr>
          <p:cNvGraphicFramePr>
            <a:graphicFrameLocks/>
          </p:cNvGraphicFramePr>
          <p:nvPr/>
        </p:nvGraphicFramePr>
        <p:xfrm>
          <a:off x="1981200" y="1458060"/>
          <a:ext cx="8229600" cy="46259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TextBox 17">
            <a:extLst>
              <a:ext uri="{FF2B5EF4-FFF2-40B4-BE49-F238E27FC236}">
                <a16:creationId xmlns:a16="http://schemas.microsoft.com/office/drawing/2014/main" id="{E85F53EB-43D6-4FB6-BA21-8957A5B69E2B}"/>
              </a:ext>
            </a:extLst>
          </p:cNvPr>
          <p:cNvSpPr txBox="1"/>
          <p:nvPr/>
        </p:nvSpPr>
        <p:spPr>
          <a:xfrm>
            <a:off x="1626782" y="5533791"/>
            <a:ext cx="10041769" cy="120032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Clinician: “That’s a great goal. It’s also a big goal. So, let’s put that up here on the top step. What could be the first step towards living healthier?”</a:t>
            </a:r>
          </a:p>
        </p:txBody>
      </p:sp>
      <p:sp>
        <p:nvSpPr>
          <p:cNvPr id="20" name="TextBox 19">
            <a:extLst>
              <a:ext uri="{FF2B5EF4-FFF2-40B4-BE49-F238E27FC236}">
                <a16:creationId xmlns:a16="http://schemas.microsoft.com/office/drawing/2014/main" id="{FC5FEAB2-4D02-4666-90C7-FAA5B7D33181}"/>
              </a:ext>
            </a:extLst>
          </p:cNvPr>
          <p:cNvSpPr txBox="1"/>
          <p:nvPr/>
        </p:nvSpPr>
        <p:spPr>
          <a:xfrm>
            <a:off x="457200" y="1676400"/>
            <a:ext cx="563880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Patient: “I want to live healthier.”</a:t>
            </a:r>
          </a:p>
        </p:txBody>
      </p:sp>
      <p:sp>
        <p:nvSpPr>
          <p:cNvPr id="6" name="Rectangle 5">
            <a:extLst>
              <a:ext uri="{FF2B5EF4-FFF2-40B4-BE49-F238E27FC236}">
                <a16:creationId xmlns:a16="http://schemas.microsoft.com/office/drawing/2014/main" id="{0AE4A2B6-7227-4F5E-A644-ED7A12C53689}"/>
              </a:ext>
            </a:extLst>
          </p:cNvPr>
          <p:cNvSpPr/>
          <p:nvPr/>
        </p:nvSpPr>
        <p:spPr>
          <a:xfrm>
            <a:off x="46899" y="6488668"/>
            <a:ext cx="2363147"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Slide: </a:t>
            </a:r>
            <a:r>
              <a:rPr kumimoji="0" lang="en-US" sz="1800" b="0" i="0" u="none" strike="noStrike" kern="1200" cap="none" spc="0" normalizeH="0" baseline="0" noProof="0" dirty="0" err="1">
                <a:ln>
                  <a:noFill/>
                </a:ln>
                <a:solidFill>
                  <a:prstClr val="black"/>
                </a:solidFill>
                <a:effectLst/>
                <a:uLnTx/>
                <a:uFillTx/>
                <a:latin typeface="Century Gothic" panose="020B0502020202020204"/>
                <a:ea typeface="+mn-ea"/>
                <a:cs typeface="+mn-cs"/>
              </a:rPr>
              <a:t>HaRRT</a:t>
            </a: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 Center</a:t>
            </a: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46220195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8C12AFC6-BF19-474C-8F7D-15A0BBA272FD}"/>
              </a:ext>
            </a:extLst>
          </p:cNvPr>
          <p:cNvSpPr txBox="1">
            <a:spLocks noChangeArrowheads="1"/>
          </p:cNvSpPr>
          <p:nvPr/>
        </p:nvSpPr>
        <p:spPr bwMode="auto">
          <a:xfrm>
            <a:off x="1884494" y="198706"/>
            <a:ext cx="9836347" cy="769441"/>
          </a:xfrm>
          <a:prstGeom prst="rect">
            <a:avLst/>
          </a:prstGeom>
        </p:spPr>
        <p:txBody>
          <a:bodyPr wrap="none">
            <a:spAutoFit/>
          </a:bodyPr>
          <a:lstStyle>
            <a:defPPr>
              <a:defRPr lang="en-US"/>
            </a:defPPr>
            <a:lvl1pPr marR="0" lvl="0" indent="0" fontAlgn="auto">
              <a:lnSpc>
                <a:spcPct val="100000"/>
              </a:lnSpc>
              <a:spcBef>
                <a:spcPts val="0"/>
              </a:spcBef>
              <a:spcAft>
                <a:spcPts val="0"/>
              </a:spcAft>
              <a:buClrTx/>
              <a:buSzTx/>
              <a:buFontTx/>
              <a:buNone/>
              <a:tabLst/>
              <a:defRPr kumimoji="0" sz="440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stStyle>
          <a:p>
            <a:r>
              <a:rPr lang="en-US" dirty="0"/>
              <a:t>Some examples of pt-driven goals: alcohol</a:t>
            </a:r>
          </a:p>
        </p:txBody>
      </p:sp>
      <p:sp>
        <p:nvSpPr>
          <p:cNvPr id="5" name="Rectangle 4">
            <a:extLst>
              <a:ext uri="{FF2B5EF4-FFF2-40B4-BE49-F238E27FC236}">
                <a16:creationId xmlns:a16="http://schemas.microsoft.com/office/drawing/2014/main" id="{762F0436-BEE6-483B-A8D3-E04B6CE56561}"/>
              </a:ext>
            </a:extLst>
          </p:cNvPr>
          <p:cNvSpPr/>
          <p:nvPr/>
        </p:nvSpPr>
        <p:spPr>
          <a:xfrm>
            <a:off x="372137" y="1411938"/>
            <a:ext cx="8258593" cy="5262979"/>
          </a:xfrm>
          <a:prstGeom prst="rect">
            <a:avLst/>
          </a:prstGeom>
        </p:spPr>
        <p:txBody>
          <a:bodyPr wrap="square" numCol="1">
            <a:spAutoFit/>
          </a:bodyPr>
          <a:lstStyle/>
          <a:p>
            <a:pPr marL="346075" marR="0" lvl="2" indent="-346075" fontAlgn="auto">
              <a:spcAft>
                <a:spcPts val="1800"/>
              </a:spcAft>
              <a:buClr>
                <a:prstClr val="black"/>
              </a:buClr>
              <a:buSzPct val="80000"/>
              <a:buFont typeface="Arial" panose="020B0604020202020204" pitchFamily="34" charset="0"/>
              <a:buChar char="•"/>
              <a:tabLst/>
              <a:defRPr/>
            </a:pPr>
            <a:r>
              <a:rPr lang="en-US" sz="2400" dirty="0">
                <a:solidFill>
                  <a:prstClr val="black"/>
                </a:solidFill>
                <a:latin typeface="Century Gothic" panose="020B0502020202020204"/>
                <a:ea typeface="+mj-ea"/>
                <a:cs typeface="+mj-cs"/>
              </a:rPr>
              <a:t>Reducing or abstaining</a:t>
            </a:r>
          </a:p>
          <a:p>
            <a:pPr marL="346075" marR="0" lvl="2" indent="-346075" fontAlgn="auto">
              <a:spcAft>
                <a:spcPts val="1800"/>
              </a:spcAft>
              <a:buClr>
                <a:prstClr val="black"/>
              </a:buClr>
              <a:buSzPct val="80000"/>
              <a:buFont typeface="Arial" panose="020B0604020202020204" pitchFamily="34" charset="0"/>
              <a:buChar char="•"/>
              <a:tabLst/>
              <a:defRPr/>
            </a:pPr>
            <a:r>
              <a:rPr lang="en-US" sz="2400" dirty="0">
                <a:solidFill>
                  <a:prstClr val="black"/>
                </a:solidFill>
                <a:latin typeface="Century Gothic" panose="020B0502020202020204"/>
                <a:ea typeface="+mj-ea"/>
                <a:cs typeface="+mj-cs"/>
              </a:rPr>
              <a:t>Counting drinks</a:t>
            </a:r>
          </a:p>
          <a:p>
            <a:pPr marL="346075" marR="0" lvl="2" indent="-346075" fontAlgn="auto">
              <a:spcAft>
                <a:spcPts val="1800"/>
              </a:spcAft>
              <a:buClr>
                <a:prstClr val="black"/>
              </a:buClr>
              <a:buSzPct val="80000"/>
              <a:buFont typeface="Arial" panose="020B0604020202020204" pitchFamily="34" charset="0"/>
              <a:buChar char="•"/>
              <a:tabLst/>
              <a:defRPr/>
            </a:pPr>
            <a:r>
              <a:rPr lang="en-US" sz="2400" dirty="0">
                <a:solidFill>
                  <a:prstClr val="black"/>
                </a:solidFill>
                <a:latin typeface="Century Gothic" panose="020B0502020202020204"/>
                <a:ea typeface="+mj-ea"/>
                <a:cs typeface="+mj-cs"/>
              </a:rPr>
              <a:t>Eating before drinking, and during</a:t>
            </a:r>
          </a:p>
          <a:p>
            <a:pPr marL="346075" marR="0" lvl="2" indent="-346075" fontAlgn="auto">
              <a:spcAft>
                <a:spcPts val="1800"/>
              </a:spcAft>
              <a:buClr>
                <a:prstClr val="black"/>
              </a:buClr>
              <a:buSzPct val="80000"/>
              <a:buFont typeface="Arial" panose="020B0604020202020204" pitchFamily="34" charset="0"/>
              <a:buChar char="•"/>
              <a:tabLst/>
              <a:defRPr/>
            </a:pPr>
            <a:r>
              <a:rPr lang="en-US" sz="2400" dirty="0">
                <a:solidFill>
                  <a:prstClr val="black"/>
                </a:solidFill>
                <a:latin typeface="Century Gothic" panose="020B0502020202020204"/>
                <a:ea typeface="+mj-ea"/>
                <a:cs typeface="+mj-cs"/>
              </a:rPr>
              <a:t>Spacing drinks</a:t>
            </a:r>
          </a:p>
          <a:p>
            <a:pPr marL="346075" marR="0" lvl="2" indent="-346075" fontAlgn="auto">
              <a:spcAft>
                <a:spcPts val="1800"/>
              </a:spcAft>
              <a:buClr>
                <a:prstClr val="black"/>
              </a:buClr>
              <a:buSzPct val="80000"/>
              <a:buFont typeface="Arial" panose="020B0604020202020204" pitchFamily="34" charset="0"/>
              <a:buChar char="•"/>
              <a:tabLst/>
              <a:defRPr/>
            </a:pPr>
            <a:r>
              <a:rPr lang="en-US" sz="2400" dirty="0">
                <a:solidFill>
                  <a:prstClr val="black"/>
                </a:solidFill>
                <a:latin typeface="Century Gothic" panose="020B0502020202020204"/>
                <a:ea typeface="+mj-ea"/>
                <a:cs typeface="+mj-cs"/>
              </a:rPr>
              <a:t>Accepting meds for AUD or other treatment</a:t>
            </a:r>
          </a:p>
          <a:p>
            <a:pPr marL="346075" marR="0" lvl="2" indent="-346075" fontAlgn="auto">
              <a:spcAft>
                <a:spcPts val="1800"/>
              </a:spcAft>
              <a:buClr>
                <a:prstClr val="black"/>
              </a:buClr>
              <a:buSzPct val="80000"/>
              <a:buFont typeface="Arial" panose="020B0604020202020204" pitchFamily="34" charset="0"/>
              <a:buChar char="•"/>
              <a:tabLst/>
              <a:defRPr/>
            </a:pPr>
            <a:r>
              <a:rPr lang="en-US" sz="2400" dirty="0">
                <a:solidFill>
                  <a:prstClr val="black"/>
                </a:solidFill>
                <a:latin typeface="Century Gothic" panose="020B0502020202020204"/>
                <a:ea typeface="+mj-ea"/>
                <a:cs typeface="+mj-cs"/>
              </a:rPr>
              <a:t>Avoid mixing drugs with alcohol</a:t>
            </a:r>
          </a:p>
          <a:p>
            <a:pPr marL="346075" marR="0" lvl="2" indent="-346075" fontAlgn="auto">
              <a:spcAft>
                <a:spcPts val="1800"/>
              </a:spcAft>
              <a:buClr>
                <a:prstClr val="black"/>
              </a:buClr>
              <a:buSzPct val="80000"/>
              <a:buFont typeface="Arial" panose="020B0604020202020204" pitchFamily="34" charset="0"/>
              <a:buChar char="•"/>
              <a:tabLst/>
              <a:defRPr/>
            </a:pPr>
            <a:r>
              <a:rPr lang="en-US" sz="2400" dirty="0">
                <a:solidFill>
                  <a:prstClr val="black"/>
                </a:solidFill>
                <a:latin typeface="Century Gothic" panose="020B0502020202020204"/>
                <a:ea typeface="+mj-ea"/>
                <a:cs typeface="+mj-cs"/>
              </a:rPr>
              <a:t>Drinking in a safe place</a:t>
            </a:r>
          </a:p>
          <a:p>
            <a:pPr marL="346075" marR="0" lvl="2" indent="-346075" fontAlgn="auto">
              <a:spcAft>
                <a:spcPts val="1800"/>
              </a:spcAft>
              <a:buClr>
                <a:prstClr val="black"/>
              </a:buClr>
              <a:buSzPct val="80000"/>
              <a:buFont typeface="Arial" panose="020B0604020202020204" pitchFamily="34" charset="0"/>
              <a:buChar char="•"/>
              <a:tabLst/>
              <a:defRPr/>
            </a:pPr>
            <a:r>
              <a:rPr lang="en-US" sz="2400" dirty="0">
                <a:solidFill>
                  <a:prstClr val="black"/>
                </a:solidFill>
                <a:latin typeface="Century Gothic" panose="020B0502020202020204"/>
                <a:ea typeface="+mj-ea"/>
                <a:cs typeface="+mj-cs"/>
              </a:rPr>
              <a:t>Choosing periodic abstinence</a:t>
            </a:r>
          </a:p>
          <a:p>
            <a:pPr marL="346075" marR="0" lvl="2" indent="-346075" fontAlgn="auto">
              <a:spcAft>
                <a:spcPts val="1800"/>
              </a:spcAft>
              <a:buClr>
                <a:prstClr val="black"/>
              </a:buClr>
              <a:buSzPct val="80000"/>
              <a:buFont typeface="Arial" panose="020B0604020202020204" pitchFamily="34" charset="0"/>
              <a:buChar char="•"/>
              <a:tabLst/>
              <a:defRPr/>
            </a:pPr>
            <a:r>
              <a:rPr lang="en-US" sz="2400" dirty="0">
                <a:solidFill>
                  <a:prstClr val="black"/>
                </a:solidFill>
                <a:latin typeface="Century Gothic" panose="020B0502020202020204"/>
                <a:ea typeface="+mj-ea"/>
                <a:cs typeface="+mj-cs"/>
              </a:rPr>
              <a:t>Choosing lower-alcohol content beverages</a:t>
            </a:r>
          </a:p>
        </p:txBody>
      </p:sp>
      <p:pic>
        <p:nvPicPr>
          <p:cNvPr id="6" name="Picture 5" descr="Two people standing in a room&#10;&#10;Description automatically generated">
            <a:extLst>
              <a:ext uri="{FF2B5EF4-FFF2-40B4-BE49-F238E27FC236}">
                <a16:creationId xmlns:a16="http://schemas.microsoft.com/office/drawing/2014/main" id="{50E5B54B-F136-4463-9281-DF3806D7B72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73817" y="2344417"/>
            <a:ext cx="4365781" cy="2619469"/>
          </a:xfrm>
          <a:prstGeom prst="rect">
            <a:avLst/>
          </a:prstGeom>
        </p:spPr>
      </p:pic>
    </p:spTree>
    <p:extLst>
      <p:ext uri="{BB962C8B-B14F-4D97-AF65-F5344CB8AC3E}">
        <p14:creationId xmlns:p14="http://schemas.microsoft.com/office/powerpoint/2010/main" val="139721770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8C12AFC6-BF19-474C-8F7D-15A0BBA272FD}"/>
              </a:ext>
            </a:extLst>
          </p:cNvPr>
          <p:cNvSpPr txBox="1">
            <a:spLocks noChangeArrowheads="1"/>
          </p:cNvSpPr>
          <p:nvPr/>
        </p:nvSpPr>
        <p:spPr bwMode="auto">
          <a:xfrm>
            <a:off x="1602615" y="239987"/>
            <a:ext cx="9456307" cy="769441"/>
          </a:xfrm>
          <a:prstGeom prst="rect">
            <a:avLst/>
          </a:prstGeom>
        </p:spPr>
        <p:txBody>
          <a:bodyPr wrap="none">
            <a:spAutoFit/>
          </a:bodyPr>
          <a:lstStyle>
            <a:defPPr>
              <a:defRPr lang="en-US"/>
            </a:defPPr>
            <a:lvl1pPr marR="0" lvl="0" indent="0" fontAlgn="auto">
              <a:lnSpc>
                <a:spcPct val="100000"/>
              </a:lnSpc>
              <a:spcBef>
                <a:spcPts val="0"/>
              </a:spcBef>
              <a:spcAft>
                <a:spcPts val="0"/>
              </a:spcAft>
              <a:buClrTx/>
              <a:buSzTx/>
              <a:buFontTx/>
              <a:buNone/>
              <a:tabLst/>
              <a:defRPr kumimoji="0" sz="440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stStyle>
          <a:p>
            <a:r>
              <a:rPr lang="en-US" dirty="0"/>
              <a:t>Some examples of pt-driven goals: drugs</a:t>
            </a:r>
          </a:p>
        </p:txBody>
      </p:sp>
      <p:sp>
        <p:nvSpPr>
          <p:cNvPr id="5" name="Rectangle 4">
            <a:extLst>
              <a:ext uri="{FF2B5EF4-FFF2-40B4-BE49-F238E27FC236}">
                <a16:creationId xmlns:a16="http://schemas.microsoft.com/office/drawing/2014/main" id="{762F0436-BEE6-483B-A8D3-E04B6CE56561}"/>
              </a:ext>
            </a:extLst>
          </p:cNvPr>
          <p:cNvSpPr/>
          <p:nvPr/>
        </p:nvSpPr>
        <p:spPr>
          <a:xfrm>
            <a:off x="527275" y="1431940"/>
            <a:ext cx="5998692" cy="5078313"/>
          </a:xfrm>
          <a:prstGeom prst="rect">
            <a:avLst/>
          </a:prstGeom>
        </p:spPr>
        <p:txBody>
          <a:bodyPr wrap="square" numCol="1">
            <a:spAutoFit/>
          </a:bodyPr>
          <a:lstStyle/>
          <a:p>
            <a:pPr marL="346075" marR="0" lvl="2" indent="-346075" algn="l" defTabSz="457200" rtl="0" eaLnBrk="1" fontAlgn="auto" latinLnBrk="0" hangingPunct="1">
              <a:lnSpc>
                <a:spcPct val="100000"/>
              </a:lnSpc>
              <a:spcBef>
                <a:spcPts val="0"/>
              </a:spcBef>
              <a:spcAft>
                <a:spcPts val="1800"/>
              </a:spcAft>
              <a:buClr>
                <a:prstClr val="black"/>
              </a:buClr>
              <a:buSzPct val="80000"/>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entury Gothic" panose="020B0502020202020204"/>
                <a:ea typeface="+mn-ea"/>
                <a:cs typeface="+mn-cs"/>
              </a:rPr>
              <a:t>Injecting more safely</a:t>
            </a:r>
          </a:p>
          <a:p>
            <a:pPr marL="346075" marR="0" lvl="2" indent="-346075" algn="l" defTabSz="457200" rtl="0" eaLnBrk="1" fontAlgn="auto" latinLnBrk="0" hangingPunct="1">
              <a:lnSpc>
                <a:spcPct val="100000"/>
              </a:lnSpc>
              <a:spcBef>
                <a:spcPts val="0"/>
              </a:spcBef>
              <a:spcAft>
                <a:spcPts val="1800"/>
              </a:spcAft>
              <a:buClr>
                <a:prstClr val="black"/>
              </a:buClr>
              <a:buSzPct val="80000"/>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entury Gothic" panose="020B0502020202020204"/>
                <a:ea typeface="+mn-ea"/>
                <a:cs typeface="+mn-cs"/>
              </a:rPr>
              <a:t>Minimizing sharing works or needles</a:t>
            </a:r>
          </a:p>
          <a:p>
            <a:pPr marL="346075" marR="0" lvl="2" indent="-346075" algn="l" defTabSz="457200" rtl="0" eaLnBrk="1" fontAlgn="auto" latinLnBrk="0" hangingPunct="1">
              <a:lnSpc>
                <a:spcPct val="100000"/>
              </a:lnSpc>
              <a:spcBef>
                <a:spcPts val="0"/>
              </a:spcBef>
              <a:spcAft>
                <a:spcPts val="1800"/>
              </a:spcAft>
              <a:buClr>
                <a:prstClr val="black"/>
              </a:buClr>
              <a:buSzPct val="80000"/>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entury Gothic" panose="020B0502020202020204"/>
                <a:ea typeface="+mn-ea"/>
                <a:cs typeface="+mn-cs"/>
              </a:rPr>
              <a:t>Carrying Naloxone</a:t>
            </a:r>
          </a:p>
          <a:p>
            <a:pPr marL="346075" marR="0" lvl="2" indent="-346075" algn="l" defTabSz="457200" rtl="0" eaLnBrk="1" fontAlgn="auto" latinLnBrk="0" hangingPunct="1">
              <a:lnSpc>
                <a:spcPct val="100000"/>
              </a:lnSpc>
              <a:spcBef>
                <a:spcPts val="0"/>
              </a:spcBef>
              <a:spcAft>
                <a:spcPts val="1800"/>
              </a:spcAft>
              <a:buClr>
                <a:prstClr val="black"/>
              </a:buClr>
              <a:buSzPct val="80000"/>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entury Gothic" panose="020B0502020202020204"/>
                <a:ea typeface="+mn-ea"/>
                <a:cs typeface="+mn-cs"/>
              </a:rPr>
              <a:t>Using less </a:t>
            </a:r>
          </a:p>
          <a:p>
            <a:pPr marL="346075" marR="0" lvl="2" indent="-346075" algn="l" defTabSz="457200" rtl="0" eaLnBrk="1" fontAlgn="auto" latinLnBrk="0" hangingPunct="1">
              <a:lnSpc>
                <a:spcPct val="100000"/>
              </a:lnSpc>
              <a:spcBef>
                <a:spcPts val="0"/>
              </a:spcBef>
              <a:spcAft>
                <a:spcPts val="1800"/>
              </a:spcAft>
              <a:buClr>
                <a:prstClr val="black"/>
              </a:buClr>
              <a:buSzPct val="80000"/>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entury Gothic" panose="020B0502020202020204"/>
                <a:ea typeface="+mn-ea"/>
                <a:cs typeface="+mn-cs"/>
              </a:rPr>
              <a:t>Accept MOUD or other treatment</a:t>
            </a:r>
          </a:p>
          <a:p>
            <a:pPr marL="346075" marR="0" lvl="2" indent="-346075" algn="l" defTabSz="457200" rtl="0" eaLnBrk="1" fontAlgn="auto" latinLnBrk="0" hangingPunct="1">
              <a:lnSpc>
                <a:spcPct val="100000"/>
              </a:lnSpc>
              <a:spcBef>
                <a:spcPts val="0"/>
              </a:spcBef>
              <a:spcAft>
                <a:spcPts val="1800"/>
              </a:spcAft>
              <a:buClr>
                <a:prstClr val="black"/>
              </a:buClr>
              <a:buSzPct val="80000"/>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entury Gothic" panose="020B0502020202020204"/>
                <a:ea typeface="+mn-ea"/>
                <a:cs typeface="+mn-cs"/>
              </a:rPr>
              <a:t>Learning abscess care</a:t>
            </a:r>
          </a:p>
          <a:p>
            <a:pPr marL="346075" marR="0" lvl="2" indent="-346075" algn="l" defTabSz="457200" rtl="0" eaLnBrk="1" fontAlgn="auto" latinLnBrk="0" hangingPunct="1">
              <a:lnSpc>
                <a:spcPct val="100000"/>
              </a:lnSpc>
              <a:spcBef>
                <a:spcPts val="0"/>
              </a:spcBef>
              <a:spcAft>
                <a:spcPts val="1800"/>
              </a:spcAft>
              <a:buClr>
                <a:prstClr val="black"/>
              </a:buClr>
              <a:buSzPct val="80000"/>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entury Gothic" panose="020B0502020202020204"/>
                <a:ea typeface="+mn-ea"/>
                <a:cs typeface="+mn-cs"/>
              </a:rPr>
              <a:t>Getting more regular medical care and/or mental health care</a:t>
            </a:r>
          </a:p>
        </p:txBody>
      </p:sp>
      <p:pic>
        <p:nvPicPr>
          <p:cNvPr id="2050" name="Picture 2" descr="Image result for patient doctor homeless">
            <a:extLst>
              <a:ext uri="{FF2B5EF4-FFF2-40B4-BE49-F238E27FC236}">
                <a16:creationId xmlns:a16="http://schemas.microsoft.com/office/drawing/2014/main" id="{47393B24-90CB-4C56-B8D1-F5C7A7BF4BE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7049386" y="1562322"/>
            <a:ext cx="4497573" cy="4286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67732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3"/>
          <p:cNvSpPr txBox="1">
            <a:spLocks noChangeArrowheads="1"/>
          </p:cNvSpPr>
          <p:nvPr/>
        </p:nvSpPr>
        <p:spPr bwMode="auto">
          <a:xfrm>
            <a:off x="3791699" y="1969610"/>
            <a:ext cx="8103455" cy="3141687"/>
          </a:xfrm>
          <a:prstGeom prst="rect">
            <a:avLst/>
          </a:prstGeom>
          <a:ln>
            <a:miter lim="800000"/>
            <a:headEnd/>
            <a:tailEnd/>
          </a:ln>
        </p:spPr>
        <p:txBody>
          <a:bodyPr vert="horz" wrap="square" lIns="91440" tIns="45720" rIns="91440" bIns="45720" numCol="1" anchor="t" anchorCtr="0" compatLnSpc="1">
            <a:prstTxWarp prst="textNoShape">
              <a:avLst/>
            </a:prstTxWarp>
          </a:bodyPr>
          <a:lstStyle/>
          <a:p>
            <a:pPr marL="339725" marR="0" lvl="1" indent="-339725" algn="l" defTabSz="457200" rtl="0" eaLnBrk="1" fontAlgn="auto" latinLnBrk="0" hangingPunct="1">
              <a:lnSpc>
                <a:spcPct val="100000"/>
              </a:lnSpc>
              <a:spcBef>
                <a:spcPts val="0"/>
              </a:spcBef>
              <a:spcAft>
                <a:spcPts val="600"/>
              </a:spcAft>
              <a:buClrTx/>
              <a:buSzPct val="106000"/>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entury Gothic" panose="020B0502020202020204"/>
                <a:ea typeface="+mn-ea"/>
                <a:cs typeface="+mn-cs"/>
              </a:rPr>
              <a:t>Elicit and summarize pros and cons </a:t>
            </a:r>
          </a:p>
          <a:p>
            <a:pPr marL="796925" lvl="2">
              <a:spcAft>
                <a:spcPts val="3000"/>
              </a:spcAft>
              <a:buSzPct val="106000"/>
              <a:defRPr/>
            </a:pPr>
            <a:r>
              <a:rPr lang="en-US" sz="2400" dirty="0">
                <a:solidFill>
                  <a:prstClr val="black"/>
                </a:solidFill>
                <a:latin typeface="Century Gothic" panose="020B0502020202020204"/>
              </a:rPr>
              <a:t>- W</a:t>
            </a: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hat pt likes and doesn’t like about their </a:t>
            </a:r>
            <a:r>
              <a:rPr lang="en-US" sz="2400" dirty="0">
                <a:solidFill>
                  <a:prstClr val="black"/>
                </a:solidFill>
                <a:latin typeface="Century Gothic" panose="020B0502020202020204"/>
              </a:rPr>
              <a:t>use</a:t>
            </a:r>
          </a:p>
          <a:p>
            <a:pPr marL="339725" marR="0" lvl="1" indent="-339725" algn="l" defTabSz="457200" rtl="0" eaLnBrk="1" fontAlgn="auto" latinLnBrk="0" hangingPunct="1">
              <a:lnSpc>
                <a:spcPct val="100000"/>
              </a:lnSpc>
              <a:spcBef>
                <a:spcPts val="0"/>
              </a:spcBef>
              <a:spcAft>
                <a:spcPts val="600"/>
              </a:spcAft>
              <a:buClrTx/>
              <a:buSzPct val="106000"/>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entury Gothic" panose="020B0502020202020204"/>
                <a:ea typeface="+mn-ea"/>
                <a:cs typeface="+mn-cs"/>
              </a:rPr>
              <a:t>Elicit goal(s)</a:t>
            </a:r>
          </a:p>
          <a:p>
            <a:pPr marL="796925" lvl="2">
              <a:spcAft>
                <a:spcPts val="1800"/>
              </a:spcAft>
              <a:buSzPct val="106000"/>
              <a:defRPr/>
            </a:pPr>
            <a:r>
              <a:rPr lang="en-US" sz="2800" dirty="0">
                <a:solidFill>
                  <a:prstClr val="black"/>
                </a:solidFill>
                <a:latin typeface="Century Gothic" panose="020B0502020202020204"/>
              </a:rPr>
              <a:t>- </a:t>
            </a:r>
            <a:r>
              <a:rPr lang="en-US" sz="2400" dirty="0">
                <a:solidFill>
                  <a:prstClr val="black"/>
                </a:solidFill>
                <a:latin typeface="Century Gothic" panose="020B0502020202020204"/>
              </a:rPr>
              <a:t>What change the pt would like to see</a:t>
            </a:r>
          </a:p>
          <a:p>
            <a:pPr marL="339725" lvl="1" indent="-339725">
              <a:spcAft>
                <a:spcPts val="600"/>
              </a:spcAft>
              <a:buSzPct val="106000"/>
              <a:buFont typeface="Arial" panose="020B0604020202020204" pitchFamily="34" charset="0"/>
              <a:buChar char="•"/>
              <a:defRPr/>
            </a:pPr>
            <a:r>
              <a:rPr lang="en-US" sz="2800" dirty="0">
                <a:solidFill>
                  <a:prstClr val="black"/>
                </a:solidFill>
                <a:latin typeface="Century Gothic" panose="020B0502020202020204"/>
              </a:rPr>
              <a:t>Gauge confidence to achieve goal</a:t>
            </a:r>
          </a:p>
          <a:p>
            <a:pPr marL="796925" lvl="1">
              <a:spcAft>
                <a:spcPts val="1800"/>
              </a:spcAft>
              <a:buSzPct val="106000"/>
              <a:defRPr/>
            </a:pPr>
            <a:r>
              <a:rPr lang="en-US" sz="2400" dirty="0">
                <a:solidFill>
                  <a:prstClr val="black"/>
                </a:solidFill>
                <a:latin typeface="Century Gothic" panose="020B0502020202020204"/>
              </a:rPr>
              <a:t>- Use readiness ruler</a:t>
            </a:r>
          </a:p>
        </p:txBody>
      </p:sp>
      <p:sp>
        <p:nvSpPr>
          <p:cNvPr id="8" name="Rectangle 2">
            <a:extLst>
              <a:ext uri="{FF2B5EF4-FFF2-40B4-BE49-F238E27FC236}">
                <a16:creationId xmlns:a16="http://schemas.microsoft.com/office/drawing/2014/main" id="{C45F4D18-64A7-4486-88D8-31B2D5ECE71A}"/>
              </a:ext>
            </a:extLst>
          </p:cNvPr>
          <p:cNvSpPr txBox="1">
            <a:spLocks noChangeArrowheads="1"/>
          </p:cNvSpPr>
          <p:nvPr/>
        </p:nvSpPr>
        <p:spPr bwMode="auto">
          <a:xfrm>
            <a:off x="2447525" y="625435"/>
            <a:ext cx="7064563" cy="769441"/>
          </a:xfrm>
          <a:prstGeom prst="rect">
            <a:avLst/>
          </a:prstGeom>
        </p:spPr>
        <p:txBody>
          <a:bodyPr wrap="none">
            <a:spAutoFit/>
          </a:bodyPr>
          <a:lstStyle>
            <a:defPPr>
              <a:defRPr lang="en-US"/>
            </a:defPPr>
            <a:lvl1pPr marR="0" lvl="0" indent="0" fontAlgn="auto">
              <a:lnSpc>
                <a:spcPct val="100000"/>
              </a:lnSpc>
              <a:spcBef>
                <a:spcPts val="0"/>
              </a:spcBef>
              <a:spcAft>
                <a:spcPts val="0"/>
              </a:spcAft>
              <a:buClrTx/>
              <a:buSzTx/>
              <a:buFontTx/>
              <a:buNone/>
              <a:tabLst/>
              <a:defRPr kumimoji="0" sz="440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Steps of the b</a:t>
            </a:r>
            <a:r>
              <a:rPr lang="en-US" dirty="0" err="1"/>
              <a:t>rief</a:t>
            </a:r>
            <a:r>
              <a:rPr lang="en-US" dirty="0"/>
              <a:t> intervention</a:t>
            </a:r>
          </a:p>
        </p:txBody>
      </p:sp>
      <p:sp>
        <p:nvSpPr>
          <p:cNvPr id="6" name="Rounded Rectangle 2">
            <a:extLst>
              <a:ext uri="{FF2B5EF4-FFF2-40B4-BE49-F238E27FC236}">
                <a16:creationId xmlns:a16="http://schemas.microsoft.com/office/drawing/2014/main" id="{B43A1046-E800-463C-A036-6B0313143A78}"/>
              </a:ext>
            </a:extLst>
          </p:cNvPr>
          <p:cNvSpPr/>
          <p:nvPr/>
        </p:nvSpPr>
        <p:spPr>
          <a:xfrm>
            <a:off x="373655" y="2776115"/>
            <a:ext cx="2765160" cy="1774560"/>
          </a:xfrm>
          <a:prstGeom prst="roundRect">
            <a:avLst/>
          </a:prstGeom>
          <a:solidFill>
            <a:srgbClr val="32647E"/>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D54F"/>
                </a:solidFill>
                <a:effectLst>
                  <a:outerShdw blurRad="38100" dist="38100" dir="2700000" algn="tl">
                    <a:srgbClr val="000000">
                      <a:alpha val="43137"/>
                    </a:srgbClr>
                  </a:outerShdw>
                </a:effectLst>
                <a:uLnTx/>
                <a:uFillTx/>
                <a:latin typeface="Century Gothic" panose="020B0502020202020204"/>
                <a:ea typeface="+mn-ea"/>
                <a:cs typeface="+mn-cs"/>
              </a:rPr>
              <a:t>Enhance motivation</a:t>
            </a:r>
            <a:endParaRPr kumimoji="0" lang="en-US" sz="8000" b="1" i="0" u="none" strike="noStrike" kern="1200" cap="none" spc="0" normalizeH="0" baseline="0" noProof="0" dirty="0">
              <a:ln>
                <a:noFill/>
              </a:ln>
              <a:solidFill>
                <a:srgbClr val="FFD54F"/>
              </a:solidFill>
              <a:effectLst>
                <a:outerShdw blurRad="38100" dist="38100" dir="2700000" algn="tl">
                  <a:srgbClr val="000000">
                    <a:alpha val="43137"/>
                  </a:srgbClr>
                </a:outerShdw>
              </a:effectLst>
              <a:uLnTx/>
              <a:uFillTx/>
              <a:latin typeface="Century Gothic" panose="020B0502020202020204"/>
              <a:ea typeface="+mn-ea"/>
              <a:cs typeface="+mn-cs"/>
            </a:endParaRPr>
          </a:p>
        </p:txBody>
      </p:sp>
    </p:spTree>
    <p:extLst>
      <p:ext uri="{BB962C8B-B14F-4D97-AF65-F5344CB8AC3E}">
        <p14:creationId xmlns:p14="http://schemas.microsoft.com/office/powerpoint/2010/main" val="25209296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3"/>
          <p:cNvSpPr txBox="1">
            <a:spLocks noChangeArrowheads="1"/>
          </p:cNvSpPr>
          <p:nvPr/>
        </p:nvSpPr>
        <p:spPr bwMode="auto">
          <a:xfrm>
            <a:off x="373655" y="1873105"/>
            <a:ext cx="7565785" cy="4282650"/>
          </a:xfrm>
          <a:prstGeom prst="rect">
            <a:avLst/>
          </a:prstGeom>
          <a:ln>
            <a:miter lim="800000"/>
            <a:headEnd/>
            <a:tailEnd/>
          </a:ln>
        </p:spPr>
        <p:txBody>
          <a:bodyPr vert="horz" wrap="square" lIns="91440" tIns="45720" rIns="91440" bIns="45720" numCol="1" anchor="t" anchorCtr="0" compatLnSpc="1">
            <a:prstTxWarp prst="textNoShape">
              <a:avLst/>
            </a:prstTxWarp>
          </a:bodyPr>
          <a:lstStyle/>
          <a:p>
            <a:pPr marL="339725" marR="0" lvl="1" indent="-339725" algn="l" defTabSz="457200" rtl="0" eaLnBrk="1" fontAlgn="auto" latinLnBrk="0" hangingPunct="1">
              <a:lnSpc>
                <a:spcPct val="100000"/>
              </a:lnSpc>
              <a:spcBef>
                <a:spcPts val="0"/>
              </a:spcBef>
              <a:spcAft>
                <a:spcPts val="1800"/>
              </a:spcAft>
              <a:buClrTx/>
              <a:buSzPct val="106000"/>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entury Gothic" panose="020B0502020202020204"/>
                <a:ea typeface="+mn-ea"/>
                <a:cs typeface="+mn-cs"/>
              </a:rPr>
              <a:t>“On a scale of 0 to 10, how confident are you to achieve your goal?”</a:t>
            </a:r>
          </a:p>
          <a:p>
            <a:pPr marL="339725" marR="0" lvl="1" indent="-339725" algn="l" defTabSz="457200" rtl="0" eaLnBrk="1" fontAlgn="auto" latinLnBrk="0" hangingPunct="1">
              <a:lnSpc>
                <a:spcPct val="100000"/>
              </a:lnSpc>
              <a:spcBef>
                <a:spcPts val="0"/>
              </a:spcBef>
              <a:spcAft>
                <a:spcPts val="1800"/>
              </a:spcAft>
              <a:buClrTx/>
              <a:buSzPct val="106000"/>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entury Gothic" panose="020B0502020202020204"/>
                <a:ea typeface="+mn-ea"/>
                <a:cs typeface="+mn-cs"/>
              </a:rPr>
              <a:t>“Why </a:t>
            </a:r>
            <a:r>
              <a:rPr lang="en-US" sz="2800" dirty="0">
                <a:solidFill>
                  <a:prstClr val="black"/>
                </a:solidFill>
                <a:latin typeface="Century Gothic" panose="020B0502020202020204"/>
              </a:rPr>
              <a:t>do you think you didn’t pick </a:t>
            </a:r>
            <a:r>
              <a:rPr kumimoji="0" lang="en-US" sz="2800" b="0" i="0" u="none" strike="noStrike" kern="1200" cap="none" spc="0" normalizeH="0" baseline="0" noProof="0" dirty="0">
                <a:ln>
                  <a:noFill/>
                </a:ln>
                <a:solidFill>
                  <a:prstClr val="black"/>
                </a:solidFill>
                <a:effectLst/>
                <a:uLnTx/>
                <a:uFillTx/>
                <a:latin typeface="Century Gothic" panose="020B0502020202020204"/>
                <a:ea typeface="+mn-ea"/>
                <a:cs typeface="+mn-cs"/>
              </a:rPr>
              <a:t>a lower number?”</a:t>
            </a:r>
          </a:p>
          <a:p>
            <a:pPr marL="339725" marR="0" lvl="1" indent="-339725" algn="l" defTabSz="457200" rtl="0" eaLnBrk="1" fontAlgn="auto" latinLnBrk="0" hangingPunct="1">
              <a:lnSpc>
                <a:spcPct val="100000"/>
              </a:lnSpc>
              <a:spcBef>
                <a:spcPts val="0"/>
              </a:spcBef>
              <a:spcAft>
                <a:spcPts val="1800"/>
              </a:spcAft>
              <a:buClrTx/>
              <a:buSzPct val="106000"/>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entury Gothic" panose="020B0502020202020204"/>
                <a:ea typeface="+mn-ea"/>
                <a:cs typeface="+mn-cs"/>
              </a:rPr>
              <a:t>Gauges level of motivation</a:t>
            </a:r>
          </a:p>
          <a:p>
            <a:pPr marL="339725" marR="0" lvl="1" indent="-339725" algn="l" defTabSz="457200" rtl="0" eaLnBrk="1" fontAlgn="auto" latinLnBrk="0" hangingPunct="1">
              <a:lnSpc>
                <a:spcPct val="100000"/>
              </a:lnSpc>
              <a:spcBef>
                <a:spcPts val="0"/>
              </a:spcBef>
              <a:spcAft>
                <a:spcPts val="1800"/>
              </a:spcAft>
              <a:buClrTx/>
              <a:buSzPct val="106000"/>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entury Gothic" panose="020B0502020202020204"/>
                <a:ea typeface="+mn-ea"/>
                <a:cs typeface="+mn-cs"/>
              </a:rPr>
              <a:t>Answering the follow up question enhances </a:t>
            </a:r>
            <a:r>
              <a:rPr lang="en-US" sz="2800" dirty="0">
                <a:solidFill>
                  <a:prstClr val="black"/>
                </a:solidFill>
                <a:latin typeface="Century Gothic" panose="020B0502020202020204"/>
              </a:rPr>
              <a:t>existing motivation</a:t>
            </a:r>
            <a:endParaRPr kumimoji="0" lang="en-US" sz="2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8" name="Rectangle 2">
            <a:extLst>
              <a:ext uri="{FF2B5EF4-FFF2-40B4-BE49-F238E27FC236}">
                <a16:creationId xmlns:a16="http://schemas.microsoft.com/office/drawing/2014/main" id="{C45F4D18-64A7-4486-88D8-31B2D5ECE71A}"/>
              </a:ext>
            </a:extLst>
          </p:cNvPr>
          <p:cNvSpPr txBox="1">
            <a:spLocks noChangeArrowheads="1"/>
          </p:cNvSpPr>
          <p:nvPr/>
        </p:nvSpPr>
        <p:spPr bwMode="auto">
          <a:xfrm>
            <a:off x="4329370" y="593212"/>
            <a:ext cx="3816750" cy="769441"/>
          </a:xfrm>
          <a:prstGeom prst="rect">
            <a:avLst/>
          </a:prstGeom>
        </p:spPr>
        <p:txBody>
          <a:bodyPr wrap="none">
            <a:spAutoFit/>
          </a:bodyPr>
          <a:lstStyle>
            <a:defPPr>
              <a:defRPr lang="en-US"/>
            </a:defPPr>
            <a:lvl1pPr marR="0" lvl="0" indent="0" fontAlgn="auto">
              <a:lnSpc>
                <a:spcPct val="100000"/>
              </a:lnSpc>
              <a:spcBef>
                <a:spcPts val="0"/>
              </a:spcBef>
              <a:spcAft>
                <a:spcPts val="0"/>
              </a:spcAft>
              <a:buClrTx/>
              <a:buSzTx/>
              <a:buFontTx/>
              <a:buNone/>
              <a:tabLst/>
              <a:defRPr kumimoji="0" sz="440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Readiness Ruler</a:t>
            </a:r>
          </a:p>
        </p:txBody>
      </p:sp>
      <p:pic>
        <p:nvPicPr>
          <p:cNvPr id="3" name="Picture 2" descr="A close up of a measure&#10;&#10;Description automatically generated">
            <a:extLst>
              <a:ext uri="{FF2B5EF4-FFF2-40B4-BE49-F238E27FC236}">
                <a16:creationId xmlns:a16="http://schemas.microsoft.com/office/drawing/2014/main" id="{FD2CBE2E-1D17-4923-882A-006B10436FDD}"/>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8205036" y="1692267"/>
            <a:ext cx="3503364" cy="3503364"/>
          </a:xfrm>
          <a:prstGeom prst="rect">
            <a:avLst/>
          </a:prstGeom>
        </p:spPr>
      </p:pic>
    </p:spTree>
    <p:extLst>
      <p:ext uri="{BB962C8B-B14F-4D97-AF65-F5344CB8AC3E}">
        <p14:creationId xmlns:p14="http://schemas.microsoft.com/office/powerpoint/2010/main" val="282277783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3"/>
          <p:cNvSpPr>
            <a:spLocks noGrp="1" noChangeArrowheads="1"/>
          </p:cNvSpPr>
          <p:nvPr>
            <p:ph type="body" idx="4294967295"/>
          </p:nvPr>
        </p:nvSpPr>
        <p:spPr bwMode="auto">
          <a:xfrm>
            <a:off x="4633727" y="2515634"/>
            <a:ext cx="7003312" cy="3483248"/>
          </a:xfrm>
          <a:prstGeom prst="rect">
            <a:avLst/>
          </a:prstGeom>
          <a:ln>
            <a:miter lim="800000"/>
            <a:headEnd/>
            <a:tailEnd/>
          </a:ln>
        </p:spPr>
        <p:txBody>
          <a:bodyPr>
            <a:noAutofit/>
          </a:bodyPr>
          <a:lstStyle/>
          <a:p>
            <a:pPr marL="339725" lvl="1" indent="-339725">
              <a:spcBef>
                <a:spcPts val="0"/>
              </a:spcBef>
              <a:spcAft>
                <a:spcPts val="1800"/>
              </a:spcAft>
              <a:buClrTx/>
              <a:buSzPct val="106000"/>
              <a:buFont typeface="Arial" panose="020B0604020202020204" pitchFamily="34" charset="0"/>
              <a:buChar char="•"/>
              <a:defRPr/>
            </a:pPr>
            <a:r>
              <a:rPr lang="en-US" sz="2800" dirty="0">
                <a:solidFill>
                  <a:schemeClr val="bg1"/>
                </a:solidFill>
              </a:rPr>
              <a:t>If patient sounds ready, ask: “What would a plan of reaching your goal look like for you?” </a:t>
            </a:r>
          </a:p>
          <a:p>
            <a:pPr marL="339725" lvl="1" indent="-339725">
              <a:spcBef>
                <a:spcPts val="0"/>
              </a:spcBef>
              <a:spcAft>
                <a:spcPts val="1800"/>
              </a:spcAft>
              <a:buClrTx/>
              <a:buSzPct val="106000"/>
              <a:buFont typeface="Arial" panose="020B0604020202020204" pitchFamily="34" charset="0"/>
              <a:buChar char="•"/>
              <a:defRPr/>
            </a:pPr>
            <a:r>
              <a:rPr lang="en-US" sz="2800" dirty="0">
                <a:solidFill>
                  <a:schemeClr val="bg1"/>
                </a:solidFill>
              </a:rPr>
              <a:t>Affirm pt’s readiness to change</a:t>
            </a:r>
          </a:p>
          <a:p>
            <a:pPr marL="339725" lvl="1" indent="-339725">
              <a:spcBef>
                <a:spcPts val="0"/>
              </a:spcBef>
              <a:spcAft>
                <a:spcPts val="1800"/>
              </a:spcAft>
              <a:buClrTx/>
              <a:buSzPct val="106000"/>
              <a:buFont typeface="Arial" panose="020B0604020202020204" pitchFamily="34" charset="0"/>
              <a:buChar char="•"/>
              <a:defRPr/>
            </a:pPr>
            <a:r>
              <a:rPr lang="en-US" sz="2800" dirty="0">
                <a:solidFill>
                  <a:schemeClr val="bg1"/>
                </a:solidFill>
              </a:rPr>
              <a:t>Ask to schedule follow-up</a:t>
            </a:r>
          </a:p>
        </p:txBody>
      </p:sp>
      <p:sp>
        <p:nvSpPr>
          <p:cNvPr id="7" name="Rectangle 2">
            <a:extLst>
              <a:ext uri="{FF2B5EF4-FFF2-40B4-BE49-F238E27FC236}">
                <a16:creationId xmlns:a16="http://schemas.microsoft.com/office/drawing/2014/main" id="{4B72BD11-CADC-4B83-AC69-1AB11D430258}"/>
              </a:ext>
            </a:extLst>
          </p:cNvPr>
          <p:cNvSpPr txBox="1">
            <a:spLocks noChangeArrowheads="1"/>
          </p:cNvSpPr>
          <p:nvPr/>
        </p:nvSpPr>
        <p:spPr bwMode="auto">
          <a:xfrm>
            <a:off x="2563718" y="702245"/>
            <a:ext cx="7064563" cy="769441"/>
          </a:xfrm>
          <a:prstGeom prst="rect">
            <a:avLst/>
          </a:prstGeom>
        </p:spPr>
        <p:txBody>
          <a:bodyPr wrap="none">
            <a:spAutoFit/>
          </a:bodyPr>
          <a:lstStyle>
            <a:defPPr>
              <a:defRPr lang="en-US"/>
            </a:defPPr>
            <a:lvl1pPr marR="0" lvl="0" indent="0" fontAlgn="auto">
              <a:lnSpc>
                <a:spcPct val="100000"/>
              </a:lnSpc>
              <a:spcBef>
                <a:spcPts val="0"/>
              </a:spcBef>
              <a:spcAft>
                <a:spcPts val="0"/>
              </a:spcAft>
              <a:buClrTx/>
              <a:buSzTx/>
              <a:buFontTx/>
              <a:buNone/>
              <a:tabLst/>
              <a:defRPr kumimoji="0" sz="440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Steps of the brief intervention</a:t>
            </a:r>
          </a:p>
        </p:txBody>
      </p:sp>
      <p:sp>
        <p:nvSpPr>
          <p:cNvPr id="6" name="Rounded Rectangle 2">
            <a:extLst>
              <a:ext uri="{FF2B5EF4-FFF2-40B4-BE49-F238E27FC236}">
                <a16:creationId xmlns:a16="http://schemas.microsoft.com/office/drawing/2014/main" id="{4CEC0C7E-CB10-4317-B86A-81A0EE336291}"/>
              </a:ext>
            </a:extLst>
          </p:cNvPr>
          <p:cNvSpPr/>
          <p:nvPr/>
        </p:nvSpPr>
        <p:spPr>
          <a:xfrm>
            <a:off x="1130897" y="2929735"/>
            <a:ext cx="2865641" cy="1774560"/>
          </a:xfrm>
          <a:prstGeom prst="roundRect">
            <a:avLst/>
          </a:prstGeom>
          <a:solidFill>
            <a:srgbClr val="32647E"/>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D54F"/>
                </a:solidFill>
                <a:effectLst>
                  <a:outerShdw blurRad="38100" dist="38100" dir="2700000" algn="tl">
                    <a:srgbClr val="000000">
                      <a:alpha val="43137"/>
                    </a:srgbClr>
                  </a:outerShdw>
                </a:effectLst>
                <a:uLnTx/>
                <a:uFillTx/>
                <a:latin typeface="Century Gothic" panose="020B0502020202020204"/>
                <a:ea typeface="+mn-ea"/>
                <a:cs typeface="+mn-cs"/>
              </a:rPr>
              <a:t>Identify plan</a:t>
            </a:r>
            <a:endParaRPr kumimoji="0" lang="en-US" sz="8000" b="1" i="0" u="none" strike="noStrike" kern="1200" cap="none" spc="0" normalizeH="0" baseline="0" noProof="0" dirty="0">
              <a:ln>
                <a:noFill/>
              </a:ln>
              <a:solidFill>
                <a:srgbClr val="FFD54F"/>
              </a:solidFill>
              <a:effectLst>
                <a:outerShdw blurRad="38100" dist="38100" dir="2700000" algn="tl">
                  <a:srgbClr val="000000">
                    <a:alpha val="43137"/>
                  </a:srgbClr>
                </a:outerShdw>
              </a:effectLst>
              <a:uLnTx/>
              <a:uFillTx/>
              <a:latin typeface="Century Gothic" panose="020B0502020202020204"/>
              <a:ea typeface="+mn-ea"/>
              <a:cs typeface="+mn-cs"/>
            </a:endParaRPr>
          </a:p>
        </p:txBody>
      </p:sp>
    </p:spTree>
    <p:extLst>
      <p:ext uri="{BB962C8B-B14F-4D97-AF65-F5344CB8AC3E}">
        <p14:creationId xmlns:p14="http://schemas.microsoft.com/office/powerpoint/2010/main" val="289894769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594A9D5D-C7FD-4636-AB37-8067879BBD7B}"/>
              </a:ext>
            </a:extLst>
          </p:cNvPr>
          <p:cNvSpPr txBox="1">
            <a:spLocks noChangeArrowheads="1"/>
          </p:cNvSpPr>
          <p:nvPr/>
        </p:nvSpPr>
        <p:spPr bwMode="auto">
          <a:xfrm>
            <a:off x="4961177" y="395005"/>
            <a:ext cx="2415790" cy="769441"/>
          </a:xfrm>
          <a:prstGeom prst="rect">
            <a:avLst/>
          </a:prstGeom>
        </p:spPr>
        <p:txBody>
          <a:bodyPr wrap="none">
            <a:spAutoFit/>
          </a:bodyPr>
          <a:lstStyle>
            <a:defPPr>
              <a:defRPr lang="en-US"/>
            </a:defPPr>
            <a:lvl1pPr marR="0" lvl="0" indent="0" fontAlgn="auto">
              <a:lnSpc>
                <a:spcPct val="100000"/>
              </a:lnSpc>
              <a:spcBef>
                <a:spcPts val="0"/>
              </a:spcBef>
              <a:spcAft>
                <a:spcPts val="0"/>
              </a:spcAft>
              <a:buClrTx/>
              <a:buSzTx/>
              <a:buFontTx/>
              <a:buNone/>
              <a:tabLst/>
              <a:defRPr kumimoji="0" sz="440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stStyle>
          <a:p>
            <a:r>
              <a:rPr lang="en-US" dirty="0"/>
              <a:t>Follow up</a:t>
            </a:r>
          </a:p>
        </p:txBody>
      </p:sp>
      <p:sp>
        <p:nvSpPr>
          <p:cNvPr id="3" name="Rectangle 3">
            <a:extLst>
              <a:ext uri="{FF2B5EF4-FFF2-40B4-BE49-F238E27FC236}">
                <a16:creationId xmlns:a16="http://schemas.microsoft.com/office/drawing/2014/main" id="{E797C815-13CE-42F3-B315-0A9DA15CE8B3}"/>
              </a:ext>
            </a:extLst>
          </p:cNvPr>
          <p:cNvSpPr txBox="1">
            <a:spLocks noChangeArrowheads="1"/>
          </p:cNvSpPr>
          <p:nvPr/>
        </p:nvSpPr>
        <p:spPr bwMode="auto">
          <a:xfrm>
            <a:off x="373655" y="1777585"/>
            <a:ext cx="7003312" cy="3656328"/>
          </a:xfrm>
          <a:prstGeom prst="rect">
            <a:avLst/>
          </a:prstGeom>
          <a:ln>
            <a:miter lim="800000"/>
            <a:headEnd/>
            <a:tailEnd/>
          </a:ln>
        </p:spPr>
        <p:txBody>
          <a:bodyPr>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marR="0" lvl="1" indent="0" algn="l" defTabSz="457200" rtl="0" eaLnBrk="1" fontAlgn="auto" latinLnBrk="0" hangingPunct="1">
              <a:lnSpc>
                <a:spcPct val="100000"/>
              </a:lnSpc>
              <a:spcBef>
                <a:spcPts val="0"/>
              </a:spcBef>
              <a:spcAft>
                <a:spcPts val="1800"/>
              </a:spcAft>
              <a:buClrTx/>
              <a:buSzPct val="106000"/>
              <a:buFont typeface="Wingdings 3" charset="2"/>
              <a:buNone/>
              <a:tabLst/>
              <a:defRPr/>
            </a:pPr>
            <a:r>
              <a:rPr kumimoji="0" lang="en-US" sz="2800" b="0" i="0" u="none" strike="noStrike" kern="1200" cap="none" spc="0" normalizeH="0" baseline="0" noProof="0" dirty="0">
                <a:ln>
                  <a:noFill/>
                </a:ln>
                <a:solidFill>
                  <a:prstClr val="black"/>
                </a:solidFill>
                <a:effectLst/>
                <a:uLnTx/>
                <a:uFillTx/>
                <a:latin typeface="Century Gothic" panose="020B0502020202020204"/>
                <a:ea typeface="+mj-ea"/>
                <a:cs typeface="+mj-cs"/>
              </a:rPr>
              <a:t>A continuing cycle of:</a:t>
            </a:r>
          </a:p>
          <a:p>
            <a:pPr marL="339725" marR="0" lvl="1" indent="-339725" algn="l" defTabSz="457200" rtl="0" eaLnBrk="1" fontAlgn="auto" latinLnBrk="0" hangingPunct="1">
              <a:lnSpc>
                <a:spcPct val="100000"/>
              </a:lnSpc>
              <a:spcBef>
                <a:spcPts val="0"/>
              </a:spcBef>
              <a:spcAft>
                <a:spcPts val="1800"/>
              </a:spcAft>
              <a:buClrTx/>
              <a:buSzPct val="106000"/>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entury Gothic" panose="020B0502020202020204"/>
                <a:ea typeface="+mj-ea"/>
                <a:cs typeface="+mj-cs"/>
              </a:rPr>
              <a:t>Collaborative tracking of patient-selected goals</a:t>
            </a:r>
          </a:p>
          <a:p>
            <a:pPr marL="339725" marR="0" lvl="1" indent="-339725" algn="l" defTabSz="457200" rtl="0" eaLnBrk="1" fontAlgn="auto" latinLnBrk="0" hangingPunct="1">
              <a:lnSpc>
                <a:spcPct val="100000"/>
              </a:lnSpc>
              <a:spcBef>
                <a:spcPts val="0"/>
              </a:spcBef>
              <a:spcAft>
                <a:spcPts val="1800"/>
              </a:spcAft>
              <a:buClrTx/>
              <a:buSzPct val="106000"/>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entury Gothic" panose="020B0502020202020204"/>
                <a:ea typeface="+mj-ea"/>
                <a:cs typeface="+mj-cs"/>
              </a:rPr>
              <a:t>Sharing information about risks</a:t>
            </a:r>
          </a:p>
          <a:p>
            <a:pPr marL="339725" marR="0" lvl="1" indent="-339725" algn="l" defTabSz="457200" rtl="0" eaLnBrk="1" fontAlgn="auto" latinLnBrk="0" hangingPunct="1">
              <a:lnSpc>
                <a:spcPct val="100000"/>
              </a:lnSpc>
              <a:spcBef>
                <a:spcPts val="0"/>
              </a:spcBef>
              <a:spcAft>
                <a:spcPts val="1800"/>
              </a:spcAft>
              <a:buClrTx/>
              <a:buSzPct val="106000"/>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entury Gothic" panose="020B0502020202020204"/>
                <a:ea typeface="+mj-ea"/>
                <a:cs typeface="+mj-cs"/>
              </a:rPr>
              <a:t>Eliciting new pt-driven harm reduction goals</a:t>
            </a:r>
          </a:p>
        </p:txBody>
      </p:sp>
      <p:sp>
        <p:nvSpPr>
          <p:cNvPr id="6" name="Rectangle 5">
            <a:extLst>
              <a:ext uri="{FF2B5EF4-FFF2-40B4-BE49-F238E27FC236}">
                <a16:creationId xmlns:a16="http://schemas.microsoft.com/office/drawing/2014/main" id="{7AE4D41F-9F31-485A-BB7C-E855CE10E7B5}"/>
              </a:ext>
            </a:extLst>
          </p:cNvPr>
          <p:cNvSpPr/>
          <p:nvPr/>
        </p:nvSpPr>
        <p:spPr>
          <a:xfrm>
            <a:off x="10346623" y="6488668"/>
            <a:ext cx="1845377"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entury Gothic" panose="020B0502020202020204"/>
                <a:ea typeface="+mn-ea"/>
                <a:cs typeface="+mn-cs"/>
              </a:rPr>
              <a:t>HaRRT</a:t>
            </a: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 Center </a:t>
            </a: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7" name="Picture 6" descr="A person standing in front of a window&#10;&#10;Description automatically generated">
            <a:extLst>
              <a:ext uri="{FF2B5EF4-FFF2-40B4-BE49-F238E27FC236}">
                <a16:creationId xmlns:a16="http://schemas.microsoft.com/office/drawing/2014/main" id="{CEE23D85-86AB-4FB6-87B5-539EE2A8D846}"/>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7862630" y="2084825"/>
            <a:ext cx="3225683" cy="3349087"/>
          </a:xfrm>
          <a:prstGeom prst="rect">
            <a:avLst/>
          </a:prstGeom>
        </p:spPr>
      </p:pic>
    </p:spTree>
    <p:extLst>
      <p:ext uri="{BB962C8B-B14F-4D97-AF65-F5344CB8AC3E}">
        <p14:creationId xmlns:p14="http://schemas.microsoft.com/office/powerpoint/2010/main" val="8474884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8C12AFC6-BF19-474C-8F7D-15A0BBA272FD}"/>
              </a:ext>
            </a:extLst>
          </p:cNvPr>
          <p:cNvSpPr txBox="1">
            <a:spLocks noChangeArrowheads="1"/>
          </p:cNvSpPr>
          <p:nvPr/>
        </p:nvSpPr>
        <p:spPr bwMode="auto">
          <a:xfrm>
            <a:off x="4828635" y="403019"/>
            <a:ext cx="2867773" cy="769441"/>
          </a:xfrm>
          <a:prstGeom prst="rect">
            <a:avLst/>
          </a:prstGeom>
        </p:spPr>
        <p:txBody>
          <a:bodyPr wrap="none">
            <a:spAutoFit/>
          </a:bodyPr>
          <a:lstStyle>
            <a:defPPr>
              <a:defRPr lang="en-US"/>
            </a:defPPr>
            <a:lvl1pPr marR="0" lvl="0" indent="0" fontAlgn="auto">
              <a:lnSpc>
                <a:spcPct val="100000"/>
              </a:lnSpc>
              <a:spcBef>
                <a:spcPts val="0"/>
              </a:spcBef>
              <a:spcAft>
                <a:spcPts val="0"/>
              </a:spcAft>
              <a:buClrTx/>
              <a:buSzTx/>
              <a:buFontTx/>
              <a:buNone/>
              <a:tabLst/>
              <a:defRPr kumimoji="0" sz="440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stStyle>
          <a:p>
            <a:r>
              <a:rPr lang="en-US" dirty="0"/>
              <a:t>Remember:</a:t>
            </a:r>
          </a:p>
        </p:txBody>
      </p:sp>
      <p:sp>
        <p:nvSpPr>
          <p:cNvPr id="6" name="Rectangle 2">
            <a:extLst>
              <a:ext uri="{FF2B5EF4-FFF2-40B4-BE49-F238E27FC236}">
                <a16:creationId xmlns:a16="http://schemas.microsoft.com/office/drawing/2014/main" id="{AFD6CFAE-BF6F-47D9-AD60-3C24002A1AE9}"/>
              </a:ext>
            </a:extLst>
          </p:cNvPr>
          <p:cNvSpPr txBox="1">
            <a:spLocks noChangeArrowheads="1"/>
          </p:cNvSpPr>
          <p:nvPr/>
        </p:nvSpPr>
        <p:spPr bwMode="auto">
          <a:xfrm>
            <a:off x="1564210" y="4197100"/>
            <a:ext cx="9207963" cy="1692548"/>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mn-lt"/>
                <a:ea typeface="+mj-ea"/>
                <a:cs typeface="Nirmala UI" panose="020B0502040204020203" pitchFamily="34" charset="0"/>
              </a:rPr>
              <a:t>The more responsibility, autonomy and respect people feel they have, the more they will step up and forge their own pathway.</a:t>
            </a:r>
          </a:p>
        </p:txBody>
      </p:sp>
      <p:sp>
        <p:nvSpPr>
          <p:cNvPr id="7" name="Rectangle 6">
            <a:extLst>
              <a:ext uri="{FF2B5EF4-FFF2-40B4-BE49-F238E27FC236}">
                <a16:creationId xmlns:a16="http://schemas.microsoft.com/office/drawing/2014/main" id="{C457EC63-2457-4B72-9A26-3EBCDCB90108}"/>
              </a:ext>
            </a:extLst>
          </p:cNvPr>
          <p:cNvSpPr/>
          <p:nvPr/>
        </p:nvSpPr>
        <p:spPr>
          <a:xfrm>
            <a:off x="10362408" y="6453810"/>
            <a:ext cx="1717137"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entury Gothic" panose="020B0502020202020204"/>
                <a:ea typeface="+mn-ea"/>
                <a:cs typeface="+mn-cs"/>
              </a:rPr>
              <a:t>HaRRT</a:t>
            </a: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 Center</a:t>
            </a: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8" name="Rounded Rectangle 26">
            <a:extLst>
              <a:ext uri="{FF2B5EF4-FFF2-40B4-BE49-F238E27FC236}">
                <a16:creationId xmlns:a16="http://schemas.microsoft.com/office/drawing/2014/main" id="{CCCFA2C5-0E86-41B6-B967-F9BBC7AE9366}"/>
              </a:ext>
            </a:extLst>
          </p:cNvPr>
          <p:cNvSpPr/>
          <p:nvPr/>
        </p:nvSpPr>
        <p:spPr>
          <a:xfrm>
            <a:off x="4357133" y="2015257"/>
            <a:ext cx="3477733" cy="1680076"/>
          </a:xfrm>
          <a:prstGeom prst="roundRect">
            <a:avLst/>
          </a:prstGeom>
          <a:solidFill>
            <a:srgbClr val="32647E"/>
          </a:solidFill>
          <a:ln w="12700">
            <a:solidFill>
              <a:schemeClr val="tx2"/>
            </a:solidFill>
          </a:ln>
          <a:effectLst/>
        </p:spPr>
        <p:style>
          <a:lnRef idx="1">
            <a:schemeClr val="accent1"/>
          </a:lnRef>
          <a:fillRef idx="3">
            <a:schemeClr val="accent1"/>
          </a:fillRef>
          <a:effectRef idx="2">
            <a:schemeClr val="accent1"/>
          </a:effectRef>
          <a:fontRef idx="minor">
            <a:schemeClr val="lt1"/>
          </a:fontRef>
        </p:style>
        <p:txBody>
          <a:bodyPr lIns="0" tIns="47330" rIns="0" bIns="47330" rtlCol="0" anchor="ctr"/>
          <a:lstStyle/>
          <a:p>
            <a:pPr marL="0" marR="0" lvl="0" indent="0" algn="ctr" defTabSz="946589"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w="3175" cmpd="sng">
                  <a:noFill/>
                  <a:prstDash val="solid"/>
                </a:ln>
                <a:solidFill>
                  <a:srgbClr val="FFD54F"/>
                </a:solidFill>
                <a:effectLst>
                  <a:outerShdw blurRad="63500" dir="3600000" algn="tl" rotWithShape="0">
                    <a:srgbClr val="000000">
                      <a:alpha val="70000"/>
                    </a:srgbClr>
                  </a:outerShdw>
                </a:effectLst>
                <a:uLnTx/>
                <a:uFillTx/>
                <a:latin typeface="Century Gothic" panose="020B0502020202020204"/>
                <a:ea typeface="+mn-ea"/>
                <a:cs typeface="+mn-cs"/>
              </a:rPr>
              <a:t>Defer to the patient’s wisdom</a:t>
            </a:r>
          </a:p>
        </p:txBody>
      </p:sp>
    </p:spTree>
    <p:extLst>
      <p:ext uri="{BB962C8B-B14F-4D97-AF65-F5344CB8AC3E}">
        <p14:creationId xmlns:p14="http://schemas.microsoft.com/office/powerpoint/2010/main" val="238362087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23">
            <a:extLst>
              <a:ext uri="{FF2B5EF4-FFF2-40B4-BE49-F238E27FC236}">
                <a16:creationId xmlns:a16="http://schemas.microsoft.com/office/drawing/2014/main" id="{E8427840-678E-418F-BAE9-9620E0F319C7}"/>
              </a:ext>
            </a:extLst>
          </p:cNvPr>
          <p:cNvSpPr/>
          <p:nvPr/>
        </p:nvSpPr>
        <p:spPr>
          <a:xfrm>
            <a:off x="2409120" y="78968"/>
            <a:ext cx="9514664" cy="1508750"/>
          </a:xfrm>
          <a:prstGeom prst="roundRect">
            <a:avLst/>
          </a:prstGeom>
          <a:solidFill>
            <a:schemeClr val="accent5">
              <a:lumMod val="40000"/>
              <a:lumOff val="60000"/>
            </a:schemeClr>
          </a:solidFill>
          <a:ln/>
          <a:effectLst/>
        </p:spPr>
        <p:style>
          <a:lnRef idx="1">
            <a:schemeClr val="accent1"/>
          </a:lnRef>
          <a:fillRef idx="2">
            <a:schemeClr val="accent1"/>
          </a:fillRef>
          <a:effectRef idx="1">
            <a:schemeClr val="accent1"/>
          </a:effectRef>
          <a:fontRef idx="minor">
            <a:schemeClr val="dk1"/>
          </a:fontRef>
        </p:style>
        <p:txBody>
          <a:bodyPr lIns="91440" tIns="47330" rIns="91440" bIns="47330" rtlCol="0" anchor="ctr"/>
          <a:lstStyle/>
          <a:p>
            <a:pPr marL="114300" marR="0" lvl="0" indent="-114300" algn="l" defTabSz="946589"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ysClr val="windowText" lastClr="000000"/>
                </a:solidFill>
                <a:effectLst/>
                <a:uLnTx/>
                <a:uFillTx/>
                <a:latin typeface="Century Gothic" panose="020B0502020202020204"/>
                <a:ea typeface="+mn-ea"/>
                <a:cs typeface="+mn-cs"/>
              </a:rPr>
              <a:t>“</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Thanks for filling out this form – is it okay if we briefly talk about your substance use?”</a:t>
            </a:r>
          </a:p>
          <a:p>
            <a:pPr marL="114300" marR="0" lvl="0" indent="-114300" algn="l" defTabSz="946589"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“My role is to help you assess the risks so you can make your own decisions. I want to help you improve your quality of life on your own timeline.”</a:t>
            </a:r>
          </a:p>
          <a:p>
            <a:pPr marL="114300" marR="0" lvl="0" indent="-114300" algn="l" defTabSz="946589"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“What can you tell me about your substance use?”</a:t>
            </a:r>
          </a:p>
        </p:txBody>
      </p:sp>
      <p:sp>
        <p:nvSpPr>
          <p:cNvPr id="19" name="Rounded Rectangle 24">
            <a:extLst>
              <a:ext uri="{FF2B5EF4-FFF2-40B4-BE49-F238E27FC236}">
                <a16:creationId xmlns:a16="http://schemas.microsoft.com/office/drawing/2014/main" id="{F03AD220-549B-4CD9-A021-D316BE48AE7E}"/>
              </a:ext>
            </a:extLst>
          </p:cNvPr>
          <p:cNvSpPr/>
          <p:nvPr/>
        </p:nvSpPr>
        <p:spPr>
          <a:xfrm>
            <a:off x="2409120" y="1745471"/>
            <a:ext cx="9552633" cy="1599342"/>
          </a:xfrm>
          <a:prstGeom prst="roundRect">
            <a:avLst/>
          </a:prstGeom>
          <a:solidFill>
            <a:schemeClr val="accent5">
              <a:lumMod val="40000"/>
              <a:lumOff val="60000"/>
            </a:schemeClr>
          </a:solidFill>
          <a:ln/>
          <a:effectLst/>
        </p:spPr>
        <p:style>
          <a:lnRef idx="1">
            <a:schemeClr val="accent1"/>
          </a:lnRef>
          <a:fillRef idx="2">
            <a:schemeClr val="accent1"/>
          </a:fillRef>
          <a:effectRef idx="1">
            <a:schemeClr val="accent1"/>
          </a:effectRef>
          <a:fontRef idx="minor">
            <a:schemeClr val="dk1"/>
          </a:fontRef>
        </p:style>
        <p:txBody>
          <a:bodyPr lIns="91440" tIns="47330" rIns="91440" bIns="47330" rtlCol="0" anchor="ctr"/>
          <a:lstStyle/>
          <a:p>
            <a:pPr marL="171450" marR="0" lvl="0" indent="-114300" algn="l" defTabSz="4572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Explain any association between the patient’s use and their health complaint, then ask, “Do you think your use has anything to do with your [anxiety, insomnia,, </a:t>
            </a:r>
            <a:r>
              <a:rPr kumimoji="0" lang="en-US" sz="18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etc</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a:p>
            <a:pPr marL="171450" marR="0" lvl="0" indent="-114300" algn="l" defTabSz="4572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Share information about the risks of using alcohol, drugs, and misusing prescription drugs. Ask the patient: “What do you think of this information?”</a:t>
            </a:r>
          </a:p>
        </p:txBody>
      </p:sp>
      <p:sp>
        <p:nvSpPr>
          <p:cNvPr id="20" name="Rounded Rectangle 25">
            <a:extLst>
              <a:ext uri="{FF2B5EF4-FFF2-40B4-BE49-F238E27FC236}">
                <a16:creationId xmlns:a16="http://schemas.microsoft.com/office/drawing/2014/main" id="{3598B324-5F72-44AD-984D-7A88860F27F6}"/>
              </a:ext>
            </a:extLst>
          </p:cNvPr>
          <p:cNvSpPr/>
          <p:nvPr/>
        </p:nvSpPr>
        <p:spPr>
          <a:xfrm>
            <a:off x="181630" y="78968"/>
            <a:ext cx="2198341" cy="1583402"/>
          </a:xfrm>
          <a:prstGeom prst="roundRect">
            <a:avLst/>
          </a:prstGeom>
          <a:solidFill>
            <a:srgbClr val="32647E"/>
          </a:solidFill>
          <a:ln w="12700">
            <a:solidFill>
              <a:schemeClr val="tx2"/>
            </a:solidFill>
          </a:ln>
          <a:effectLst/>
        </p:spPr>
        <p:style>
          <a:lnRef idx="1">
            <a:schemeClr val="accent1"/>
          </a:lnRef>
          <a:fillRef idx="3">
            <a:schemeClr val="accent1"/>
          </a:fillRef>
          <a:effectRef idx="2">
            <a:schemeClr val="accent1"/>
          </a:effectRef>
          <a:fontRef idx="minor">
            <a:schemeClr val="lt1"/>
          </a:fontRef>
        </p:style>
        <p:txBody>
          <a:bodyPr lIns="0" tIns="47330" rIns="0" bIns="47330" rtlCol="0" anchor="ctr"/>
          <a:lstStyle/>
          <a:p>
            <a:pPr marL="0" marR="0" lvl="0" indent="0" algn="ctr" defTabSz="946589"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w="3175" cmpd="sng">
                  <a:noFill/>
                  <a:prstDash val="solid"/>
                </a:ln>
                <a:solidFill>
                  <a:srgbClr val="FFD54F"/>
                </a:solidFill>
                <a:effectLst>
                  <a:outerShdw blurRad="63500" dir="3600000" algn="tl" rotWithShape="0">
                    <a:srgbClr val="000000">
                      <a:alpha val="70000"/>
                    </a:srgbClr>
                  </a:outerShdw>
                </a:effectLst>
                <a:uLnTx/>
                <a:uFillTx/>
                <a:latin typeface="Century Gothic" panose="020B0502020202020204"/>
                <a:ea typeface="+mn-ea"/>
                <a:cs typeface="+mn-cs"/>
              </a:rPr>
              <a:t>Raise the </a:t>
            </a:r>
          </a:p>
          <a:p>
            <a:pPr marL="0" marR="0" lvl="0" indent="0" algn="ctr" defTabSz="946589"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w="3175" cmpd="sng">
                  <a:noFill/>
                  <a:prstDash val="solid"/>
                </a:ln>
                <a:solidFill>
                  <a:srgbClr val="FFD54F"/>
                </a:solidFill>
                <a:effectLst>
                  <a:outerShdw blurRad="63500" dir="3600000" algn="tl" rotWithShape="0">
                    <a:srgbClr val="000000">
                      <a:alpha val="70000"/>
                    </a:srgbClr>
                  </a:outerShdw>
                </a:effectLst>
                <a:uLnTx/>
                <a:uFillTx/>
                <a:latin typeface="Century Gothic" panose="020B0502020202020204"/>
                <a:ea typeface="+mn-ea"/>
                <a:cs typeface="+mn-cs"/>
              </a:rPr>
              <a:t>subject</a:t>
            </a:r>
          </a:p>
        </p:txBody>
      </p:sp>
      <p:sp>
        <p:nvSpPr>
          <p:cNvPr id="21" name="Rounded Rectangle 26">
            <a:extLst>
              <a:ext uri="{FF2B5EF4-FFF2-40B4-BE49-F238E27FC236}">
                <a16:creationId xmlns:a16="http://schemas.microsoft.com/office/drawing/2014/main" id="{C6F876CB-B581-486F-B90D-09602FE32209}"/>
              </a:ext>
            </a:extLst>
          </p:cNvPr>
          <p:cNvSpPr/>
          <p:nvPr/>
        </p:nvSpPr>
        <p:spPr>
          <a:xfrm>
            <a:off x="181631" y="1710519"/>
            <a:ext cx="2198342" cy="1680076"/>
          </a:xfrm>
          <a:prstGeom prst="roundRect">
            <a:avLst/>
          </a:prstGeom>
          <a:solidFill>
            <a:srgbClr val="32647E"/>
          </a:solidFill>
          <a:ln w="12700">
            <a:solidFill>
              <a:schemeClr val="tx2"/>
            </a:solidFill>
          </a:ln>
          <a:effectLst/>
        </p:spPr>
        <p:style>
          <a:lnRef idx="1">
            <a:schemeClr val="accent1"/>
          </a:lnRef>
          <a:fillRef idx="3">
            <a:schemeClr val="accent1"/>
          </a:fillRef>
          <a:effectRef idx="2">
            <a:schemeClr val="accent1"/>
          </a:effectRef>
          <a:fontRef idx="minor">
            <a:schemeClr val="lt1"/>
          </a:fontRef>
        </p:style>
        <p:txBody>
          <a:bodyPr lIns="0" tIns="47330" rIns="0" bIns="47330" rtlCol="0" anchor="ctr"/>
          <a:lstStyle/>
          <a:p>
            <a:pPr marL="0" marR="0" lvl="0" indent="0" algn="ctr" defTabSz="946589"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w="3175" cmpd="sng">
                  <a:noFill/>
                  <a:prstDash val="solid"/>
                </a:ln>
                <a:solidFill>
                  <a:srgbClr val="FFD54F"/>
                </a:solidFill>
                <a:effectLst>
                  <a:outerShdw blurRad="63500" dir="3600000" algn="tl" rotWithShape="0">
                    <a:srgbClr val="000000">
                      <a:alpha val="70000"/>
                    </a:srgbClr>
                  </a:outerShdw>
                </a:effectLst>
                <a:uLnTx/>
                <a:uFillTx/>
                <a:latin typeface="Century Gothic" panose="020B0502020202020204"/>
                <a:ea typeface="+mn-ea"/>
                <a:cs typeface="+mn-cs"/>
              </a:rPr>
              <a:t>Share</a:t>
            </a:r>
          </a:p>
          <a:p>
            <a:pPr marL="0" marR="0" lvl="0" indent="0" algn="ctr" defTabSz="946589"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w="3175" cmpd="sng">
                  <a:noFill/>
                  <a:prstDash val="solid"/>
                </a:ln>
                <a:solidFill>
                  <a:srgbClr val="FFD54F"/>
                </a:solidFill>
                <a:effectLst>
                  <a:outerShdw blurRad="63500" dir="3600000" algn="tl" rotWithShape="0">
                    <a:srgbClr val="000000">
                      <a:alpha val="70000"/>
                    </a:srgbClr>
                  </a:outerShdw>
                </a:effectLst>
                <a:uLnTx/>
                <a:uFillTx/>
                <a:latin typeface="Century Gothic" panose="020B0502020202020204"/>
                <a:ea typeface="+mn-ea"/>
                <a:cs typeface="+mn-cs"/>
              </a:rPr>
              <a:t>information</a:t>
            </a:r>
          </a:p>
        </p:txBody>
      </p:sp>
      <p:sp>
        <p:nvSpPr>
          <p:cNvPr id="22" name="Rounded Rectangle 33">
            <a:extLst>
              <a:ext uri="{FF2B5EF4-FFF2-40B4-BE49-F238E27FC236}">
                <a16:creationId xmlns:a16="http://schemas.microsoft.com/office/drawing/2014/main" id="{988D8C3D-2504-4F4F-844A-4A04BD1377E0}"/>
              </a:ext>
            </a:extLst>
          </p:cNvPr>
          <p:cNvSpPr/>
          <p:nvPr/>
        </p:nvSpPr>
        <p:spPr>
          <a:xfrm>
            <a:off x="2409120" y="5245343"/>
            <a:ext cx="9552630" cy="1474175"/>
          </a:xfrm>
          <a:prstGeom prst="roundRect">
            <a:avLst/>
          </a:prstGeom>
          <a:solidFill>
            <a:schemeClr val="accent5">
              <a:lumMod val="40000"/>
              <a:lumOff val="60000"/>
            </a:schemeClr>
          </a:solidFill>
          <a:ln/>
          <a:effectLst/>
        </p:spPr>
        <p:style>
          <a:lnRef idx="1">
            <a:schemeClr val="accent1"/>
          </a:lnRef>
          <a:fillRef idx="2">
            <a:schemeClr val="accent1"/>
          </a:fillRef>
          <a:effectRef idx="1">
            <a:schemeClr val="accent1"/>
          </a:effectRef>
          <a:fontRef idx="minor">
            <a:schemeClr val="dk1"/>
          </a:fontRef>
        </p:style>
        <p:txBody>
          <a:bodyPr lIns="91440" tIns="47330" rIns="0" bIns="47330" rtlCol="0" anchor="ctr"/>
          <a:lstStyle/>
          <a:p>
            <a:pPr marL="173038" marR="0" lvl="0" indent="-115888" algn="l" defTabSz="4572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If patient is ready, ask: “What steps do you think you can take to reach your goal?”</a:t>
            </a:r>
          </a:p>
          <a:p>
            <a:pPr marL="173038" marR="0" lvl="0" indent="-115888" algn="l" defTabSz="4572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Affirm the patient’s readiness/confidence to meet their goal and affirm their plan. </a:t>
            </a:r>
          </a:p>
          <a:p>
            <a:pPr marL="173038" marR="0" lvl="0" indent="-115888" algn="l" defTabSz="4572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“Can we schedule an appointment to check in and see how your plan is going?”</a:t>
            </a:r>
          </a:p>
        </p:txBody>
      </p:sp>
      <p:sp>
        <p:nvSpPr>
          <p:cNvPr id="23" name="Rounded Rectangle 34">
            <a:extLst>
              <a:ext uri="{FF2B5EF4-FFF2-40B4-BE49-F238E27FC236}">
                <a16:creationId xmlns:a16="http://schemas.microsoft.com/office/drawing/2014/main" id="{12163ED6-4FB6-49C3-B477-E9ADBC9F237E}"/>
              </a:ext>
            </a:extLst>
          </p:cNvPr>
          <p:cNvSpPr/>
          <p:nvPr/>
        </p:nvSpPr>
        <p:spPr>
          <a:xfrm>
            <a:off x="191987" y="5170778"/>
            <a:ext cx="2198341" cy="1561052"/>
          </a:xfrm>
          <a:prstGeom prst="roundRect">
            <a:avLst/>
          </a:prstGeom>
          <a:solidFill>
            <a:srgbClr val="32647E"/>
          </a:solidFill>
          <a:ln w="12700">
            <a:solidFill>
              <a:schemeClr val="tx2"/>
            </a:solidFill>
          </a:ln>
          <a:effectLst/>
        </p:spPr>
        <p:style>
          <a:lnRef idx="1">
            <a:schemeClr val="accent1"/>
          </a:lnRef>
          <a:fillRef idx="3">
            <a:schemeClr val="accent1"/>
          </a:fillRef>
          <a:effectRef idx="2">
            <a:schemeClr val="accent1"/>
          </a:effectRef>
          <a:fontRef idx="minor">
            <a:schemeClr val="lt1"/>
          </a:fontRef>
        </p:style>
        <p:txBody>
          <a:bodyPr lIns="0" tIns="47330" rIns="0" bIns="47330" rtlCol="0" anchor="ctr"/>
          <a:lstStyle/>
          <a:p>
            <a:pPr marL="0" marR="0" lvl="0" indent="0" algn="ctr" defTabSz="946589"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w="3175" cmpd="sng">
                  <a:noFill/>
                  <a:prstDash val="solid"/>
                </a:ln>
                <a:solidFill>
                  <a:srgbClr val="FFD54F"/>
                </a:solidFill>
                <a:effectLst>
                  <a:outerShdw blurRad="63500" dir="3600000" algn="tl" rotWithShape="0">
                    <a:srgbClr val="000000">
                      <a:alpha val="70000"/>
                    </a:srgbClr>
                  </a:outerShdw>
                </a:effectLst>
                <a:uLnTx/>
                <a:uFillTx/>
                <a:latin typeface="Century Gothic" panose="020B0502020202020204"/>
                <a:ea typeface="+mn-ea"/>
                <a:cs typeface="+mn-cs"/>
              </a:rPr>
              <a:t>Identify </a:t>
            </a:r>
          </a:p>
          <a:p>
            <a:pPr marL="0" marR="0" lvl="0" indent="0" algn="ctr" defTabSz="946589"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w="3175" cmpd="sng">
                  <a:noFill/>
                  <a:prstDash val="solid"/>
                </a:ln>
                <a:solidFill>
                  <a:srgbClr val="FFD54F"/>
                </a:solidFill>
                <a:effectLst>
                  <a:outerShdw blurRad="63500" dir="3600000" algn="tl" rotWithShape="0">
                    <a:srgbClr val="000000">
                      <a:alpha val="70000"/>
                    </a:srgbClr>
                  </a:outerShdw>
                </a:effectLst>
                <a:uLnTx/>
                <a:uFillTx/>
                <a:latin typeface="Century Gothic" panose="020B0502020202020204"/>
                <a:ea typeface="+mn-ea"/>
                <a:cs typeface="+mn-cs"/>
              </a:rPr>
              <a:t>plan</a:t>
            </a:r>
          </a:p>
        </p:txBody>
      </p:sp>
      <p:sp>
        <p:nvSpPr>
          <p:cNvPr id="24" name="Rounded Rectangle 36">
            <a:extLst>
              <a:ext uri="{FF2B5EF4-FFF2-40B4-BE49-F238E27FC236}">
                <a16:creationId xmlns:a16="http://schemas.microsoft.com/office/drawing/2014/main" id="{71E82E19-F40F-4DFC-BCC5-BD56C47625FE}"/>
              </a:ext>
            </a:extLst>
          </p:cNvPr>
          <p:cNvSpPr/>
          <p:nvPr/>
        </p:nvSpPr>
        <p:spPr>
          <a:xfrm>
            <a:off x="2391418" y="3471965"/>
            <a:ext cx="9610652" cy="1608449"/>
          </a:xfrm>
          <a:prstGeom prst="roundRect">
            <a:avLst/>
          </a:prstGeom>
          <a:solidFill>
            <a:schemeClr val="accent5">
              <a:lumMod val="40000"/>
              <a:lumOff val="60000"/>
            </a:schemeClr>
          </a:solidFill>
          <a:ln/>
          <a:effectLst/>
        </p:spPr>
        <p:style>
          <a:lnRef idx="1">
            <a:schemeClr val="accent1"/>
          </a:lnRef>
          <a:fillRef idx="2">
            <a:schemeClr val="accent1"/>
          </a:fillRef>
          <a:effectRef idx="1">
            <a:schemeClr val="accent1"/>
          </a:effectRef>
          <a:fontRef idx="minor">
            <a:schemeClr val="dk1"/>
          </a:fontRef>
        </p:style>
        <p:txBody>
          <a:bodyPr lIns="91440" tIns="47330" rIns="0" bIns="47330" rtlCol="0" anchor="ctr"/>
          <a:lstStyle/>
          <a:p>
            <a:pPr marL="171450" marR="0" lvl="0" indent="-115888" algn="l" defTabSz="457200" rtl="0" eaLnBrk="1" fontAlgn="auto" latinLnBrk="0" hangingPunct="1">
              <a:lnSpc>
                <a:spcPct val="100000"/>
              </a:lnSpc>
              <a:spcBef>
                <a:spcPts val="0"/>
              </a:spcBef>
              <a:spcAft>
                <a:spcPts val="378"/>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Ask pt about perceived pros and cons of their use, then summarize what you heard.</a:t>
            </a:r>
          </a:p>
          <a:p>
            <a:pPr marL="171450" marR="0" lvl="0" indent="-115888" algn="l" defTabSz="457200" rtl="0" eaLnBrk="1" fontAlgn="auto" latinLnBrk="0" hangingPunct="1">
              <a:lnSpc>
                <a:spcPct val="100000"/>
              </a:lnSpc>
              <a:spcBef>
                <a:spcPts val="0"/>
              </a:spcBef>
              <a:spcAft>
                <a:spcPts val="378"/>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“Where do you want to go from here in terms of your use? What’s your goal or vision?</a:t>
            </a:r>
          </a:p>
          <a:p>
            <a:pPr marL="171450" marR="0" lvl="0" indent="-115888" algn="l" defTabSz="4572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Gauge patient’s readiness/confidence to reach their goal. If using Readiness Ruler: “Why do did you pick ___ on a scale of 0-10 instead of ____ [lower number]?” </a:t>
            </a:r>
          </a:p>
        </p:txBody>
      </p:sp>
      <p:sp>
        <p:nvSpPr>
          <p:cNvPr id="25" name="Rounded Rectangle 40">
            <a:extLst>
              <a:ext uri="{FF2B5EF4-FFF2-40B4-BE49-F238E27FC236}">
                <a16:creationId xmlns:a16="http://schemas.microsoft.com/office/drawing/2014/main" id="{0E87F092-59FE-44B8-9586-88CE66300707}"/>
              </a:ext>
            </a:extLst>
          </p:cNvPr>
          <p:cNvSpPr/>
          <p:nvPr/>
        </p:nvSpPr>
        <p:spPr>
          <a:xfrm>
            <a:off x="181631" y="3404676"/>
            <a:ext cx="2198341" cy="1675739"/>
          </a:xfrm>
          <a:prstGeom prst="roundRect">
            <a:avLst/>
          </a:prstGeom>
          <a:solidFill>
            <a:srgbClr val="32647E"/>
          </a:solidFill>
          <a:ln w="12700">
            <a:solidFill>
              <a:schemeClr val="tx2"/>
            </a:solidFill>
          </a:ln>
          <a:effectLst/>
        </p:spPr>
        <p:style>
          <a:lnRef idx="1">
            <a:schemeClr val="accent1"/>
          </a:lnRef>
          <a:fillRef idx="3">
            <a:schemeClr val="accent1"/>
          </a:fillRef>
          <a:effectRef idx="2">
            <a:schemeClr val="accent1"/>
          </a:effectRef>
          <a:fontRef idx="minor">
            <a:schemeClr val="lt1"/>
          </a:fontRef>
        </p:style>
        <p:txBody>
          <a:bodyPr lIns="0" tIns="47330" rIns="0" bIns="47330" rtlCol="0" anchor="ctr"/>
          <a:lstStyle/>
          <a:p>
            <a:pPr marL="0" marR="0" lvl="0" indent="0" algn="ctr" defTabSz="946589"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w="3175" cmpd="sng">
                  <a:noFill/>
                  <a:prstDash val="solid"/>
                </a:ln>
                <a:solidFill>
                  <a:srgbClr val="FFD54F"/>
                </a:solidFill>
                <a:effectLst>
                  <a:outerShdw blurRad="63500" dir="3600000" algn="tl" rotWithShape="0">
                    <a:srgbClr val="000000">
                      <a:alpha val="70000"/>
                    </a:srgbClr>
                  </a:outerShdw>
                </a:effectLst>
                <a:uLnTx/>
                <a:uFillTx/>
                <a:latin typeface="Century Gothic" panose="020B0502020202020204"/>
                <a:ea typeface="+mn-ea"/>
                <a:cs typeface="+mn-cs"/>
              </a:rPr>
              <a:t>Enhance motivation</a:t>
            </a:r>
          </a:p>
        </p:txBody>
      </p:sp>
    </p:spTree>
    <p:extLst>
      <p:ext uri="{BB962C8B-B14F-4D97-AF65-F5344CB8AC3E}">
        <p14:creationId xmlns:p14="http://schemas.microsoft.com/office/powerpoint/2010/main" val="378784886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a:xfrm>
            <a:off x="5276587" y="1009485"/>
            <a:ext cx="1638827" cy="2739211"/>
          </a:xfrm>
          <a:prstGeom prst="rect">
            <a:avLst/>
          </a:prstGeom>
        </p:spPr>
        <p:txBody>
          <a:bodyPr wrap="square" lIns="0" rIns="0">
            <a:spAutoFit/>
          </a:bodyPr>
          <a:lstStyle>
            <a:defPPr>
              <a:defRPr lang="en-US"/>
            </a:defPPr>
            <a:lvl1pPr marR="0" lvl="0" indent="0" fontAlgn="auto">
              <a:lnSpc>
                <a:spcPct val="100000"/>
              </a:lnSpc>
              <a:spcBef>
                <a:spcPts val="0"/>
              </a:spcBef>
              <a:spcAft>
                <a:spcPts val="0"/>
              </a:spcAft>
              <a:buClrTx/>
              <a:buSzTx/>
              <a:buFontTx/>
              <a:buNone/>
              <a:tabLst/>
              <a:defRPr kumimoji="0" sz="440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stStyle>
          <a:p>
            <a:pPr marL="0" marR="0" lvl="1"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Adult reference sheet</a:t>
            </a:r>
          </a:p>
          <a:p>
            <a:pPr marL="0" marR="0" lvl="1"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1"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1" indent="0" algn="ctr" defTabSz="4572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1" indent="0" algn="ctr" defTabSz="4572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(front </a:t>
            </a:r>
            <a:r>
              <a:rPr lang="en-US" dirty="0">
                <a:solidFill>
                  <a:srgbClr val="000000"/>
                </a:solidFill>
                <a:latin typeface="Calibri" panose="020F0502020204030204" pitchFamily="34" charset="0"/>
                <a:cs typeface="Calibri" panose="020F0502020204030204" pitchFamily="34" charset="0"/>
              </a:rPr>
              <a:t>&amp; back)</a:t>
            </a:r>
            <a:endPar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 name="TextBox 9">
            <a:extLst>
              <a:ext uri="{FF2B5EF4-FFF2-40B4-BE49-F238E27FC236}">
                <a16:creationId xmlns:a16="http://schemas.microsoft.com/office/drawing/2014/main" id="{167F3C0B-0378-4D81-99D9-6165B682D77F}"/>
              </a:ext>
            </a:extLst>
          </p:cNvPr>
          <p:cNvSpPr txBox="1"/>
          <p:nvPr/>
        </p:nvSpPr>
        <p:spPr>
          <a:xfrm>
            <a:off x="5250192" y="5894123"/>
            <a:ext cx="1555460" cy="584775"/>
          </a:xfrm>
          <a:prstGeom prst="rect">
            <a:avLst/>
          </a:prstGeom>
          <a:noFill/>
        </p:spPr>
        <p:txBody>
          <a:bodyPr wrap="square">
            <a:spAutoFit/>
          </a:bodyPr>
          <a:lstStyle/>
          <a:p>
            <a:pPr algn="ct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Available at sbirtoregon.org</a:t>
            </a:r>
            <a:endParaRPr lang="en-US" sz="1600" dirty="0"/>
          </a:p>
        </p:txBody>
      </p:sp>
      <p:pic>
        <p:nvPicPr>
          <p:cNvPr id="3" name="Picture 2">
            <a:extLst>
              <a:ext uri="{FF2B5EF4-FFF2-40B4-BE49-F238E27FC236}">
                <a16:creationId xmlns:a16="http://schemas.microsoft.com/office/drawing/2014/main" id="{FF219707-CF75-2C20-A20E-92BC75C6A4A8}"/>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6373" y="-1"/>
            <a:ext cx="5367128" cy="6857999"/>
          </a:xfrm>
          <a:prstGeom prst="rect">
            <a:avLst/>
          </a:prstGeom>
        </p:spPr>
      </p:pic>
      <p:pic>
        <p:nvPicPr>
          <p:cNvPr id="6" name="Picture 5">
            <a:extLst>
              <a:ext uri="{FF2B5EF4-FFF2-40B4-BE49-F238E27FC236}">
                <a16:creationId xmlns:a16="http://schemas.microsoft.com/office/drawing/2014/main" id="{7A8C3398-7C4F-C09E-6115-CEE43949EA45}"/>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a:off x="6831246" y="-1"/>
            <a:ext cx="5367128" cy="6867850"/>
          </a:xfrm>
          <a:prstGeom prst="rect">
            <a:avLst/>
          </a:prstGeom>
        </p:spPr>
      </p:pic>
    </p:spTree>
    <p:extLst>
      <p:ext uri="{BB962C8B-B14F-4D97-AF65-F5344CB8AC3E}">
        <p14:creationId xmlns:p14="http://schemas.microsoft.com/office/powerpoint/2010/main" val="255457822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872920" y="2353660"/>
            <a:ext cx="5491915" cy="3587742"/>
          </a:xfrm>
          <a:prstGeom prst="rect">
            <a:avLst/>
          </a:prstGeom>
          <a:ln>
            <a:miter lim="800000"/>
            <a:headEnd/>
            <a:tailEnd/>
          </a:ln>
        </p:spPr>
        <p:txBody>
          <a:bodyPr vert="horz" wrap="square" lIns="91440" tIns="45720" rIns="91440" bIns="45720" numCol="1" anchor="t" anchorCtr="0" compatLnSpc="1">
            <a:prstTxWarp prst="textNoShape">
              <a:avLst/>
            </a:prstTxWarp>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bg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bg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bg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bg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bg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346075" lvl="2" indent="-346075">
              <a:spcBef>
                <a:spcPts val="0"/>
              </a:spcBef>
              <a:spcAft>
                <a:spcPts val="1800"/>
              </a:spcAft>
              <a:buClr>
                <a:prstClr val="black"/>
              </a:buClr>
              <a:buFont typeface="Arial" panose="020B0604020202020204" pitchFamily="34" charset="0"/>
              <a:buChar char="•"/>
              <a:defRPr/>
            </a:pPr>
            <a:r>
              <a:rPr lang="en-US" sz="2600" dirty="0">
                <a:solidFill>
                  <a:prstClr val="black"/>
                </a:solidFill>
                <a:latin typeface="Century Gothic" panose="020B0502020202020204"/>
              </a:rPr>
              <a:t>Download at sbirtoregon.org</a:t>
            </a:r>
          </a:p>
          <a:p>
            <a:pPr marL="346075" lvl="2" indent="-346075">
              <a:spcBef>
                <a:spcPts val="0"/>
              </a:spcBef>
              <a:spcAft>
                <a:spcPts val="1800"/>
              </a:spcAft>
              <a:buClr>
                <a:prstClr val="black"/>
              </a:buClr>
              <a:buFont typeface="Arial" panose="020B0604020202020204" pitchFamily="34" charset="0"/>
              <a:buChar char="•"/>
              <a:defRPr/>
            </a:pPr>
            <a:r>
              <a:rPr lang="en-US" sz="2600" dirty="0">
                <a:solidFill>
                  <a:prstClr val="black"/>
                </a:solidFill>
                <a:latin typeface="Century Gothic" panose="020B0502020202020204"/>
              </a:rPr>
              <a:t>English and Spanish</a:t>
            </a:r>
          </a:p>
          <a:p>
            <a:pPr marL="346075" lvl="2" indent="-346075">
              <a:spcBef>
                <a:spcPts val="0"/>
              </a:spcBef>
              <a:spcAft>
                <a:spcPts val="1800"/>
              </a:spcAft>
              <a:buClr>
                <a:prstClr val="black"/>
              </a:buClr>
              <a:buFont typeface="Arial" panose="020B0604020202020204" pitchFamily="34" charset="0"/>
              <a:buChar char="•"/>
              <a:defRPr/>
            </a:pPr>
            <a:r>
              <a:rPr lang="en-US" sz="2600" dirty="0">
                <a:solidFill>
                  <a:prstClr val="black"/>
                </a:solidFill>
                <a:latin typeface="Century Gothic" panose="020B0502020202020204"/>
              </a:rPr>
              <a:t>Separate handouts based on substance and population</a:t>
            </a:r>
          </a:p>
          <a:p>
            <a:pPr marL="346075" lvl="2" indent="-346075">
              <a:spcBef>
                <a:spcPts val="0"/>
              </a:spcBef>
              <a:spcAft>
                <a:spcPts val="1800"/>
              </a:spcAft>
              <a:buClr>
                <a:prstClr val="black"/>
              </a:buClr>
              <a:buFont typeface="Arial" panose="020B0604020202020204" pitchFamily="34" charset="0"/>
              <a:buChar char="•"/>
              <a:defRPr/>
            </a:pPr>
            <a:r>
              <a:rPr lang="en-US" sz="2600" dirty="0">
                <a:solidFill>
                  <a:prstClr val="black"/>
                </a:solidFill>
                <a:latin typeface="Century Gothic" panose="020B0502020202020204"/>
              </a:rPr>
              <a:t>Should reinforce, not replace brief interventions</a:t>
            </a:r>
          </a:p>
        </p:txBody>
      </p:sp>
      <p:sp>
        <p:nvSpPr>
          <p:cNvPr id="5" name="Rectangle 2"/>
          <p:cNvSpPr txBox="1">
            <a:spLocks noChangeArrowheads="1"/>
          </p:cNvSpPr>
          <p:nvPr/>
        </p:nvSpPr>
        <p:spPr bwMode="auto">
          <a:xfrm>
            <a:off x="4312927" y="372493"/>
            <a:ext cx="4103816" cy="769441"/>
          </a:xfrm>
          <a:prstGeom prst="rect">
            <a:avLst/>
          </a:prstGeom>
        </p:spPr>
        <p:txBody>
          <a:bodyPr wrap="none">
            <a:spAutoFit/>
          </a:bodyPr>
          <a:lstStyle>
            <a:defPPr>
              <a:defRPr lang="en-US"/>
            </a:defPPr>
            <a:lvl1pPr marR="0" lvl="0" indent="0" fontAlgn="auto">
              <a:lnSpc>
                <a:spcPct val="100000"/>
              </a:lnSpc>
              <a:spcBef>
                <a:spcPts val="0"/>
              </a:spcBef>
              <a:spcAft>
                <a:spcPts val="0"/>
              </a:spcAft>
              <a:buClrTx/>
              <a:buSzTx/>
              <a:buFontTx/>
              <a:buNone/>
              <a:tabLst/>
              <a:defRPr kumimoji="0" sz="440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Patient handouts</a:t>
            </a:r>
          </a:p>
        </p:txBody>
      </p:sp>
      <p:pic>
        <p:nvPicPr>
          <p:cNvPr id="2" name="Picture 1"/>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8836187" y="1611937"/>
            <a:ext cx="1710477" cy="2260975"/>
          </a:xfrm>
          <a:prstGeom prst="rect">
            <a:avLst/>
          </a:prstGeom>
          <a:ln>
            <a:solidFill>
              <a:schemeClr val="tx1"/>
            </a:solidFill>
          </a:ln>
        </p:spPr>
      </p:pic>
      <p:pic>
        <p:nvPicPr>
          <p:cNvPr id="7" name="Picture 6"/>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a:off x="8847245" y="4043479"/>
            <a:ext cx="1699416" cy="2263701"/>
          </a:xfrm>
          <a:prstGeom prst="rect">
            <a:avLst/>
          </a:prstGeom>
          <a:ln>
            <a:solidFill>
              <a:schemeClr val="tx1"/>
            </a:solidFill>
          </a:ln>
        </p:spPr>
      </p:pic>
      <p:pic>
        <p:nvPicPr>
          <p:cNvPr id="8" name="Picture 7"/>
          <p:cNvPicPr>
            <a:picLocks noChangeAspect="1"/>
          </p:cNvPicPr>
          <p:nvPr/>
        </p:nvPicPr>
        <p:blipFill rotWithShape="1">
          <a:blip r:embed="rId5" cstate="email">
            <a:extLst>
              <a:ext uri="{28A0092B-C50C-407E-A947-70E740481C1C}">
                <a14:useLocalDpi xmlns:a14="http://schemas.microsoft.com/office/drawing/2010/main" val="0"/>
              </a:ext>
            </a:extLst>
          </a:blip>
          <a:srcRect/>
          <a:stretch/>
        </p:blipFill>
        <p:spPr>
          <a:xfrm>
            <a:off x="6979315" y="4043480"/>
            <a:ext cx="1644785" cy="2263701"/>
          </a:xfrm>
          <a:prstGeom prst="rect">
            <a:avLst/>
          </a:prstGeom>
          <a:ln>
            <a:solidFill>
              <a:schemeClr val="tx1"/>
            </a:solidFill>
          </a:ln>
        </p:spPr>
      </p:pic>
      <p:pic>
        <p:nvPicPr>
          <p:cNvPr id="9" name="Picture 8"/>
          <p:cNvPicPr>
            <a:picLocks noChangeAspect="1"/>
          </p:cNvPicPr>
          <p:nvPr/>
        </p:nvPicPr>
        <p:blipFill rotWithShape="1">
          <a:blip r:embed="rId6" cstate="email">
            <a:extLst>
              <a:ext uri="{28A0092B-C50C-407E-A947-70E740481C1C}">
                <a14:useLocalDpi xmlns:a14="http://schemas.microsoft.com/office/drawing/2010/main" val="0"/>
              </a:ext>
            </a:extLst>
          </a:blip>
          <a:srcRect/>
          <a:stretch/>
        </p:blipFill>
        <p:spPr>
          <a:xfrm>
            <a:off x="6979315" y="1611938"/>
            <a:ext cx="1644785" cy="2260975"/>
          </a:xfrm>
          <a:prstGeom prst="rect">
            <a:avLst/>
          </a:prstGeom>
          <a:ln>
            <a:solidFill>
              <a:schemeClr val="tx1"/>
            </a:solidFill>
          </a:ln>
        </p:spPr>
      </p:pic>
      <p:sp>
        <p:nvSpPr>
          <p:cNvPr id="10" name="Rectangle 9">
            <a:extLst>
              <a:ext uri="{FF2B5EF4-FFF2-40B4-BE49-F238E27FC236}">
                <a16:creationId xmlns:a16="http://schemas.microsoft.com/office/drawing/2014/main" id="{B1E85B26-894A-424F-8B06-ACE234E98B99}"/>
              </a:ext>
            </a:extLst>
          </p:cNvPr>
          <p:cNvSpPr/>
          <p:nvPr/>
        </p:nvSpPr>
        <p:spPr>
          <a:xfrm>
            <a:off x="10090120" y="6471532"/>
            <a:ext cx="2037269" cy="338554"/>
          </a:xfrm>
          <a:prstGeom prst="rect">
            <a:avLst/>
          </a:prstGeom>
        </p:spPr>
        <p:txBody>
          <a:bodyPr wrap="square">
            <a:spAutoFit/>
          </a:bodyPr>
          <a:lstStyle/>
          <a:p>
            <a:pPr algn="r"/>
            <a:r>
              <a:rPr lang="en-US" sz="1600" dirty="0"/>
              <a:t>www.sbirtoregon.org</a:t>
            </a:r>
          </a:p>
        </p:txBody>
      </p:sp>
    </p:spTree>
    <p:extLst>
      <p:ext uri="{BB962C8B-B14F-4D97-AF65-F5344CB8AC3E}">
        <p14:creationId xmlns:p14="http://schemas.microsoft.com/office/powerpoint/2010/main" val="414119421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4EC830D0-0C02-4956-9B1E-40F7CB312412}"/>
              </a:ext>
            </a:extLst>
          </p:cNvPr>
          <p:cNvSpPr txBox="1">
            <a:spLocks noChangeArrowheads="1"/>
          </p:cNvSpPr>
          <p:nvPr/>
        </p:nvSpPr>
        <p:spPr bwMode="auto">
          <a:xfrm>
            <a:off x="335250" y="1623965"/>
            <a:ext cx="7359590" cy="4762220"/>
          </a:xfrm>
          <a:prstGeom prst="rect">
            <a:avLst/>
          </a:prstGeom>
          <a:ln>
            <a:miter lim="800000"/>
            <a:headEnd/>
            <a:tailEnd/>
          </a:ln>
        </p:spPr>
        <p:txBody>
          <a:bodyPr>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marR="0" lvl="2" indent="0" fontAlgn="auto">
              <a:spcBef>
                <a:spcPts val="0"/>
              </a:spcBef>
              <a:spcAft>
                <a:spcPts val="1800"/>
              </a:spcAft>
              <a:buClr>
                <a:prstClr val="black"/>
              </a:buClr>
              <a:buNone/>
              <a:tabLst/>
              <a:defRPr/>
            </a:pPr>
            <a:r>
              <a:rPr lang="en-US" sz="2600" dirty="0">
                <a:solidFill>
                  <a:prstClr val="black"/>
                </a:solidFill>
                <a:latin typeface="Century Gothic" panose="020B0502020202020204"/>
              </a:rPr>
              <a:t>Study of 287,551 adult patients screening positive for unhealthy alcohol use: </a:t>
            </a:r>
          </a:p>
          <a:p>
            <a:pPr marL="914400" lvl="3" indent="-457200">
              <a:spcBef>
                <a:spcPts val="0"/>
              </a:spcBef>
              <a:spcAft>
                <a:spcPts val="1800"/>
              </a:spcAft>
              <a:buClr>
                <a:prstClr val="black"/>
              </a:buClr>
              <a:buFont typeface="Arial" panose="020B0604020202020204" pitchFamily="34" charset="0"/>
              <a:buChar char="•"/>
              <a:defRPr/>
            </a:pPr>
            <a:r>
              <a:rPr lang="en-US" sz="2400" dirty="0">
                <a:solidFill>
                  <a:prstClr val="black"/>
                </a:solidFill>
                <a:latin typeface="Century Gothic" panose="020B0502020202020204"/>
              </a:rPr>
              <a:t>Women less likely to receive BI, particularly during middle age. </a:t>
            </a:r>
          </a:p>
          <a:p>
            <a:pPr marL="914400" lvl="3" indent="-457200">
              <a:spcBef>
                <a:spcPts val="0"/>
              </a:spcBef>
              <a:spcAft>
                <a:spcPts val="1800"/>
              </a:spcAft>
              <a:buClr>
                <a:prstClr val="black"/>
              </a:buClr>
              <a:buFont typeface="Arial" panose="020B0604020202020204" pitchFamily="34" charset="0"/>
              <a:buChar char="•"/>
              <a:defRPr/>
            </a:pPr>
            <a:r>
              <a:rPr lang="en-US" sz="2400" dirty="0">
                <a:solidFill>
                  <a:prstClr val="black"/>
                </a:solidFill>
                <a:latin typeface="Century Gothic" panose="020B0502020202020204"/>
              </a:rPr>
              <a:t>Black women and Latina/Hispanic women less likely to receive BI than women in other race/ethnicity groups. </a:t>
            </a:r>
          </a:p>
          <a:p>
            <a:pPr marL="914400" lvl="3" indent="-457200">
              <a:spcBef>
                <a:spcPts val="0"/>
              </a:spcBef>
              <a:spcAft>
                <a:spcPts val="1800"/>
              </a:spcAft>
              <a:buClr>
                <a:prstClr val="black"/>
              </a:buClr>
              <a:buFont typeface="Arial" panose="020B0604020202020204" pitchFamily="34" charset="0"/>
              <a:buChar char="•"/>
              <a:defRPr/>
            </a:pPr>
            <a:r>
              <a:rPr lang="en-US" sz="2400" dirty="0">
                <a:solidFill>
                  <a:prstClr val="black"/>
                </a:solidFill>
                <a:latin typeface="Century Gothic" panose="020B0502020202020204"/>
              </a:rPr>
              <a:t>Receipt of BI does not appear to differ by drinking levels between men and women.</a:t>
            </a:r>
          </a:p>
        </p:txBody>
      </p:sp>
      <p:sp>
        <p:nvSpPr>
          <p:cNvPr id="6" name="Rectangle 2">
            <a:extLst>
              <a:ext uri="{FF2B5EF4-FFF2-40B4-BE49-F238E27FC236}">
                <a16:creationId xmlns:a16="http://schemas.microsoft.com/office/drawing/2014/main" id="{364B1057-8651-4430-A369-0E241C95068D}"/>
              </a:ext>
            </a:extLst>
          </p:cNvPr>
          <p:cNvSpPr txBox="1">
            <a:spLocks noChangeArrowheads="1"/>
          </p:cNvSpPr>
          <p:nvPr/>
        </p:nvSpPr>
        <p:spPr bwMode="auto">
          <a:xfrm>
            <a:off x="2557234" y="241385"/>
            <a:ext cx="7583615" cy="1015663"/>
          </a:xfrm>
          <a:prstGeom prst="rect">
            <a:avLst/>
          </a:prstGeom>
        </p:spPr>
        <p:txBody>
          <a:bodyPr wrap="none">
            <a:spAutoFit/>
          </a:bodyPr>
          <a:lstStyle>
            <a:defPPr>
              <a:defRPr lang="en-US"/>
            </a:defPPr>
            <a:lvl1pPr marR="0" lvl="0" indent="0" fontAlgn="auto">
              <a:lnSpc>
                <a:spcPct val="100000"/>
              </a:lnSpc>
              <a:spcBef>
                <a:spcPts val="0"/>
              </a:spcBef>
              <a:spcAft>
                <a:spcPts val="0"/>
              </a:spcAft>
              <a:buClrTx/>
              <a:buSzTx/>
              <a:buFontTx/>
              <a:buNone/>
              <a:tabLst/>
              <a:defRPr kumimoji="0" sz="440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stStyle>
          <a:p>
            <a:pPr algn="ctr"/>
            <a:r>
              <a:rPr lang="en-US" sz="6000" dirty="0"/>
              <a:t>   Bias and delivery of BI</a:t>
            </a:r>
          </a:p>
        </p:txBody>
      </p:sp>
      <p:sp>
        <p:nvSpPr>
          <p:cNvPr id="7" name="Rectangle 6">
            <a:extLst>
              <a:ext uri="{FF2B5EF4-FFF2-40B4-BE49-F238E27FC236}">
                <a16:creationId xmlns:a16="http://schemas.microsoft.com/office/drawing/2014/main" id="{909EF11F-B92C-4D72-A83B-E89FB4CCA6C1}"/>
              </a:ext>
            </a:extLst>
          </p:cNvPr>
          <p:cNvSpPr/>
          <p:nvPr/>
        </p:nvSpPr>
        <p:spPr>
          <a:xfrm>
            <a:off x="9671438" y="6386185"/>
            <a:ext cx="2520562" cy="369332"/>
          </a:xfrm>
          <a:prstGeom prst="rect">
            <a:avLst/>
          </a:prstGeom>
        </p:spPr>
        <p:txBody>
          <a:bodyPr wrap="none">
            <a:spAutoFit/>
          </a:bodyPr>
          <a:lstStyle/>
          <a:p>
            <a:pPr lvl="0">
              <a:defRPr/>
            </a:pPr>
            <a:r>
              <a:rPr lang="en-US" dirty="0">
                <a:latin typeface="Calibri" panose="020F0502020204030204" pitchFamily="34" charset="0"/>
              </a:rPr>
              <a:t>Parthasarathy et al, 2023</a:t>
            </a:r>
            <a:endParaRPr kumimoji="0" lang="en-US" sz="1800" b="0" i="0" u="none" strike="noStrike" kern="1200" cap="none" spc="0" normalizeH="0" baseline="0" noProof="0" dirty="0">
              <a:ln>
                <a:noFill/>
              </a:ln>
              <a:solidFill>
                <a:srgbClr val="000000"/>
              </a:solidFill>
              <a:effectLst/>
              <a:uLnTx/>
              <a:uFillTx/>
              <a:latin typeface="Gill Sans MT" panose="020B0502020104020203"/>
              <a:ea typeface="+mn-ea"/>
              <a:cs typeface="+mn-cs"/>
            </a:endParaRPr>
          </a:p>
        </p:txBody>
      </p:sp>
      <p:pic>
        <p:nvPicPr>
          <p:cNvPr id="2" name="Picture 1">
            <a:extLst>
              <a:ext uri="{FF2B5EF4-FFF2-40B4-BE49-F238E27FC236}">
                <a16:creationId xmlns:a16="http://schemas.microsoft.com/office/drawing/2014/main" id="{777EAEBA-6ED3-4E80-8F2A-C56B3805611F}"/>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8393421" y="2669466"/>
            <a:ext cx="3494856" cy="2304300"/>
          </a:xfrm>
          <a:prstGeom prst="rect">
            <a:avLst/>
          </a:prstGeom>
        </p:spPr>
      </p:pic>
    </p:spTree>
    <p:extLst>
      <p:ext uri="{BB962C8B-B14F-4D97-AF65-F5344CB8AC3E}">
        <p14:creationId xmlns:p14="http://schemas.microsoft.com/office/powerpoint/2010/main" val="179781253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3"/>
          <p:cNvSpPr txBox="1">
            <a:spLocks noChangeArrowheads="1"/>
          </p:cNvSpPr>
          <p:nvPr/>
        </p:nvSpPr>
        <p:spPr bwMode="auto">
          <a:xfrm>
            <a:off x="544047" y="1867231"/>
            <a:ext cx="5551953" cy="3814827"/>
          </a:xfrm>
          <a:prstGeom prst="rect">
            <a:avLst/>
          </a:prstGeom>
          <a:ln>
            <a:miter lim="800000"/>
            <a:headEnd/>
            <a:tailEnd/>
          </a:ln>
        </p:spPr>
        <p:txBody>
          <a:bodyPr vert="horz" wrap="square" lIns="91440" tIns="45720" rIns="91440" bIns="45720" numCol="1" anchor="t" anchorCtr="0" compatLnSpc="1">
            <a:prstTxWarp prst="textNoShape">
              <a:avLst/>
            </a:prstTxWarp>
          </a:bodyPr>
          <a:lstStyle/>
          <a:p>
            <a:pPr marL="346075" marR="0" lvl="2" indent="-346075" fontAlgn="auto">
              <a:lnSpc>
                <a:spcPct val="100000"/>
              </a:lnSpc>
              <a:spcBef>
                <a:spcPts val="0"/>
              </a:spcBef>
              <a:spcAft>
                <a:spcPts val="1800"/>
              </a:spcAft>
              <a:buClr>
                <a:prstClr val="black"/>
              </a:buClr>
              <a:buSzPct val="80000"/>
              <a:buFont typeface="Arial" panose="020B0604020202020204" pitchFamily="34" charset="0"/>
              <a:buChar char="•"/>
              <a:tabLst/>
              <a:defRPr/>
            </a:pPr>
            <a:r>
              <a:rPr lang="en-US" sz="2600" dirty="0">
                <a:solidFill>
                  <a:prstClr val="black"/>
                </a:solidFill>
                <a:latin typeface="Century Gothic" panose="020B0502020202020204"/>
                <a:ea typeface="+mj-ea"/>
                <a:cs typeface="+mj-cs"/>
              </a:rPr>
              <a:t>In-person introduction to behavioral health specialist </a:t>
            </a:r>
          </a:p>
          <a:p>
            <a:pPr marL="346075" lvl="2" indent="-346075">
              <a:spcAft>
                <a:spcPts val="1800"/>
              </a:spcAft>
              <a:buClr>
                <a:prstClr val="black"/>
              </a:buClr>
              <a:buSzPct val="80000"/>
              <a:buFont typeface="Arial" panose="020B0604020202020204" pitchFamily="34" charset="0"/>
              <a:buChar char="•"/>
              <a:defRPr/>
            </a:pPr>
            <a:r>
              <a:rPr lang="en-US" sz="2600" dirty="0">
                <a:solidFill>
                  <a:prstClr val="black"/>
                </a:solidFill>
                <a:latin typeface="Century Gothic" panose="020B0502020202020204"/>
                <a:ea typeface="+mj-ea"/>
                <a:cs typeface="+mj-cs"/>
              </a:rPr>
              <a:t>Refer to as “colleague” or “specialist”</a:t>
            </a:r>
          </a:p>
          <a:p>
            <a:pPr marL="346075" marR="0" lvl="2" indent="-346075" fontAlgn="auto">
              <a:lnSpc>
                <a:spcPct val="100000"/>
              </a:lnSpc>
              <a:spcBef>
                <a:spcPts val="0"/>
              </a:spcBef>
              <a:spcAft>
                <a:spcPts val="1800"/>
              </a:spcAft>
              <a:buClr>
                <a:prstClr val="black"/>
              </a:buClr>
              <a:buSzPct val="80000"/>
              <a:buFont typeface="Arial" panose="020B0604020202020204" pitchFamily="34" charset="0"/>
              <a:buChar char="•"/>
              <a:tabLst/>
              <a:defRPr/>
            </a:pPr>
            <a:r>
              <a:rPr lang="en-US" sz="2600" dirty="0">
                <a:solidFill>
                  <a:prstClr val="black"/>
                </a:solidFill>
                <a:latin typeface="Century Gothic" panose="020B0502020202020204"/>
                <a:ea typeface="+mj-ea"/>
                <a:cs typeface="+mj-cs"/>
              </a:rPr>
              <a:t>Brief intervention delivered during same visit</a:t>
            </a:r>
          </a:p>
          <a:p>
            <a:pPr marL="346075" marR="0" lvl="2" indent="-346075" fontAlgn="auto">
              <a:lnSpc>
                <a:spcPct val="100000"/>
              </a:lnSpc>
              <a:spcBef>
                <a:spcPts val="0"/>
              </a:spcBef>
              <a:spcAft>
                <a:spcPts val="1800"/>
              </a:spcAft>
              <a:buClr>
                <a:prstClr val="black"/>
              </a:buClr>
              <a:buSzPct val="80000"/>
              <a:buFont typeface="Arial" panose="020B0604020202020204" pitchFamily="34" charset="0"/>
              <a:buChar char="•"/>
              <a:tabLst/>
              <a:defRPr/>
            </a:pPr>
            <a:r>
              <a:rPr lang="en-US" sz="2600" dirty="0">
                <a:solidFill>
                  <a:prstClr val="black"/>
                </a:solidFill>
                <a:latin typeface="Century Gothic" panose="020B0502020202020204"/>
                <a:ea typeface="+mj-ea"/>
                <a:cs typeface="+mj-cs"/>
              </a:rPr>
              <a:t>Avoid “counseling” label</a:t>
            </a:r>
          </a:p>
        </p:txBody>
      </p:sp>
      <p:sp>
        <p:nvSpPr>
          <p:cNvPr id="6" name="Rectangle 2"/>
          <p:cNvSpPr>
            <a:spLocks noGrp="1" noChangeArrowheads="1"/>
          </p:cNvSpPr>
          <p:nvPr>
            <p:ph type="title" idx="4294967295"/>
          </p:nvPr>
        </p:nvSpPr>
        <p:spPr bwMode="auto">
          <a:xfrm>
            <a:off x="1470694" y="331332"/>
            <a:ext cx="9101988" cy="960125"/>
          </a:xfrm>
          <a:noFill/>
          <a:ln>
            <a:noFill/>
            <a:miter lim="800000"/>
            <a:headEnd/>
            <a:tailEnd/>
          </a:ln>
        </p:spPr>
        <p:txBody>
          <a:bodyPr vert="horz" wrap="square" lIns="91440" tIns="45720" rIns="91440" bIns="45720" numCol="1" rtlCol="0" anchor="t" anchorCtr="0" compatLnSpc="1">
            <a:prstTxWarp prst="textNoShape">
              <a:avLst/>
            </a:prstTxWarp>
            <a:normAutofit/>
          </a:bodyPr>
          <a:lstStyle/>
          <a:p>
            <a:pPr>
              <a:defRPr/>
            </a:pPr>
            <a:r>
              <a:rPr lang="en-US" sz="3600" b="1" dirty="0">
                <a:solidFill>
                  <a:srgbClr val="FFD44F"/>
                </a:solidFill>
                <a:effectLst>
                  <a:outerShdw blurRad="38100" dist="38100" dir="2700000" algn="tl">
                    <a:srgbClr val="000000">
                      <a:alpha val="43137"/>
                    </a:srgbClr>
                  </a:outerShdw>
                </a:effectLst>
              </a:rPr>
              <a:t>   </a:t>
            </a:r>
            <a:r>
              <a:rPr lang="en-US" sz="4900" cap="none" dirty="0">
                <a:solidFill>
                  <a:schemeClr val="tx1"/>
                </a:solidFill>
                <a:latin typeface="Calibri" panose="020F0502020204030204" pitchFamily="34" charset="0"/>
                <a:ea typeface="+mn-ea"/>
                <a:cs typeface="Calibri" panose="020F0502020204030204" pitchFamily="34" charset="0"/>
              </a:rPr>
              <a:t>Warm introduction principles</a:t>
            </a:r>
          </a:p>
        </p:txBody>
      </p:sp>
      <p:pic>
        <p:nvPicPr>
          <p:cNvPr id="3" name="Picture 2" descr="A group of people sitting in a chair&#10;&#10;Description automatically generated">
            <a:extLst>
              <a:ext uri="{FF2B5EF4-FFF2-40B4-BE49-F238E27FC236}">
                <a16:creationId xmlns:a16="http://schemas.microsoft.com/office/drawing/2014/main" id="{41F7EE92-2BE4-492F-BECC-3F5199E4DD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0050" y="1969610"/>
            <a:ext cx="5079634" cy="3492248"/>
          </a:xfrm>
          <a:prstGeom prst="rect">
            <a:avLst/>
          </a:prstGeom>
        </p:spPr>
      </p:pic>
    </p:spTree>
    <p:extLst>
      <p:ext uri="{BB962C8B-B14F-4D97-AF65-F5344CB8AC3E}">
        <p14:creationId xmlns:p14="http://schemas.microsoft.com/office/powerpoint/2010/main" val="213167227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A3F515B-BAC5-477F-942C-4277E4BD2E2E}"/>
              </a:ext>
            </a:extLst>
          </p:cNvPr>
          <p:cNvSpPr/>
          <p:nvPr/>
        </p:nvSpPr>
        <p:spPr>
          <a:xfrm>
            <a:off x="3714890" y="471815"/>
            <a:ext cx="5187382" cy="769441"/>
          </a:xfrm>
          <a:prstGeom prst="rect">
            <a:avLst/>
          </a:prstGeom>
        </p:spPr>
        <p:txBody>
          <a:bodyPr wrap="none">
            <a:spAutoFit/>
          </a:bodyPr>
          <a:lstStyle/>
          <a:p>
            <a:r>
              <a:rPr lang="en-US" sz="4400" dirty="0">
                <a:solidFill>
                  <a:srgbClr val="000000"/>
                </a:solidFill>
                <a:latin typeface="Calibri" panose="020F0502020204030204" pitchFamily="34" charset="0"/>
                <a:cs typeface="Calibri" panose="020F0502020204030204" pitchFamily="34" charset="0"/>
              </a:rPr>
              <a:t>Case study: “Barbara”</a:t>
            </a:r>
          </a:p>
        </p:txBody>
      </p:sp>
      <p:sp>
        <p:nvSpPr>
          <p:cNvPr id="3" name="Rectangle 3">
            <a:extLst>
              <a:ext uri="{FF2B5EF4-FFF2-40B4-BE49-F238E27FC236}">
                <a16:creationId xmlns:a16="http://schemas.microsoft.com/office/drawing/2014/main" id="{BE0CF945-DE1B-4DB0-A416-1EA691A46EF5}"/>
              </a:ext>
            </a:extLst>
          </p:cNvPr>
          <p:cNvSpPr txBox="1">
            <a:spLocks noChangeArrowheads="1"/>
          </p:cNvSpPr>
          <p:nvPr/>
        </p:nvSpPr>
        <p:spPr bwMode="auto">
          <a:xfrm>
            <a:off x="527274" y="1854394"/>
            <a:ext cx="5107865" cy="4262955"/>
          </a:xfrm>
          <a:prstGeom prst="rect">
            <a:avLst/>
          </a:prstGeom>
          <a:ln>
            <a:miter lim="800000"/>
            <a:headEnd/>
            <a:tailEnd/>
          </a:ln>
        </p:spPr>
        <p:txBody>
          <a:bodyPr vert="horz" wrap="square" lIns="91440" tIns="45720" rIns="91440" bIns="45720" numCol="1" anchor="t" anchorCtr="0" compatLnSpc="1">
            <a:prstTxWarp prst="textNoShape">
              <a:avLst/>
            </a:prstTxWarp>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bg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bg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bg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bg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bg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346075" lvl="2" indent="-346075">
              <a:spcBef>
                <a:spcPts val="0"/>
              </a:spcBef>
              <a:spcAft>
                <a:spcPts val="1800"/>
              </a:spcAft>
              <a:buClr>
                <a:prstClr val="black"/>
              </a:buClr>
              <a:buFont typeface="Arial" panose="020B0604020202020204" pitchFamily="34" charset="0"/>
              <a:buChar char="•"/>
              <a:defRPr/>
            </a:pPr>
            <a:r>
              <a:rPr lang="en-US" sz="2600" dirty="0">
                <a:solidFill>
                  <a:prstClr val="black"/>
                </a:solidFill>
                <a:latin typeface="Century Gothic" panose="020B0502020202020204"/>
              </a:rPr>
              <a:t>60-year old female visiting a new PCP to discuss her anti-depression meds</a:t>
            </a:r>
          </a:p>
          <a:p>
            <a:pPr marL="346075" lvl="2" indent="-346075">
              <a:spcBef>
                <a:spcPts val="0"/>
              </a:spcBef>
              <a:spcAft>
                <a:spcPts val="1800"/>
              </a:spcAft>
              <a:buClr>
                <a:prstClr val="black"/>
              </a:buClr>
              <a:buFont typeface="Arial" panose="020B0604020202020204" pitchFamily="34" charset="0"/>
              <a:buChar char="•"/>
              <a:defRPr/>
            </a:pPr>
            <a:r>
              <a:rPr lang="en-US" sz="2600" dirty="0">
                <a:solidFill>
                  <a:prstClr val="black"/>
                </a:solidFill>
                <a:latin typeface="Century Gothic" panose="020B0502020202020204"/>
              </a:rPr>
              <a:t>Drinks 4x a week, 3-4 glasses of wine per occasion</a:t>
            </a:r>
          </a:p>
          <a:p>
            <a:pPr marL="346075" lvl="2" indent="-346075">
              <a:spcBef>
                <a:spcPts val="0"/>
              </a:spcBef>
              <a:spcAft>
                <a:spcPts val="1800"/>
              </a:spcAft>
              <a:buClr>
                <a:prstClr val="black"/>
              </a:buClr>
              <a:buFont typeface="Arial" panose="020B0604020202020204" pitchFamily="34" charset="0"/>
              <a:buChar char="•"/>
              <a:defRPr/>
            </a:pPr>
            <a:r>
              <a:rPr lang="en-US" sz="2600" dirty="0">
                <a:solidFill>
                  <a:prstClr val="black"/>
                </a:solidFill>
                <a:latin typeface="Century Gothic" panose="020B0502020202020204"/>
              </a:rPr>
              <a:t>Lives alone</a:t>
            </a:r>
          </a:p>
          <a:p>
            <a:pPr marL="346075" lvl="2" indent="-346075">
              <a:spcBef>
                <a:spcPts val="0"/>
              </a:spcBef>
              <a:spcAft>
                <a:spcPts val="1800"/>
              </a:spcAft>
              <a:buClr>
                <a:prstClr val="black"/>
              </a:buClr>
              <a:buFont typeface="Arial" panose="020B0604020202020204" pitchFamily="34" charset="0"/>
              <a:buChar char="•"/>
              <a:defRPr/>
            </a:pPr>
            <a:r>
              <a:rPr lang="en-US" sz="2600" dirty="0">
                <a:solidFill>
                  <a:prstClr val="black"/>
                </a:solidFill>
                <a:latin typeface="Century Gothic" panose="020B0502020202020204"/>
              </a:rPr>
              <a:t>Completed the AUDIT and scored 14</a:t>
            </a:r>
          </a:p>
        </p:txBody>
      </p:sp>
      <p:pic>
        <p:nvPicPr>
          <p:cNvPr id="5" name="Picture 4" descr="A picture containing person, indoor&#10;&#10;Description automatically generated">
            <a:extLst>
              <a:ext uri="{FF2B5EF4-FFF2-40B4-BE49-F238E27FC236}">
                <a16:creationId xmlns:a16="http://schemas.microsoft.com/office/drawing/2014/main" id="{5731D090-7EAE-46CB-B5B3-5D7131B613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0910" y="2476913"/>
            <a:ext cx="4192209" cy="2342705"/>
          </a:xfrm>
          <a:prstGeom prst="rect">
            <a:avLst/>
          </a:prstGeom>
        </p:spPr>
      </p:pic>
    </p:spTree>
    <p:extLst>
      <p:ext uri="{BB962C8B-B14F-4D97-AF65-F5344CB8AC3E}">
        <p14:creationId xmlns:p14="http://schemas.microsoft.com/office/powerpoint/2010/main" val="42820600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3"/>
          <p:cNvSpPr txBox="1">
            <a:spLocks noChangeArrowheads="1"/>
          </p:cNvSpPr>
          <p:nvPr/>
        </p:nvSpPr>
        <p:spPr bwMode="auto">
          <a:xfrm>
            <a:off x="6211215" y="2507283"/>
            <a:ext cx="3071790" cy="2385268"/>
          </a:xfrm>
          <a:prstGeom prst="rect">
            <a:avLst/>
          </a:prstGeom>
          <a:noFill/>
          <a:ln w="12700" cap="rnd">
            <a:noFill/>
            <a:miter lim="800000"/>
            <a:headEnd/>
            <a:tailEnd/>
          </a:ln>
        </p:spPr>
        <p:txBody>
          <a:bodyPr wrap="square">
            <a:spAutoFit/>
          </a:bodyPr>
          <a:lstStyle/>
          <a:p>
            <a:pPr marL="0" lvl="2">
              <a:spcAft>
                <a:spcPts val="1800"/>
              </a:spcAft>
              <a:buClr>
                <a:prstClr val="black"/>
              </a:buClr>
              <a:buSzPct val="80000"/>
              <a:defRPr/>
            </a:pPr>
            <a:r>
              <a:rPr lang="en-US" sz="2600" dirty="0">
                <a:solidFill>
                  <a:prstClr val="black"/>
                </a:solidFill>
                <a:latin typeface="Century Gothic" panose="020B0502020202020204"/>
                <a:ea typeface="+mj-ea"/>
                <a:cs typeface="+mj-cs"/>
              </a:rPr>
              <a:t>Groups of three:</a:t>
            </a:r>
          </a:p>
          <a:p>
            <a:pPr marL="346075" lvl="2" indent="-346075">
              <a:spcAft>
                <a:spcPts val="1800"/>
              </a:spcAft>
              <a:buClr>
                <a:prstClr val="black"/>
              </a:buClr>
              <a:buSzPct val="80000"/>
              <a:buFont typeface="Arial" panose="020B0604020202020204" pitchFamily="34" charset="0"/>
              <a:buChar char="•"/>
              <a:defRPr/>
            </a:pPr>
            <a:r>
              <a:rPr lang="en-US" sz="2600" dirty="0">
                <a:solidFill>
                  <a:prstClr val="black"/>
                </a:solidFill>
                <a:latin typeface="Century Gothic" panose="020B0502020202020204"/>
                <a:ea typeface="+mj-ea"/>
                <a:cs typeface="+mj-cs"/>
              </a:rPr>
              <a:t>Clinician</a:t>
            </a:r>
          </a:p>
          <a:p>
            <a:pPr marL="346075" lvl="2" indent="-346075">
              <a:spcAft>
                <a:spcPts val="1800"/>
              </a:spcAft>
              <a:buClr>
                <a:prstClr val="black"/>
              </a:buClr>
              <a:buSzPct val="80000"/>
              <a:buFont typeface="Arial" panose="020B0604020202020204" pitchFamily="34" charset="0"/>
              <a:buChar char="•"/>
              <a:defRPr/>
            </a:pPr>
            <a:r>
              <a:rPr lang="en-US" sz="2600" dirty="0">
                <a:solidFill>
                  <a:prstClr val="black"/>
                </a:solidFill>
                <a:latin typeface="Century Gothic" panose="020B0502020202020204"/>
                <a:ea typeface="+mj-ea"/>
                <a:cs typeface="+mj-cs"/>
              </a:rPr>
              <a:t>Patient</a:t>
            </a:r>
          </a:p>
          <a:p>
            <a:pPr marL="346075" lvl="2" indent="-346075">
              <a:spcAft>
                <a:spcPts val="1800"/>
              </a:spcAft>
              <a:buClr>
                <a:prstClr val="black"/>
              </a:buClr>
              <a:buSzPct val="80000"/>
              <a:buFont typeface="Arial" panose="020B0604020202020204" pitchFamily="34" charset="0"/>
              <a:buChar char="•"/>
              <a:defRPr/>
            </a:pPr>
            <a:r>
              <a:rPr lang="en-US" sz="2600" dirty="0">
                <a:solidFill>
                  <a:prstClr val="black"/>
                </a:solidFill>
                <a:latin typeface="Century Gothic" panose="020B0502020202020204"/>
                <a:ea typeface="+mj-ea"/>
                <a:cs typeface="+mj-cs"/>
              </a:rPr>
              <a:t>Observer</a:t>
            </a:r>
          </a:p>
        </p:txBody>
      </p:sp>
      <p:sp>
        <p:nvSpPr>
          <p:cNvPr id="8" name="Rectangle 7"/>
          <p:cNvSpPr/>
          <p:nvPr/>
        </p:nvSpPr>
        <p:spPr>
          <a:xfrm>
            <a:off x="2514600" y="2315255"/>
            <a:ext cx="2362200" cy="2667000"/>
          </a:xfrm>
          <a:prstGeom prst="rect">
            <a:avLst/>
          </a:prstGeom>
          <a:scene3d>
            <a:camera prst="perspectiveRelaxedModerately" fov="6300000"/>
            <a:lightRig rig="threePt" dir="t"/>
          </a:scene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pic>
        <p:nvPicPr>
          <p:cNvPr id="9" name="Picture 7" descr="C:\Documents and Settings\winklej\Local Settings\Temporary Internet Files\Content.IE5\M6PB4MQA\MCj04339150000[1].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902078" y="3458258"/>
            <a:ext cx="1279525" cy="1279525"/>
          </a:xfrm>
          <a:prstGeom prst="rect">
            <a:avLst/>
          </a:prstGeom>
          <a:noFill/>
          <a:ln w="9525">
            <a:noFill/>
            <a:miter lim="800000"/>
            <a:headEnd/>
            <a:tailEnd/>
          </a:ln>
        </p:spPr>
      </p:pic>
      <p:pic>
        <p:nvPicPr>
          <p:cNvPr id="10" name="Picture 7" descr="C:\Documents and Settings\winklej\Local Settings\Temporary Internet Files\Content.IE5\M6PB4MQA\MCj04339150000[1].pn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209800" y="3397930"/>
            <a:ext cx="1257300" cy="1257300"/>
          </a:xfrm>
          <a:prstGeom prst="rect">
            <a:avLst/>
          </a:prstGeom>
          <a:noFill/>
          <a:ln w="9525">
            <a:noFill/>
            <a:miter lim="800000"/>
            <a:headEnd/>
            <a:tailEnd/>
          </a:ln>
        </p:spPr>
      </p:pic>
      <p:pic>
        <p:nvPicPr>
          <p:cNvPr id="11" name="Picture 2" descr="C:\Documents and Settings\winklej\Local Settings\Temporary Internet Files\Content.IE5\FQONBH01\MCHH01675_0000[1].wmf"/>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429003" y="2789921"/>
            <a:ext cx="625475" cy="896937"/>
          </a:xfrm>
          <a:prstGeom prst="rect">
            <a:avLst/>
          </a:prstGeom>
          <a:noFill/>
          <a:ln w="9525">
            <a:noFill/>
            <a:miter lim="800000"/>
            <a:headEnd/>
            <a:tailEnd/>
          </a:ln>
        </p:spPr>
      </p:pic>
      <p:sp>
        <p:nvSpPr>
          <p:cNvPr id="4" name="Rectangle 3">
            <a:extLst>
              <a:ext uri="{FF2B5EF4-FFF2-40B4-BE49-F238E27FC236}">
                <a16:creationId xmlns:a16="http://schemas.microsoft.com/office/drawing/2014/main" id="{2A3F515B-BAC5-477F-942C-4277E4BD2E2E}"/>
              </a:ext>
            </a:extLst>
          </p:cNvPr>
          <p:cNvSpPr/>
          <p:nvPr/>
        </p:nvSpPr>
        <p:spPr>
          <a:xfrm>
            <a:off x="3619735" y="739994"/>
            <a:ext cx="4558620" cy="769441"/>
          </a:xfrm>
          <a:prstGeom prst="rect">
            <a:avLst/>
          </a:prstGeom>
        </p:spPr>
        <p:txBody>
          <a:bodyPr wrap="none">
            <a:spAutoFit/>
          </a:bodyPr>
          <a:lstStyle/>
          <a:p>
            <a:r>
              <a:rPr lang="en-US" sz="4400" dirty="0">
                <a:solidFill>
                  <a:srgbClr val="000000"/>
                </a:solidFill>
                <a:latin typeface="Calibri" panose="020F0502020204030204" pitchFamily="34" charset="0"/>
                <a:cs typeface="Calibri" panose="020F0502020204030204" pitchFamily="34" charset="0"/>
              </a:rPr>
              <a:t>Practice: “Barbara”</a:t>
            </a:r>
          </a:p>
        </p:txBody>
      </p:sp>
    </p:spTree>
    <p:extLst>
      <p:ext uri="{BB962C8B-B14F-4D97-AF65-F5344CB8AC3E}">
        <p14:creationId xmlns:p14="http://schemas.microsoft.com/office/powerpoint/2010/main" val="364242612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A3F515B-BAC5-477F-942C-4277E4BD2E2E}"/>
              </a:ext>
            </a:extLst>
          </p:cNvPr>
          <p:cNvSpPr/>
          <p:nvPr/>
        </p:nvSpPr>
        <p:spPr>
          <a:xfrm>
            <a:off x="2447525" y="394334"/>
            <a:ext cx="7568675" cy="769441"/>
          </a:xfrm>
          <a:prstGeom prst="rect">
            <a:avLst/>
          </a:prstGeom>
        </p:spPr>
        <p:txBody>
          <a:bodyPr wrap="none">
            <a:spAutoFit/>
          </a:bodyPr>
          <a:lstStyle/>
          <a:p>
            <a:r>
              <a:rPr lang="en-US" sz="4400" dirty="0">
                <a:solidFill>
                  <a:srgbClr val="000000"/>
                </a:solidFill>
                <a:latin typeface="Calibri" panose="020F0502020204030204" pitchFamily="34" charset="0"/>
                <a:cs typeface="Calibri" panose="020F0502020204030204" pitchFamily="34" charset="0"/>
              </a:rPr>
              <a:t>Video demonstration: “Barbara”</a:t>
            </a:r>
          </a:p>
        </p:txBody>
      </p:sp>
      <p:pic>
        <p:nvPicPr>
          <p:cNvPr id="5" name="Picture 4">
            <a:extLst>
              <a:ext uri="{FF2B5EF4-FFF2-40B4-BE49-F238E27FC236}">
                <a16:creationId xmlns:a16="http://schemas.microsoft.com/office/drawing/2014/main" id="{C6542A3A-ABB1-440A-9155-6B3D2E5882F3}"/>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2924661" y="1623965"/>
            <a:ext cx="6853814" cy="4454980"/>
          </a:xfrm>
          <a:prstGeom prst="rect">
            <a:avLst/>
          </a:prstGeom>
        </p:spPr>
      </p:pic>
      <p:sp>
        <p:nvSpPr>
          <p:cNvPr id="2" name="Rectangle 1">
            <a:extLst>
              <a:ext uri="{FF2B5EF4-FFF2-40B4-BE49-F238E27FC236}">
                <a16:creationId xmlns:a16="http://schemas.microsoft.com/office/drawing/2014/main" id="{2C370BF4-440A-4C99-B693-F052476929FF}"/>
              </a:ext>
            </a:extLst>
          </p:cNvPr>
          <p:cNvSpPr/>
          <p:nvPr/>
        </p:nvSpPr>
        <p:spPr>
          <a:xfrm>
            <a:off x="3946615" y="6279000"/>
            <a:ext cx="4809906" cy="369332"/>
          </a:xfrm>
          <a:prstGeom prst="rect">
            <a:avLst/>
          </a:prstGeom>
        </p:spPr>
        <p:txBody>
          <a:bodyPr wrap="none">
            <a:spAutoFit/>
          </a:bodyPr>
          <a:lstStyle/>
          <a:p>
            <a:r>
              <a:rPr lang="en-US" dirty="0"/>
              <a:t>https://www.youtube.com/watch?v=PaSKcfTmFEk</a:t>
            </a:r>
          </a:p>
        </p:txBody>
      </p:sp>
    </p:spTree>
    <p:extLst>
      <p:ext uri="{BB962C8B-B14F-4D97-AF65-F5344CB8AC3E}">
        <p14:creationId xmlns:p14="http://schemas.microsoft.com/office/powerpoint/2010/main" val="27238340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A3F515B-BAC5-477F-942C-4277E4BD2E2E}"/>
              </a:ext>
            </a:extLst>
          </p:cNvPr>
          <p:cNvSpPr/>
          <p:nvPr/>
        </p:nvSpPr>
        <p:spPr>
          <a:xfrm>
            <a:off x="3714890" y="471815"/>
            <a:ext cx="4974503" cy="769441"/>
          </a:xfrm>
          <a:prstGeom prst="rect">
            <a:avLst/>
          </a:prstGeom>
        </p:spPr>
        <p:txBody>
          <a:bodyPr wrap="none">
            <a:spAutoFit/>
          </a:bodyPr>
          <a:lstStyle/>
          <a:p>
            <a:r>
              <a:rPr lang="en-US" sz="4400" dirty="0">
                <a:solidFill>
                  <a:srgbClr val="000000"/>
                </a:solidFill>
                <a:latin typeface="Calibri" panose="020F0502020204030204" pitchFamily="34" charset="0"/>
                <a:cs typeface="Calibri" panose="020F0502020204030204" pitchFamily="34" charset="0"/>
              </a:rPr>
              <a:t>Case study: “Miguel”</a:t>
            </a:r>
          </a:p>
        </p:txBody>
      </p:sp>
      <p:sp>
        <p:nvSpPr>
          <p:cNvPr id="3" name="Rectangle 3">
            <a:extLst>
              <a:ext uri="{FF2B5EF4-FFF2-40B4-BE49-F238E27FC236}">
                <a16:creationId xmlns:a16="http://schemas.microsoft.com/office/drawing/2014/main" id="{BE0CF945-DE1B-4DB0-A416-1EA691A46EF5}"/>
              </a:ext>
            </a:extLst>
          </p:cNvPr>
          <p:cNvSpPr txBox="1">
            <a:spLocks noChangeArrowheads="1"/>
          </p:cNvSpPr>
          <p:nvPr/>
        </p:nvSpPr>
        <p:spPr bwMode="auto">
          <a:xfrm>
            <a:off x="680895" y="2123230"/>
            <a:ext cx="5107865" cy="4262955"/>
          </a:xfrm>
          <a:prstGeom prst="rect">
            <a:avLst/>
          </a:prstGeom>
          <a:ln>
            <a:miter lim="800000"/>
            <a:headEnd/>
            <a:tailEnd/>
          </a:ln>
        </p:spPr>
        <p:txBody>
          <a:bodyPr vert="horz" wrap="square" lIns="91440" tIns="45720" rIns="91440" bIns="45720" numCol="1" anchor="t" anchorCtr="0" compatLnSpc="1">
            <a:prstTxWarp prst="textNoShape">
              <a:avLst/>
            </a:prstTxWarp>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bg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bg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bg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bg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bg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346075" lvl="2" indent="-346075">
              <a:spcBef>
                <a:spcPts val="0"/>
              </a:spcBef>
              <a:spcAft>
                <a:spcPts val="1800"/>
              </a:spcAft>
              <a:buClr>
                <a:prstClr val="black"/>
              </a:buClr>
              <a:buFont typeface="Arial" panose="020B0604020202020204" pitchFamily="34" charset="0"/>
              <a:buChar char="•"/>
              <a:defRPr/>
            </a:pPr>
            <a:r>
              <a:rPr lang="en-US" sz="2600" dirty="0">
                <a:solidFill>
                  <a:prstClr val="black"/>
                </a:solidFill>
                <a:latin typeface="Century Gothic" panose="020B0502020202020204"/>
              </a:rPr>
              <a:t>35-year old presenting for a telehealth visit</a:t>
            </a:r>
          </a:p>
          <a:p>
            <a:pPr marL="346075" lvl="2" indent="-346075">
              <a:spcBef>
                <a:spcPts val="0"/>
              </a:spcBef>
              <a:spcAft>
                <a:spcPts val="1800"/>
              </a:spcAft>
              <a:buClr>
                <a:prstClr val="black"/>
              </a:buClr>
              <a:buFont typeface="Arial" panose="020B0604020202020204" pitchFamily="34" charset="0"/>
              <a:buChar char="•"/>
              <a:defRPr/>
            </a:pPr>
            <a:r>
              <a:rPr lang="en-US" sz="2600" dirty="0">
                <a:solidFill>
                  <a:prstClr val="black"/>
                </a:solidFill>
                <a:latin typeface="Century Gothic" panose="020B0502020202020204"/>
              </a:rPr>
              <a:t>Complains of migraines</a:t>
            </a:r>
          </a:p>
          <a:p>
            <a:pPr marL="346075" lvl="2" indent="-346075">
              <a:spcBef>
                <a:spcPts val="0"/>
              </a:spcBef>
              <a:spcAft>
                <a:spcPts val="1800"/>
              </a:spcAft>
              <a:buClr>
                <a:prstClr val="black"/>
              </a:buClr>
              <a:buFont typeface="Arial" panose="020B0604020202020204" pitchFamily="34" charset="0"/>
              <a:buChar char="•"/>
              <a:defRPr/>
            </a:pPr>
            <a:r>
              <a:rPr lang="en-US" sz="2600" dirty="0">
                <a:solidFill>
                  <a:prstClr val="black"/>
                </a:solidFill>
                <a:latin typeface="Century Gothic" panose="020B0502020202020204"/>
              </a:rPr>
              <a:t>Injects heroin 2-3 days per week</a:t>
            </a:r>
          </a:p>
          <a:p>
            <a:pPr marL="346075" lvl="2" indent="-346075">
              <a:spcBef>
                <a:spcPts val="0"/>
              </a:spcBef>
              <a:spcAft>
                <a:spcPts val="1800"/>
              </a:spcAft>
              <a:buClr>
                <a:prstClr val="black"/>
              </a:buClr>
              <a:buFont typeface="Arial" panose="020B0604020202020204" pitchFamily="34" charset="0"/>
              <a:buChar char="•"/>
              <a:defRPr/>
            </a:pPr>
            <a:r>
              <a:rPr lang="en-US" sz="2600" dirty="0">
                <a:solidFill>
                  <a:prstClr val="black"/>
                </a:solidFill>
                <a:latin typeface="Century Gothic" panose="020B0502020202020204"/>
              </a:rPr>
              <a:t>Completed the DAST and scored 4</a:t>
            </a:r>
          </a:p>
        </p:txBody>
      </p:sp>
      <p:pic>
        <p:nvPicPr>
          <p:cNvPr id="6" name="Picture 5" descr="A picture containing text&#10;&#10;Description automatically generated">
            <a:extLst>
              <a:ext uri="{FF2B5EF4-FFF2-40B4-BE49-F238E27FC236}">
                <a16:creationId xmlns:a16="http://schemas.microsoft.com/office/drawing/2014/main" id="{7FDBCC44-5547-43E9-A154-DCADB101C0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48885" y="2584090"/>
            <a:ext cx="4314328" cy="2406941"/>
          </a:xfrm>
          <a:prstGeom prst="rect">
            <a:avLst/>
          </a:prstGeom>
        </p:spPr>
      </p:pic>
    </p:spTree>
    <p:extLst>
      <p:ext uri="{BB962C8B-B14F-4D97-AF65-F5344CB8AC3E}">
        <p14:creationId xmlns:p14="http://schemas.microsoft.com/office/powerpoint/2010/main" val="30467676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3"/>
          <p:cNvSpPr txBox="1">
            <a:spLocks noChangeArrowheads="1"/>
          </p:cNvSpPr>
          <p:nvPr/>
        </p:nvSpPr>
        <p:spPr bwMode="auto">
          <a:xfrm>
            <a:off x="6211215" y="2507283"/>
            <a:ext cx="3071790" cy="2385268"/>
          </a:xfrm>
          <a:prstGeom prst="rect">
            <a:avLst/>
          </a:prstGeom>
          <a:noFill/>
          <a:ln w="12700" cap="rnd">
            <a:noFill/>
            <a:miter lim="800000"/>
            <a:headEnd/>
            <a:tailEnd/>
          </a:ln>
        </p:spPr>
        <p:txBody>
          <a:bodyPr wrap="square">
            <a:spAutoFit/>
          </a:bodyPr>
          <a:lstStyle/>
          <a:p>
            <a:pPr marL="0" lvl="2">
              <a:spcAft>
                <a:spcPts val="1800"/>
              </a:spcAft>
              <a:buClr>
                <a:prstClr val="black"/>
              </a:buClr>
              <a:buSzPct val="80000"/>
              <a:defRPr/>
            </a:pPr>
            <a:r>
              <a:rPr lang="en-US" sz="2600" dirty="0">
                <a:solidFill>
                  <a:prstClr val="black"/>
                </a:solidFill>
                <a:latin typeface="Century Gothic" panose="020B0502020202020204"/>
                <a:ea typeface="+mj-ea"/>
                <a:cs typeface="+mj-cs"/>
              </a:rPr>
              <a:t>Groups of three:</a:t>
            </a:r>
          </a:p>
          <a:p>
            <a:pPr marL="346075" lvl="2" indent="-346075">
              <a:spcAft>
                <a:spcPts val="1800"/>
              </a:spcAft>
              <a:buClr>
                <a:prstClr val="black"/>
              </a:buClr>
              <a:buSzPct val="80000"/>
              <a:buFont typeface="Arial" panose="020B0604020202020204" pitchFamily="34" charset="0"/>
              <a:buChar char="•"/>
              <a:defRPr/>
            </a:pPr>
            <a:r>
              <a:rPr lang="en-US" sz="2600" dirty="0">
                <a:solidFill>
                  <a:prstClr val="black"/>
                </a:solidFill>
                <a:latin typeface="Century Gothic" panose="020B0502020202020204"/>
                <a:ea typeface="+mj-ea"/>
                <a:cs typeface="+mj-cs"/>
              </a:rPr>
              <a:t>Clinician</a:t>
            </a:r>
          </a:p>
          <a:p>
            <a:pPr marL="346075" lvl="2" indent="-346075">
              <a:spcAft>
                <a:spcPts val="1800"/>
              </a:spcAft>
              <a:buClr>
                <a:prstClr val="black"/>
              </a:buClr>
              <a:buSzPct val="80000"/>
              <a:buFont typeface="Arial" panose="020B0604020202020204" pitchFamily="34" charset="0"/>
              <a:buChar char="•"/>
              <a:defRPr/>
            </a:pPr>
            <a:r>
              <a:rPr lang="en-US" sz="2600" dirty="0">
                <a:solidFill>
                  <a:prstClr val="black"/>
                </a:solidFill>
                <a:latin typeface="Century Gothic" panose="020B0502020202020204"/>
                <a:ea typeface="+mj-ea"/>
                <a:cs typeface="+mj-cs"/>
              </a:rPr>
              <a:t>Patient</a:t>
            </a:r>
          </a:p>
          <a:p>
            <a:pPr marL="346075" lvl="2" indent="-346075">
              <a:spcAft>
                <a:spcPts val="1800"/>
              </a:spcAft>
              <a:buClr>
                <a:prstClr val="black"/>
              </a:buClr>
              <a:buSzPct val="80000"/>
              <a:buFont typeface="Arial" panose="020B0604020202020204" pitchFamily="34" charset="0"/>
              <a:buChar char="•"/>
              <a:defRPr/>
            </a:pPr>
            <a:r>
              <a:rPr lang="en-US" sz="2600" dirty="0">
                <a:solidFill>
                  <a:prstClr val="black"/>
                </a:solidFill>
                <a:latin typeface="Century Gothic" panose="020B0502020202020204"/>
                <a:ea typeface="+mj-ea"/>
                <a:cs typeface="+mj-cs"/>
              </a:rPr>
              <a:t>Observer</a:t>
            </a:r>
          </a:p>
        </p:txBody>
      </p:sp>
      <p:sp>
        <p:nvSpPr>
          <p:cNvPr id="8" name="Rectangle 7"/>
          <p:cNvSpPr/>
          <p:nvPr/>
        </p:nvSpPr>
        <p:spPr>
          <a:xfrm>
            <a:off x="2514600" y="2315255"/>
            <a:ext cx="2362200" cy="2667000"/>
          </a:xfrm>
          <a:prstGeom prst="rect">
            <a:avLst/>
          </a:prstGeom>
          <a:scene3d>
            <a:camera prst="perspectiveRelaxedModerately" fov="6300000"/>
            <a:lightRig rig="threePt" dir="t"/>
          </a:scene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pic>
        <p:nvPicPr>
          <p:cNvPr id="9" name="Picture 7" descr="C:\Documents and Settings\winklej\Local Settings\Temporary Internet Files\Content.IE5\M6PB4MQA\MCj04339150000[1].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902078" y="3458258"/>
            <a:ext cx="1279525" cy="1279525"/>
          </a:xfrm>
          <a:prstGeom prst="rect">
            <a:avLst/>
          </a:prstGeom>
          <a:noFill/>
          <a:ln w="9525">
            <a:noFill/>
            <a:miter lim="800000"/>
            <a:headEnd/>
            <a:tailEnd/>
          </a:ln>
        </p:spPr>
      </p:pic>
      <p:pic>
        <p:nvPicPr>
          <p:cNvPr id="10" name="Picture 7" descr="C:\Documents and Settings\winklej\Local Settings\Temporary Internet Files\Content.IE5\M6PB4MQA\MCj04339150000[1].pn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209800" y="3397930"/>
            <a:ext cx="1257300" cy="1257300"/>
          </a:xfrm>
          <a:prstGeom prst="rect">
            <a:avLst/>
          </a:prstGeom>
          <a:noFill/>
          <a:ln w="9525">
            <a:noFill/>
            <a:miter lim="800000"/>
            <a:headEnd/>
            <a:tailEnd/>
          </a:ln>
        </p:spPr>
      </p:pic>
      <p:pic>
        <p:nvPicPr>
          <p:cNvPr id="11" name="Picture 2" descr="C:\Documents and Settings\winklej\Local Settings\Temporary Internet Files\Content.IE5\FQONBH01\MCHH01675_0000[1].wmf"/>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429003" y="2789921"/>
            <a:ext cx="625475" cy="896937"/>
          </a:xfrm>
          <a:prstGeom prst="rect">
            <a:avLst/>
          </a:prstGeom>
          <a:noFill/>
          <a:ln w="9525">
            <a:noFill/>
            <a:miter lim="800000"/>
            <a:headEnd/>
            <a:tailEnd/>
          </a:ln>
        </p:spPr>
      </p:pic>
      <p:sp>
        <p:nvSpPr>
          <p:cNvPr id="4" name="Rectangle 3">
            <a:extLst>
              <a:ext uri="{FF2B5EF4-FFF2-40B4-BE49-F238E27FC236}">
                <a16:creationId xmlns:a16="http://schemas.microsoft.com/office/drawing/2014/main" id="{2A3F515B-BAC5-477F-942C-4277E4BD2E2E}"/>
              </a:ext>
            </a:extLst>
          </p:cNvPr>
          <p:cNvSpPr/>
          <p:nvPr/>
        </p:nvSpPr>
        <p:spPr>
          <a:xfrm>
            <a:off x="3619735" y="739994"/>
            <a:ext cx="4336123" cy="769441"/>
          </a:xfrm>
          <a:prstGeom prst="rect">
            <a:avLst/>
          </a:prstGeom>
        </p:spPr>
        <p:txBody>
          <a:bodyPr wrap="none">
            <a:spAutoFit/>
          </a:bodyPr>
          <a:lstStyle/>
          <a:p>
            <a:r>
              <a:rPr lang="en-US" sz="4400" dirty="0">
                <a:solidFill>
                  <a:srgbClr val="000000"/>
                </a:solidFill>
                <a:latin typeface="Calibri" panose="020F0502020204030204" pitchFamily="34" charset="0"/>
                <a:cs typeface="Calibri" panose="020F0502020204030204" pitchFamily="34" charset="0"/>
              </a:rPr>
              <a:t>Practice: “Miguel”</a:t>
            </a:r>
          </a:p>
        </p:txBody>
      </p:sp>
    </p:spTree>
    <p:extLst>
      <p:ext uri="{BB962C8B-B14F-4D97-AF65-F5344CB8AC3E}">
        <p14:creationId xmlns:p14="http://schemas.microsoft.com/office/powerpoint/2010/main" val="141499946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A3F515B-BAC5-477F-942C-4277E4BD2E2E}"/>
              </a:ext>
            </a:extLst>
          </p:cNvPr>
          <p:cNvSpPr/>
          <p:nvPr/>
        </p:nvSpPr>
        <p:spPr>
          <a:xfrm>
            <a:off x="2447525" y="394334"/>
            <a:ext cx="7365414" cy="769441"/>
          </a:xfrm>
          <a:prstGeom prst="rect">
            <a:avLst/>
          </a:prstGeom>
        </p:spPr>
        <p:txBody>
          <a:bodyPr wrap="none">
            <a:spAutoFit/>
          </a:bodyPr>
          <a:lstStyle/>
          <a:p>
            <a:r>
              <a:rPr lang="en-US" sz="4400" dirty="0">
                <a:solidFill>
                  <a:srgbClr val="000000"/>
                </a:solidFill>
                <a:latin typeface="Calibri" panose="020F0502020204030204" pitchFamily="34" charset="0"/>
                <a:cs typeface="Calibri" panose="020F0502020204030204" pitchFamily="34" charset="0"/>
              </a:rPr>
              <a:t>Video demonstration: “Miguel”</a:t>
            </a:r>
          </a:p>
        </p:txBody>
      </p:sp>
      <p:pic>
        <p:nvPicPr>
          <p:cNvPr id="3" name="Picture 2">
            <a:extLst>
              <a:ext uri="{FF2B5EF4-FFF2-40B4-BE49-F238E27FC236}">
                <a16:creationId xmlns:a16="http://schemas.microsoft.com/office/drawing/2014/main" id="{D8A74483-CC37-471E-BE48-23A07C335CB5}"/>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2688429" y="1393535"/>
            <a:ext cx="6815139" cy="4186145"/>
          </a:xfrm>
          <a:prstGeom prst="rect">
            <a:avLst/>
          </a:prstGeom>
        </p:spPr>
      </p:pic>
      <p:sp>
        <p:nvSpPr>
          <p:cNvPr id="2" name="Rectangle 1">
            <a:extLst>
              <a:ext uri="{FF2B5EF4-FFF2-40B4-BE49-F238E27FC236}">
                <a16:creationId xmlns:a16="http://schemas.microsoft.com/office/drawing/2014/main" id="{517CD479-2564-412A-9F03-D812ED40D93B}"/>
              </a:ext>
            </a:extLst>
          </p:cNvPr>
          <p:cNvSpPr/>
          <p:nvPr/>
        </p:nvSpPr>
        <p:spPr>
          <a:xfrm>
            <a:off x="3749684" y="6170473"/>
            <a:ext cx="4692631" cy="369332"/>
          </a:xfrm>
          <a:prstGeom prst="rect">
            <a:avLst/>
          </a:prstGeom>
        </p:spPr>
        <p:txBody>
          <a:bodyPr wrap="none">
            <a:spAutoFit/>
          </a:bodyPr>
          <a:lstStyle/>
          <a:p>
            <a:r>
              <a:rPr lang="en-US" dirty="0"/>
              <a:t>https://www.youtube.com/watch?v=7nevSz5-dhc</a:t>
            </a:r>
          </a:p>
        </p:txBody>
      </p:sp>
    </p:spTree>
    <p:extLst>
      <p:ext uri="{BB962C8B-B14F-4D97-AF65-F5344CB8AC3E}">
        <p14:creationId xmlns:p14="http://schemas.microsoft.com/office/powerpoint/2010/main" val="345312037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3128009" y="1199137"/>
            <a:ext cx="5760750" cy="5400604"/>
            <a:chOff x="2155929" y="1047328"/>
            <a:chExt cx="6258544" cy="5998016"/>
          </a:xfrm>
        </p:grpSpPr>
        <p:grpSp>
          <p:nvGrpSpPr>
            <p:cNvPr id="14" name="Group 13"/>
            <p:cNvGrpSpPr/>
            <p:nvPr/>
          </p:nvGrpSpPr>
          <p:grpSpPr>
            <a:xfrm>
              <a:off x="2392363" y="1585560"/>
              <a:ext cx="5751302" cy="4837465"/>
              <a:chOff x="2392363" y="2514600"/>
              <a:chExt cx="4343400" cy="3908425"/>
            </a:xfrm>
          </p:grpSpPr>
          <p:graphicFrame>
            <p:nvGraphicFramePr>
              <p:cNvPr id="17" name="Chart 18"/>
              <p:cNvGraphicFramePr>
                <a:graphicFrameLocks/>
              </p:cNvGraphicFramePr>
              <p:nvPr>
                <p:extLst>
                  <p:ext uri="{D42A27DB-BD31-4B8C-83A1-F6EECF244321}">
                    <p14:modId xmlns:p14="http://schemas.microsoft.com/office/powerpoint/2010/main" val="4113936684"/>
                  </p:ext>
                </p:extLst>
              </p:nvPr>
            </p:nvGraphicFramePr>
            <p:xfrm>
              <a:off x="2392363" y="2514600"/>
              <a:ext cx="4343400" cy="3908425"/>
            </p:xfrm>
            <a:graphic>
              <a:graphicData uri="http://schemas.openxmlformats.org/presentationml/2006/ole">
                <mc:AlternateContent xmlns:mc="http://schemas.openxmlformats.org/markup-compatibility/2006">
                  <mc:Choice xmlns:v="urn:schemas-microsoft-com:vml" Requires="v">
                    <p:oleObj name="Worksheet" r:id="rId3" imgW="6096528" imgH="5486876" progId="Excel.Sheet.8">
                      <p:embed/>
                    </p:oleObj>
                  </mc:Choice>
                  <mc:Fallback>
                    <p:oleObj name="Worksheet" r:id="rId3" imgW="6096528" imgH="5486876" progId="Excel.Sheet.8">
                      <p:embed/>
                      <p:pic>
                        <p:nvPicPr>
                          <p:cNvPr id="17" name="Chart 1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2363" y="2514600"/>
                            <a:ext cx="4343400" cy="3908425"/>
                          </a:xfrm>
                          <a:prstGeom prst="rect">
                            <a:avLst/>
                          </a:prstGeom>
                          <a:noFill/>
                        </p:spPr>
                      </p:pic>
                    </p:oleObj>
                  </mc:Fallback>
                </mc:AlternateContent>
              </a:graphicData>
            </a:graphic>
          </p:graphicFrame>
          <p:sp>
            <p:nvSpPr>
              <p:cNvPr id="18" name="TextBox 19"/>
              <p:cNvSpPr txBox="1">
                <a:spLocks noChangeArrowheads="1"/>
              </p:cNvSpPr>
              <p:nvPr/>
            </p:nvSpPr>
            <p:spPr bwMode="auto">
              <a:xfrm>
                <a:off x="4140589" y="2908266"/>
                <a:ext cx="2236787" cy="745673"/>
              </a:xfrm>
              <a:prstGeom prst="rect">
                <a:avLst/>
              </a:prstGeom>
              <a:noFill/>
              <a:ln w="9525">
                <a:noFill/>
                <a:miter lim="800000"/>
                <a:headEnd/>
                <a:tailEnd/>
              </a:ln>
            </p:spPr>
            <p:txBody>
              <a:bodyPr>
                <a:spAutoFit/>
              </a:bodyPr>
              <a:lstStyle/>
              <a:p>
                <a:pPr algn="ctr"/>
                <a:r>
                  <a:rPr lang="en-US" sz="2400" b="1">
                    <a:solidFill>
                      <a:schemeClr val="bg1"/>
                    </a:solidFill>
                    <a:latin typeface="Calibri" pitchFamily="34" charset="0"/>
                  </a:rPr>
                  <a:t>Pre-</a:t>
                </a:r>
              </a:p>
              <a:p>
                <a:pPr algn="ctr"/>
                <a:r>
                  <a:rPr lang="en-US" sz="2400" b="1">
                    <a:solidFill>
                      <a:schemeClr val="bg1"/>
                    </a:solidFill>
                    <a:latin typeface="Calibri" pitchFamily="34" charset="0"/>
                  </a:rPr>
                  <a:t>contemplation</a:t>
                </a:r>
              </a:p>
            </p:txBody>
          </p:sp>
          <p:sp>
            <p:nvSpPr>
              <p:cNvPr id="19" name="TextBox 20"/>
              <p:cNvSpPr txBox="1">
                <a:spLocks noChangeArrowheads="1"/>
              </p:cNvSpPr>
              <p:nvPr/>
            </p:nvSpPr>
            <p:spPr bwMode="auto">
              <a:xfrm>
                <a:off x="4537464" y="4221128"/>
                <a:ext cx="2171700" cy="414263"/>
              </a:xfrm>
              <a:prstGeom prst="rect">
                <a:avLst/>
              </a:prstGeom>
              <a:noFill/>
              <a:ln w="9525">
                <a:noFill/>
                <a:miter lim="800000"/>
                <a:headEnd/>
                <a:tailEnd/>
              </a:ln>
            </p:spPr>
            <p:txBody>
              <a:bodyPr>
                <a:spAutoFit/>
              </a:bodyPr>
              <a:lstStyle/>
              <a:p>
                <a:pPr algn="ctr"/>
                <a:r>
                  <a:rPr lang="en-US" sz="2400" b="1" dirty="0">
                    <a:solidFill>
                      <a:schemeClr val="bg1"/>
                    </a:solidFill>
                    <a:latin typeface="Calibri" pitchFamily="34" charset="0"/>
                  </a:rPr>
                  <a:t>Contemplation</a:t>
                </a:r>
              </a:p>
            </p:txBody>
          </p:sp>
          <p:sp>
            <p:nvSpPr>
              <p:cNvPr id="20" name="TextBox 21"/>
              <p:cNvSpPr txBox="1">
                <a:spLocks noChangeArrowheads="1"/>
              </p:cNvSpPr>
              <p:nvPr/>
            </p:nvSpPr>
            <p:spPr bwMode="auto">
              <a:xfrm>
                <a:off x="4597789" y="5083141"/>
                <a:ext cx="1790700" cy="414263"/>
              </a:xfrm>
              <a:prstGeom prst="rect">
                <a:avLst/>
              </a:prstGeom>
              <a:noFill/>
              <a:ln w="9525">
                <a:noFill/>
                <a:miter lim="800000"/>
                <a:headEnd/>
                <a:tailEnd/>
              </a:ln>
            </p:spPr>
            <p:txBody>
              <a:bodyPr>
                <a:spAutoFit/>
              </a:bodyPr>
              <a:lstStyle/>
              <a:p>
                <a:pPr algn="ctr"/>
                <a:r>
                  <a:rPr lang="en-US" sz="2400" b="1" dirty="0">
                    <a:solidFill>
                      <a:schemeClr val="bg1"/>
                    </a:solidFill>
                    <a:latin typeface="Calibri" pitchFamily="34" charset="0"/>
                  </a:rPr>
                  <a:t>Preparation</a:t>
                </a:r>
              </a:p>
            </p:txBody>
          </p:sp>
          <p:sp>
            <p:nvSpPr>
              <p:cNvPr id="21" name="TextBox 22"/>
              <p:cNvSpPr txBox="1">
                <a:spLocks noChangeArrowheads="1"/>
              </p:cNvSpPr>
              <p:nvPr/>
            </p:nvSpPr>
            <p:spPr bwMode="auto">
              <a:xfrm>
                <a:off x="3435739" y="5495891"/>
                <a:ext cx="1792287" cy="414263"/>
              </a:xfrm>
              <a:prstGeom prst="rect">
                <a:avLst/>
              </a:prstGeom>
              <a:noFill/>
              <a:ln w="9525">
                <a:noFill/>
                <a:miter lim="800000"/>
                <a:headEnd/>
                <a:tailEnd/>
              </a:ln>
            </p:spPr>
            <p:txBody>
              <a:bodyPr>
                <a:spAutoFit/>
              </a:bodyPr>
              <a:lstStyle/>
              <a:p>
                <a:pPr algn="ctr"/>
                <a:r>
                  <a:rPr lang="en-US" sz="2400" b="1">
                    <a:solidFill>
                      <a:schemeClr val="bg1"/>
                    </a:solidFill>
                    <a:latin typeface="Calibri" pitchFamily="34" charset="0"/>
                  </a:rPr>
                  <a:t>Action</a:t>
                </a:r>
              </a:p>
            </p:txBody>
          </p:sp>
          <p:sp>
            <p:nvSpPr>
              <p:cNvPr id="22" name="TextBox 23"/>
              <p:cNvSpPr txBox="1">
                <a:spLocks noChangeArrowheads="1"/>
              </p:cNvSpPr>
              <p:nvPr/>
            </p:nvSpPr>
            <p:spPr bwMode="auto">
              <a:xfrm>
                <a:off x="2488001" y="4506878"/>
                <a:ext cx="2073275" cy="414263"/>
              </a:xfrm>
              <a:prstGeom prst="rect">
                <a:avLst/>
              </a:prstGeom>
              <a:noFill/>
              <a:ln w="9525">
                <a:noFill/>
                <a:miter lim="800000"/>
                <a:headEnd/>
                <a:tailEnd/>
              </a:ln>
            </p:spPr>
            <p:txBody>
              <a:bodyPr>
                <a:spAutoFit/>
              </a:bodyPr>
              <a:lstStyle/>
              <a:p>
                <a:pPr algn="ctr"/>
                <a:r>
                  <a:rPr lang="en-US" sz="2400" b="1">
                    <a:solidFill>
                      <a:schemeClr val="bg1"/>
                    </a:solidFill>
                    <a:latin typeface="Calibri" pitchFamily="34" charset="0"/>
                  </a:rPr>
                  <a:t>Maintenance</a:t>
                </a:r>
              </a:p>
            </p:txBody>
          </p:sp>
          <p:sp>
            <p:nvSpPr>
              <p:cNvPr id="23" name="TextBox 24"/>
              <p:cNvSpPr txBox="1">
                <a:spLocks noChangeArrowheads="1"/>
              </p:cNvSpPr>
              <p:nvPr/>
            </p:nvSpPr>
            <p:spPr bwMode="auto">
              <a:xfrm>
                <a:off x="2808676" y="3288026"/>
                <a:ext cx="1792288" cy="745673"/>
              </a:xfrm>
              <a:prstGeom prst="rect">
                <a:avLst/>
              </a:prstGeom>
              <a:noFill/>
              <a:ln w="9525">
                <a:noFill/>
                <a:miter lim="800000"/>
                <a:headEnd/>
                <a:tailEnd/>
              </a:ln>
            </p:spPr>
            <p:txBody>
              <a:bodyPr>
                <a:spAutoFit/>
              </a:bodyPr>
              <a:lstStyle/>
              <a:p>
                <a:pPr algn="ctr"/>
                <a:r>
                  <a:rPr lang="en-US" sz="2400" b="1" dirty="0">
                    <a:solidFill>
                      <a:schemeClr val="bg1"/>
                    </a:solidFill>
                    <a:latin typeface="Calibri" pitchFamily="34" charset="0"/>
                  </a:rPr>
                  <a:t>Return to </a:t>
                </a:r>
              </a:p>
              <a:p>
                <a:pPr algn="ctr"/>
                <a:r>
                  <a:rPr lang="en-US" sz="2400" b="1" dirty="0">
                    <a:solidFill>
                      <a:schemeClr val="bg1"/>
                    </a:solidFill>
                    <a:latin typeface="Calibri" pitchFamily="34" charset="0"/>
                  </a:rPr>
                  <a:t>use</a:t>
                </a:r>
              </a:p>
            </p:txBody>
          </p:sp>
        </p:grpSp>
        <p:sp>
          <p:nvSpPr>
            <p:cNvPr id="16" name="Circular Arrow 15"/>
            <p:cNvSpPr/>
            <p:nvPr/>
          </p:nvSpPr>
          <p:spPr>
            <a:xfrm rot="10210569">
              <a:off x="2155929" y="1047328"/>
              <a:ext cx="6258544" cy="5998016"/>
            </a:xfrm>
            <a:prstGeom prst="circularArrow">
              <a:avLst>
                <a:gd name="adj1" fmla="val 1988"/>
                <a:gd name="adj2" fmla="val 535929"/>
                <a:gd name="adj3" fmla="val 20385526"/>
                <a:gd name="adj4" fmla="val 6802711"/>
                <a:gd name="adj5" fmla="val 5218"/>
              </a:avLst>
            </a:prstGeom>
            <a:solidFill>
              <a:srgbClr val="FFC000"/>
            </a:solidFill>
          </p:spPr>
          <p:style>
            <a:lnRef idx="1">
              <a:schemeClr val="accent6"/>
            </a:lnRef>
            <a:fillRef idx="3">
              <a:schemeClr val="accent6"/>
            </a:fillRef>
            <a:effectRef idx="2">
              <a:schemeClr val="accent6"/>
            </a:effectRef>
            <a:fontRef idx="minor">
              <a:schemeClr val="lt1"/>
            </a:fontRef>
          </p:style>
          <p:txBody>
            <a:bodyPr anchor="ctr"/>
            <a:lstStyle/>
            <a:p>
              <a:pPr algn="ctr">
                <a:defRPr/>
              </a:pPr>
              <a:endParaRPr lang="en-US" dirty="0">
                <a:solidFill>
                  <a:schemeClr val="tx1"/>
                </a:solidFill>
              </a:endParaRPr>
            </a:p>
          </p:txBody>
        </p:sp>
      </p:grpSp>
      <p:sp>
        <p:nvSpPr>
          <p:cNvPr id="24" name="Rectangle 23"/>
          <p:cNvSpPr/>
          <p:nvPr/>
        </p:nvSpPr>
        <p:spPr>
          <a:xfrm>
            <a:off x="3992544" y="429696"/>
            <a:ext cx="4984057" cy="830997"/>
          </a:xfrm>
          <a:prstGeom prst="rect">
            <a:avLst/>
          </a:prstGeom>
        </p:spPr>
        <p:txBody>
          <a:bodyPr wrap="none">
            <a:spAutoFit/>
          </a:bodyPr>
          <a:lstStyle/>
          <a:p>
            <a:r>
              <a:rPr lang="en-US" sz="4400" dirty="0">
                <a:solidFill>
                  <a:srgbClr val="000000"/>
                </a:solidFill>
                <a:latin typeface="Calibri" panose="020F0502020204030204" pitchFamily="34" charset="0"/>
                <a:cs typeface="Calibri" panose="020F0502020204030204" pitchFamily="34" charset="0"/>
              </a:rPr>
              <a:t>Stages of change</a:t>
            </a:r>
          </a:p>
        </p:txBody>
      </p:sp>
    </p:spTree>
    <p:extLst>
      <p:ext uri="{BB962C8B-B14F-4D97-AF65-F5344CB8AC3E}">
        <p14:creationId xmlns:p14="http://schemas.microsoft.com/office/powerpoint/2010/main" val="161883652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4EC830D0-0C02-4956-9B1E-40F7CB312412}"/>
              </a:ext>
            </a:extLst>
          </p:cNvPr>
          <p:cNvSpPr txBox="1">
            <a:spLocks noChangeArrowheads="1"/>
          </p:cNvSpPr>
          <p:nvPr/>
        </p:nvSpPr>
        <p:spPr bwMode="auto">
          <a:xfrm>
            <a:off x="1323770" y="2446588"/>
            <a:ext cx="4754017" cy="2872445"/>
          </a:xfrm>
          <a:prstGeom prst="rect">
            <a:avLst/>
          </a:prstGeom>
          <a:ln>
            <a:miter lim="800000"/>
            <a:headEnd/>
            <a:tailEnd/>
          </a:ln>
        </p:spPr>
        <p:txBody>
          <a:bodyPr>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346075" marR="0" lvl="2" indent="-346075" fontAlgn="auto">
              <a:spcBef>
                <a:spcPts val="0"/>
              </a:spcBef>
              <a:spcAft>
                <a:spcPts val="1800"/>
              </a:spcAft>
              <a:buClr>
                <a:prstClr val="black"/>
              </a:buClr>
              <a:buFont typeface="Arial" panose="020B0604020202020204" pitchFamily="34" charset="0"/>
              <a:buChar char="•"/>
              <a:tabLst/>
              <a:defRPr/>
            </a:pPr>
            <a:r>
              <a:rPr lang="en-US" sz="2600" dirty="0">
                <a:solidFill>
                  <a:prstClr val="black"/>
                </a:solidFill>
                <a:latin typeface="Century Gothic" panose="020B0502020202020204"/>
              </a:rPr>
              <a:t>Open-ended questions</a:t>
            </a:r>
          </a:p>
          <a:p>
            <a:pPr marL="346075" marR="0" lvl="2" indent="-346075" fontAlgn="auto">
              <a:spcBef>
                <a:spcPts val="0"/>
              </a:spcBef>
              <a:spcAft>
                <a:spcPts val="1800"/>
              </a:spcAft>
              <a:buClr>
                <a:prstClr val="black"/>
              </a:buClr>
              <a:buFont typeface="Arial" panose="020B0604020202020204" pitchFamily="34" charset="0"/>
              <a:buChar char="•"/>
              <a:tabLst/>
              <a:defRPr/>
            </a:pPr>
            <a:r>
              <a:rPr lang="en-US" sz="2600" dirty="0">
                <a:solidFill>
                  <a:prstClr val="black"/>
                </a:solidFill>
                <a:latin typeface="Century Gothic" panose="020B0502020202020204"/>
              </a:rPr>
              <a:t>Affirmations</a:t>
            </a:r>
          </a:p>
          <a:p>
            <a:pPr marL="346075" marR="0" lvl="2" indent="-346075" fontAlgn="auto">
              <a:spcBef>
                <a:spcPts val="0"/>
              </a:spcBef>
              <a:spcAft>
                <a:spcPts val="1800"/>
              </a:spcAft>
              <a:buClr>
                <a:prstClr val="black"/>
              </a:buClr>
              <a:buFont typeface="Arial" panose="020B0604020202020204" pitchFamily="34" charset="0"/>
              <a:buChar char="•"/>
              <a:tabLst/>
              <a:defRPr/>
            </a:pPr>
            <a:r>
              <a:rPr lang="en-US" sz="2600" dirty="0">
                <a:solidFill>
                  <a:prstClr val="black"/>
                </a:solidFill>
                <a:latin typeface="Century Gothic" panose="020B0502020202020204"/>
              </a:rPr>
              <a:t>Reflective listening</a:t>
            </a:r>
          </a:p>
          <a:p>
            <a:pPr marL="346075" marR="0" lvl="2" indent="-346075" fontAlgn="auto">
              <a:spcBef>
                <a:spcPts val="0"/>
              </a:spcBef>
              <a:spcAft>
                <a:spcPts val="1800"/>
              </a:spcAft>
              <a:buClr>
                <a:prstClr val="black"/>
              </a:buClr>
              <a:buFont typeface="Arial" panose="020B0604020202020204" pitchFamily="34" charset="0"/>
              <a:buChar char="•"/>
              <a:tabLst/>
              <a:defRPr/>
            </a:pPr>
            <a:r>
              <a:rPr lang="en-US" sz="2600" dirty="0">
                <a:solidFill>
                  <a:prstClr val="black"/>
                </a:solidFill>
                <a:latin typeface="Century Gothic" panose="020B0502020202020204"/>
              </a:rPr>
              <a:t>Summaries</a:t>
            </a:r>
          </a:p>
        </p:txBody>
      </p:sp>
      <p:sp>
        <p:nvSpPr>
          <p:cNvPr id="6" name="Rectangle 2">
            <a:extLst>
              <a:ext uri="{FF2B5EF4-FFF2-40B4-BE49-F238E27FC236}">
                <a16:creationId xmlns:a16="http://schemas.microsoft.com/office/drawing/2014/main" id="{364B1057-8651-4430-A369-0E241C95068D}"/>
              </a:ext>
            </a:extLst>
          </p:cNvPr>
          <p:cNvSpPr txBox="1">
            <a:spLocks noChangeArrowheads="1"/>
          </p:cNvSpPr>
          <p:nvPr/>
        </p:nvSpPr>
        <p:spPr bwMode="auto">
          <a:xfrm>
            <a:off x="3743946" y="663840"/>
            <a:ext cx="4074000" cy="1015663"/>
          </a:xfrm>
          <a:prstGeom prst="rect">
            <a:avLst/>
          </a:prstGeom>
        </p:spPr>
        <p:txBody>
          <a:bodyPr wrap="none">
            <a:spAutoFit/>
          </a:bodyPr>
          <a:lstStyle>
            <a:defPPr>
              <a:defRPr lang="en-US"/>
            </a:defPPr>
            <a:lvl1pPr marR="0" lvl="0" indent="0" fontAlgn="auto">
              <a:lnSpc>
                <a:spcPct val="100000"/>
              </a:lnSpc>
              <a:spcBef>
                <a:spcPts val="0"/>
              </a:spcBef>
              <a:spcAft>
                <a:spcPts val="0"/>
              </a:spcAft>
              <a:buClrTx/>
              <a:buSzTx/>
              <a:buFontTx/>
              <a:buNone/>
              <a:tabLst/>
              <a:defRPr kumimoji="0" sz="440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stStyle>
          <a:p>
            <a:pPr algn="ctr"/>
            <a:r>
              <a:rPr lang="en-US" sz="6000" dirty="0"/>
              <a:t>   OARS skills</a:t>
            </a:r>
          </a:p>
        </p:txBody>
      </p:sp>
      <p:pic>
        <p:nvPicPr>
          <p:cNvPr id="8" name="Picture 4" descr="Image result for boat oars">
            <a:extLst>
              <a:ext uri="{FF2B5EF4-FFF2-40B4-BE49-F238E27FC236}">
                <a16:creationId xmlns:a16="http://schemas.microsoft.com/office/drawing/2014/main" id="{D4529C1A-ADB9-4256-A0AF-37755DA9BCCB}"/>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7286555" y="2238445"/>
            <a:ext cx="3738248" cy="28032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743072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a:extLst>
              <a:ext uri="{FF2B5EF4-FFF2-40B4-BE49-F238E27FC236}">
                <a16:creationId xmlns:a16="http://schemas.microsoft.com/office/drawing/2014/main" id="{6B741A5E-85FB-4868-B392-BB5E0507D9A7}"/>
              </a:ext>
            </a:extLst>
          </p:cNvPr>
          <p:cNvSpPr txBox="1">
            <a:spLocks noChangeArrowheads="1"/>
          </p:cNvSpPr>
          <p:nvPr/>
        </p:nvSpPr>
        <p:spPr bwMode="auto">
          <a:xfrm>
            <a:off x="856487" y="2183364"/>
            <a:ext cx="5918675" cy="3696101"/>
          </a:xfrm>
          <a:prstGeom prst="rect">
            <a:avLst/>
          </a:prstGeom>
          <a:ln>
            <a:miter lim="800000"/>
            <a:headEnd/>
            <a:tailEnd/>
          </a:ln>
        </p:spPr>
        <p:txBody>
          <a:bodyPr>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346075" marR="0" lvl="2" indent="-346075" fontAlgn="auto">
              <a:spcBef>
                <a:spcPts val="0"/>
              </a:spcBef>
              <a:spcAft>
                <a:spcPts val="1800"/>
              </a:spcAft>
              <a:buClr>
                <a:prstClr val="black"/>
              </a:buClr>
              <a:buFont typeface="Arial" panose="020B0604020202020204" pitchFamily="34" charset="0"/>
              <a:buChar char="•"/>
              <a:tabLst/>
              <a:defRPr/>
            </a:pPr>
            <a:r>
              <a:rPr lang="en-US" sz="2600" dirty="0">
                <a:solidFill>
                  <a:prstClr val="black"/>
                </a:solidFill>
                <a:latin typeface="Century Gothic" panose="020B0502020202020204"/>
              </a:rPr>
              <a:t>Invites the patient to “tell their story” without leading them in a specific direction </a:t>
            </a:r>
          </a:p>
          <a:p>
            <a:pPr marL="346075" marR="0" lvl="2" indent="-346075" fontAlgn="auto">
              <a:spcBef>
                <a:spcPts val="0"/>
              </a:spcBef>
              <a:spcAft>
                <a:spcPts val="1800"/>
              </a:spcAft>
              <a:buClr>
                <a:prstClr val="black"/>
              </a:buClr>
              <a:buFont typeface="Arial" panose="020B0604020202020204" pitchFamily="34" charset="0"/>
              <a:buChar char="•"/>
              <a:tabLst/>
              <a:defRPr/>
            </a:pPr>
            <a:r>
              <a:rPr lang="en-US" sz="2600" dirty="0">
                <a:solidFill>
                  <a:prstClr val="black"/>
                </a:solidFill>
                <a:latin typeface="Century Gothic" panose="020B0502020202020204"/>
              </a:rPr>
              <a:t>Should be used often, but not exclusively</a:t>
            </a:r>
          </a:p>
          <a:p>
            <a:pPr marL="346075" marR="0" lvl="2" indent="-346075" fontAlgn="auto">
              <a:spcBef>
                <a:spcPts val="0"/>
              </a:spcBef>
              <a:spcAft>
                <a:spcPts val="1800"/>
              </a:spcAft>
              <a:buClr>
                <a:prstClr val="black"/>
              </a:buClr>
              <a:buFont typeface="Arial" panose="020B0604020202020204" pitchFamily="34" charset="0"/>
              <a:buChar char="•"/>
              <a:tabLst/>
              <a:defRPr/>
            </a:pPr>
            <a:r>
              <a:rPr lang="en-US" sz="2600" dirty="0">
                <a:solidFill>
                  <a:prstClr val="black"/>
                </a:solidFill>
                <a:latin typeface="Century Gothic" panose="020B0502020202020204"/>
              </a:rPr>
              <a:t>Important to listen to the person’s response</a:t>
            </a:r>
          </a:p>
        </p:txBody>
      </p:sp>
      <p:sp>
        <p:nvSpPr>
          <p:cNvPr id="9" name="Rectangle 2">
            <a:extLst>
              <a:ext uri="{FF2B5EF4-FFF2-40B4-BE49-F238E27FC236}">
                <a16:creationId xmlns:a16="http://schemas.microsoft.com/office/drawing/2014/main" id="{58FE9EE3-229A-4D0C-9328-8C7DBB202450}"/>
              </a:ext>
            </a:extLst>
          </p:cNvPr>
          <p:cNvSpPr txBox="1">
            <a:spLocks noChangeArrowheads="1"/>
          </p:cNvSpPr>
          <p:nvPr/>
        </p:nvSpPr>
        <p:spPr bwMode="auto">
          <a:xfrm>
            <a:off x="3330840" y="593814"/>
            <a:ext cx="5792035" cy="769441"/>
          </a:xfrm>
          <a:prstGeom prst="rect">
            <a:avLst/>
          </a:prstGeom>
        </p:spPr>
        <p:txBody>
          <a:bodyPr wrap="none">
            <a:spAutoFit/>
          </a:bodyPr>
          <a:lstStyle>
            <a:defPPr>
              <a:defRPr lang="en-US"/>
            </a:defPPr>
            <a:lvl1pPr marR="0" lvl="0" indent="0" fontAlgn="auto">
              <a:lnSpc>
                <a:spcPct val="100000"/>
              </a:lnSpc>
              <a:spcBef>
                <a:spcPts val="0"/>
              </a:spcBef>
              <a:spcAft>
                <a:spcPts val="0"/>
              </a:spcAft>
              <a:buClrTx/>
              <a:buSzTx/>
              <a:buFontTx/>
              <a:buNone/>
              <a:tabLst/>
              <a:defRPr kumimoji="0" sz="440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stStyle>
          <a:p>
            <a:r>
              <a:rPr lang="en-US" dirty="0"/>
              <a:t>   Open-ended questions</a:t>
            </a:r>
          </a:p>
        </p:txBody>
      </p:sp>
      <p:pic>
        <p:nvPicPr>
          <p:cNvPr id="10" name="Picture 4" descr="Image result for boat oars">
            <a:extLst>
              <a:ext uri="{FF2B5EF4-FFF2-40B4-BE49-F238E27FC236}">
                <a16:creationId xmlns:a16="http://schemas.microsoft.com/office/drawing/2014/main" id="{F81D23C4-3AFF-4B04-A7DE-6BC9CC61AB36}"/>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8358809" y="2787965"/>
            <a:ext cx="3067292" cy="23001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990572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8CA1946D-1218-4382-9EEB-3FD38FF44B7D}"/>
              </a:ext>
            </a:extLst>
          </p:cNvPr>
          <p:cNvSpPr txBox="1">
            <a:spLocks noChangeArrowheads="1"/>
          </p:cNvSpPr>
          <p:nvPr/>
        </p:nvSpPr>
        <p:spPr bwMode="auto">
          <a:xfrm>
            <a:off x="1781503" y="527954"/>
            <a:ext cx="8473282" cy="769441"/>
          </a:xfrm>
          <a:prstGeom prst="rect">
            <a:avLst/>
          </a:prstGeom>
        </p:spPr>
        <p:txBody>
          <a:bodyPr wrap="none">
            <a:spAutoFit/>
          </a:bodyPr>
          <a:lstStyle>
            <a:defPPr>
              <a:defRPr lang="en-US"/>
            </a:defPPr>
            <a:lvl1pPr marR="0" lvl="0" indent="0" fontAlgn="auto">
              <a:lnSpc>
                <a:spcPct val="100000"/>
              </a:lnSpc>
              <a:spcBef>
                <a:spcPts val="0"/>
              </a:spcBef>
              <a:spcAft>
                <a:spcPts val="0"/>
              </a:spcAft>
              <a:buClrTx/>
              <a:buSzTx/>
              <a:buFontTx/>
              <a:buNone/>
              <a:tabLst/>
              <a:defRPr kumimoji="0" sz="440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stStyle>
          <a:p>
            <a:r>
              <a:rPr lang="en-US" dirty="0"/>
              <a:t>  Examples of open-ended questions</a:t>
            </a:r>
          </a:p>
        </p:txBody>
      </p:sp>
      <p:graphicFrame>
        <p:nvGraphicFramePr>
          <p:cNvPr id="11" name="Table 10">
            <a:extLst>
              <a:ext uri="{FF2B5EF4-FFF2-40B4-BE49-F238E27FC236}">
                <a16:creationId xmlns:a16="http://schemas.microsoft.com/office/drawing/2014/main" id="{5A9328D4-39BF-4488-929B-AB652704C101}"/>
              </a:ext>
            </a:extLst>
          </p:cNvPr>
          <p:cNvGraphicFramePr>
            <a:graphicFrameLocks noGrp="1"/>
          </p:cNvGraphicFramePr>
          <p:nvPr>
            <p:extLst>
              <p:ext uri="{D42A27DB-BD31-4B8C-83A1-F6EECF244321}">
                <p14:modId xmlns:p14="http://schemas.microsoft.com/office/powerpoint/2010/main" val="1895225658"/>
              </p:ext>
            </p:extLst>
          </p:nvPr>
        </p:nvGraphicFramePr>
        <p:xfrm>
          <a:off x="1282149" y="1753677"/>
          <a:ext cx="9471990" cy="4339010"/>
        </p:xfrm>
        <a:graphic>
          <a:graphicData uri="http://schemas.openxmlformats.org/drawingml/2006/table">
            <a:tbl>
              <a:tblPr firstRow="1" bandRow="1"/>
              <a:tblGrid>
                <a:gridCol w="4417433">
                  <a:extLst>
                    <a:ext uri="{9D8B030D-6E8A-4147-A177-3AD203B41FA5}">
                      <a16:colId xmlns:a16="http://schemas.microsoft.com/office/drawing/2014/main" val="20000"/>
                    </a:ext>
                  </a:extLst>
                </a:gridCol>
                <a:gridCol w="5054557">
                  <a:extLst>
                    <a:ext uri="{9D8B030D-6E8A-4147-A177-3AD203B41FA5}">
                      <a16:colId xmlns:a16="http://schemas.microsoft.com/office/drawing/2014/main" val="20001"/>
                    </a:ext>
                  </a:extLst>
                </a:gridCol>
              </a:tblGrid>
              <a:tr h="822027">
                <a:tc>
                  <a:txBody>
                    <a:bodyPr/>
                    <a:lstStyle>
                      <a:lvl1pPr marL="0" algn="l" defTabSz="457200" rtl="0" eaLnBrk="1" latinLnBrk="0" hangingPunct="1">
                        <a:defRPr sz="1800" b="1" kern="1200">
                          <a:solidFill>
                            <a:schemeClr val="lt1"/>
                          </a:solidFill>
                          <a:latin typeface="Century Gothic" panose="020B0502020202020204"/>
                        </a:defRPr>
                      </a:lvl1pPr>
                      <a:lvl2pPr marL="457200" algn="l" defTabSz="457200" rtl="0" eaLnBrk="1" latinLnBrk="0" hangingPunct="1">
                        <a:defRPr sz="1800" b="1" kern="1200">
                          <a:solidFill>
                            <a:schemeClr val="lt1"/>
                          </a:solidFill>
                          <a:latin typeface="Century Gothic" panose="020B0502020202020204"/>
                        </a:defRPr>
                      </a:lvl2pPr>
                      <a:lvl3pPr marL="914400" algn="l" defTabSz="457200" rtl="0" eaLnBrk="1" latinLnBrk="0" hangingPunct="1">
                        <a:defRPr sz="1800" b="1" kern="1200">
                          <a:solidFill>
                            <a:schemeClr val="lt1"/>
                          </a:solidFill>
                          <a:latin typeface="Century Gothic" panose="020B0502020202020204"/>
                        </a:defRPr>
                      </a:lvl3pPr>
                      <a:lvl4pPr marL="1371600" algn="l" defTabSz="457200" rtl="0" eaLnBrk="1" latinLnBrk="0" hangingPunct="1">
                        <a:defRPr sz="1800" b="1" kern="1200">
                          <a:solidFill>
                            <a:schemeClr val="lt1"/>
                          </a:solidFill>
                          <a:latin typeface="Century Gothic" panose="020B0502020202020204"/>
                        </a:defRPr>
                      </a:lvl4pPr>
                      <a:lvl5pPr marL="1828800" algn="l" defTabSz="457200" rtl="0" eaLnBrk="1" latinLnBrk="0" hangingPunct="1">
                        <a:defRPr sz="1800" b="1" kern="1200">
                          <a:solidFill>
                            <a:schemeClr val="lt1"/>
                          </a:solidFill>
                          <a:latin typeface="Century Gothic" panose="020B0502020202020204"/>
                        </a:defRPr>
                      </a:lvl5pPr>
                      <a:lvl6pPr marL="2286000" algn="l" defTabSz="457200" rtl="0" eaLnBrk="1" latinLnBrk="0" hangingPunct="1">
                        <a:defRPr sz="1800" b="1" kern="1200">
                          <a:solidFill>
                            <a:schemeClr val="lt1"/>
                          </a:solidFill>
                          <a:latin typeface="Century Gothic" panose="020B0502020202020204"/>
                        </a:defRPr>
                      </a:lvl6pPr>
                      <a:lvl7pPr marL="2743200" algn="l" defTabSz="457200" rtl="0" eaLnBrk="1" latinLnBrk="0" hangingPunct="1">
                        <a:defRPr sz="1800" b="1" kern="1200">
                          <a:solidFill>
                            <a:schemeClr val="lt1"/>
                          </a:solidFill>
                          <a:latin typeface="Century Gothic" panose="020B0502020202020204"/>
                        </a:defRPr>
                      </a:lvl7pPr>
                      <a:lvl8pPr marL="3200400" algn="l" defTabSz="457200" rtl="0" eaLnBrk="1" latinLnBrk="0" hangingPunct="1">
                        <a:defRPr sz="1800" b="1" kern="1200">
                          <a:solidFill>
                            <a:schemeClr val="lt1"/>
                          </a:solidFill>
                          <a:latin typeface="Century Gothic" panose="020B0502020202020204"/>
                        </a:defRPr>
                      </a:lvl8pPr>
                      <a:lvl9pPr marL="3657600" algn="l" defTabSz="457200" rtl="0" eaLnBrk="1" latinLnBrk="0" hangingPunct="1">
                        <a:defRPr sz="1800" b="1" kern="1200">
                          <a:solidFill>
                            <a:schemeClr val="lt1"/>
                          </a:solidFill>
                          <a:latin typeface="Century Gothic" panose="020B0502020202020204"/>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kern="1200" spc="150" baseline="0" dirty="0">
                          <a:solidFill>
                            <a:schemeClr val="tx1"/>
                          </a:solidFill>
                        </a:rPr>
                        <a:t>Closed</a:t>
                      </a:r>
                      <a:endParaRPr lang="en-US" sz="2400" b="1" kern="1200" spc="150" baseline="0" dirty="0">
                        <a:solidFill>
                          <a:schemeClr val="tx1"/>
                        </a:solidFill>
                        <a:latin typeface="+mn-lt"/>
                        <a:ea typeface="+mn-ea"/>
                        <a:cs typeface="+mn-cs"/>
                      </a:endParaRPr>
                    </a:p>
                  </a:txBody>
                  <a:tcPr anchor="ctr">
                    <a:lnL w="12700" cmpd="sng">
                      <a:solidFill>
                        <a:srgbClr val="F5A408"/>
                      </a:solidFill>
                    </a:lnL>
                    <a:lnR w="12700" cap="flat" cmpd="sng" algn="ctr">
                      <a:solidFill>
                        <a:sysClr val="windowText" lastClr="000000"/>
                      </a:solidFill>
                      <a:prstDash val="solid"/>
                      <a:round/>
                      <a:headEnd type="none" w="med" len="med"/>
                      <a:tailEnd type="none" w="med" len="med"/>
                    </a:lnR>
                    <a:lnT w="12700" cmpd="sng">
                      <a:solidFill>
                        <a:srgbClr val="F5A408"/>
                      </a:solidFill>
                    </a:lnT>
                    <a:lnB w="12700" cmpd="sng">
                      <a:solidFill>
                        <a:srgbClr val="F5A408"/>
                      </a:solidFill>
                    </a:lnB>
                    <a:lnTlToBr w="12700" cmpd="sng">
                      <a:noFill/>
                      <a:prstDash val="solid"/>
                    </a:lnTlToBr>
                    <a:lnBlToTr w="12700" cmpd="sng">
                      <a:noFill/>
                      <a:prstDash val="solid"/>
                    </a:lnBlToTr>
                    <a:solidFill>
                      <a:sysClr val="window" lastClr="FFFFFF"/>
                    </a:solidFill>
                  </a:tcPr>
                </a:tc>
                <a:tc>
                  <a:txBody>
                    <a:bodyPr/>
                    <a:lstStyle>
                      <a:lvl1pPr marL="0" algn="l" defTabSz="457200" rtl="0" eaLnBrk="1" latinLnBrk="0" hangingPunct="1">
                        <a:defRPr sz="1800" b="1" kern="1200">
                          <a:solidFill>
                            <a:schemeClr val="lt1"/>
                          </a:solidFill>
                          <a:latin typeface="Century Gothic" panose="020B0502020202020204"/>
                        </a:defRPr>
                      </a:lvl1pPr>
                      <a:lvl2pPr marL="457200" algn="l" defTabSz="457200" rtl="0" eaLnBrk="1" latinLnBrk="0" hangingPunct="1">
                        <a:defRPr sz="1800" b="1" kern="1200">
                          <a:solidFill>
                            <a:schemeClr val="lt1"/>
                          </a:solidFill>
                          <a:latin typeface="Century Gothic" panose="020B0502020202020204"/>
                        </a:defRPr>
                      </a:lvl2pPr>
                      <a:lvl3pPr marL="914400" algn="l" defTabSz="457200" rtl="0" eaLnBrk="1" latinLnBrk="0" hangingPunct="1">
                        <a:defRPr sz="1800" b="1" kern="1200">
                          <a:solidFill>
                            <a:schemeClr val="lt1"/>
                          </a:solidFill>
                          <a:latin typeface="Century Gothic" panose="020B0502020202020204"/>
                        </a:defRPr>
                      </a:lvl3pPr>
                      <a:lvl4pPr marL="1371600" algn="l" defTabSz="457200" rtl="0" eaLnBrk="1" latinLnBrk="0" hangingPunct="1">
                        <a:defRPr sz="1800" b="1" kern="1200">
                          <a:solidFill>
                            <a:schemeClr val="lt1"/>
                          </a:solidFill>
                          <a:latin typeface="Century Gothic" panose="020B0502020202020204"/>
                        </a:defRPr>
                      </a:lvl4pPr>
                      <a:lvl5pPr marL="1828800" algn="l" defTabSz="457200" rtl="0" eaLnBrk="1" latinLnBrk="0" hangingPunct="1">
                        <a:defRPr sz="1800" b="1" kern="1200">
                          <a:solidFill>
                            <a:schemeClr val="lt1"/>
                          </a:solidFill>
                          <a:latin typeface="Century Gothic" panose="020B0502020202020204"/>
                        </a:defRPr>
                      </a:lvl5pPr>
                      <a:lvl6pPr marL="2286000" algn="l" defTabSz="457200" rtl="0" eaLnBrk="1" latinLnBrk="0" hangingPunct="1">
                        <a:defRPr sz="1800" b="1" kern="1200">
                          <a:solidFill>
                            <a:schemeClr val="lt1"/>
                          </a:solidFill>
                          <a:latin typeface="Century Gothic" panose="020B0502020202020204"/>
                        </a:defRPr>
                      </a:lvl6pPr>
                      <a:lvl7pPr marL="2743200" algn="l" defTabSz="457200" rtl="0" eaLnBrk="1" latinLnBrk="0" hangingPunct="1">
                        <a:defRPr sz="1800" b="1" kern="1200">
                          <a:solidFill>
                            <a:schemeClr val="lt1"/>
                          </a:solidFill>
                          <a:latin typeface="Century Gothic" panose="020B0502020202020204"/>
                        </a:defRPr>
                      </a:lvl7pPr>
                      <a:lvl8pPr marL="3200400" algn="l" defTabSz="457200" rtl="0" eaLnBrk="1" latinLnBrk="0" hangingPunct="1">
                        <a:defRPr sz="1800" b="1" kern="1200">
                          <a:solidFill>
                            <a:schemeClr val="lt1"/>
                          </a:solidFill>
                          <a:latin typeface="Century Gothic" panose="020B0502020202020204"/>
                        </a:defRPr>
                      </a:lvl8pPr>
                      <a:lvl9pPr marL="3657600" algn="l" defTabSz="457200" rtl="0" eaLnBrk="1" latinLnBrk="0" hangingPunct="1">
                        <a:defRPr sz="1800" b="1" kern="1200">
                          <a:solidFill>
                            <a:schemeClr val="lt1"/>
                          </a:solidFill>
                          <a:latin typeface="Century Gothic" panose="020B0502020202020204"/>
                        </a:defRPr>
                      </a:lvl9pPr>
                    </a:lstStyle>
                    <a:p>
                      <a:r>
                        <a:rPr lang="en-US" sz="2400" b="1" kern="1200" spc="150" baseline="0" dirty="0">
                          <a:solidFill>
                            <a:schemeClr val="tx1"/>
                          </a:solidFill>
                        </a:rPr>
                        <a:t>Open</a:t>
                      </a:r>
                      <a:endParaRPr lang="en-US" sz="2400" b="1" kern="1200" spc="150" baseline="0" dirty="0">
                        <a:solidFill>
                          <a:schemeClr val="tx1"/>
                        </a:solidFill>
                        <a:latin typeface="+mn-lt"/>
                        <a:ea typeface="+mn-ea"/>
                        <a:cs typeface="+mn-cs"/>
                      </a:endParaRPr>
                    </a:p>
                  </a:txBody>
                  <a:tcPr anchor="ctr">
                    <a:lnL w="12700" cap="flat" cmpd="sng" algn="ctr">
                      <a:solidFill>
                        <a:sysClr val="windowText" lastClr="000000"/>
                      </a:solidFill>
                      <a:prstDash val="solid"/>
                      <a:round/>
                      <a:headEnd type="none" w="med" len="med"/>
                      <a:tailEnd type="none" w="med" len="med"/>
                    </a:lnL>
                    <a:lnR w="12700" cmpd="sng">
                      <a:solidFill>
                        <a:srgbClr val="F5A408"/>
                      </a:solidFill>
                    </a:lnR>
                    <a:lnT w="12700" cmpd="sng">
                      <a:solidFill>
                        <a:srgbClr val="F5A408"/>
                      </a:solidFill>
                    </a:lnT>
                    <a:lnB w="12700" cmpd="sng">
                      <a:solidFill>
                        <a:srgbClr val="F5A408"/>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0"/>
                  </a:ext>
                </a:extLst>
              </a:tr>
              <a:tr h="822027">
                <a:tc>
                  <a:txBody>
                    <a:bodyPr/>
                    <a:lstStyle>
                      <a:lvl1pPr marL="0" algn="l" defTabSz="457200" rtl="0" eaLnBrk="1" latinLnBrk="0" hangingPunct="1">
                        <a:defRPr sz="1800" kern="1200">
                          <a:solidFill>
                            <a:schemeClr val="dk1"/>
                          </a:solidFill>
                          <a:latin typeface="Century Gothic" panose="020B0502020202020204"/>
                        </a:defRPr>
                      </a:lvl1pPr>
                      <a:lvl2pPr marL="457200" algn="l" defTabSz="457200" rtl="0" eaLnBrk="1" latinLnBrk="0" hangingPunct="1">
                        <a:defRPr sz="1800" kern="1200">
                          <a:solidFill>
                            <a:schemeClr val="dk1"/>
                          </a:solidFill>
                          <a:latin typeface="Century Gothic" panose="020B0502020202020204"/>
                        </a:defRPr>
                      </a:lvl2pPr>
                      <a:lvl3pPr marL="914400" algn="l" defTabSz="457200" rtl="0" eaLnBrk="1" latinLnBrk="0" hangingPunct="1">
                        <a:defRPr sz="1800" kern="1200">
                          <a:solidFill>
                            <a:schemeClr val="dk1"/>
                          </a:solidFill>
                          <a:latin typeface="Century Gothic" panose="020B0502020202020204"/>
                        </a:defRPr>
                      </a:lvl3pPr>
                      <a:lvl4pPr marL="1371600" algn="l" defTabSz="457200" rtl="0" eaLnBrk="1" latinLnBrk="0" hangingPunct="1">
                        <a:defRPr sz="1800" kern="1200">
                          <a:solidFill>
                            <a:schemeClr val="dk1"/>
                          </a:solidFill>
                          <a:latin typeface="Century Gothic" panose="020B0502020202020204"/>
                        </a:defRPr>
                      </a:lvl4pPr>
                      <a:lvl5pPr marL="1828800" algn="l" defTabSz="457200" rtl="0" eaLnBrk="1" latinLnBrk="0" hangingPunct="1">
                        <a:defRPr sz="1800" kern="1200">
                          <a:solidFill>
                            <a:schemeClr val="dk1"/>
                          </a:solidFill>
                          <a:latin typeface="Century Gothic" panose="020B0502020202020204"/>
                        </a:defRPr>
                      </a:lvl5pPr>
                      <a:lvl6pPr marL="2286000" algn="l" defTabSz="457200" rtl="0" eaLnBrk="1" latinLnBrk="0" hangingPunct="1">
                        <a:defRPr sz="1800" kern="1200">
                          <a:solidFill>
                            <a:schemeClr val="dk1"/>
                          </a:solidFill>
                          <a:latin typeface="Century Gothic" panose="020B0502020202020204"/>
                        </a:defRPr>
                      </a:lvl6pPr>
                      <a:lvl7pPr marL="2743200" algn="l" defTabSz="457200" rtl="0" eaLnBrk="1" latinLnBrk="0" hangingPunct="1">
                        <a:defRPr sz="1800" kern="1200">
                          <a:solidFill>
                            <a:schemeClr val="dk1"/>
                          </a:solidFill>
                          <a:latin typeface="Century Gothic" panose="020B0502020202020204"/>
                        </a:defRPr>
                      </a:lvl7pPr>
                      <a:lvl8pPr marL="3200400" algn="l" defTabSz="457200" rtl="0" eaLnBrk="1" latinLnBrk="0" hangingPunct="1">
                        <a:defRPr sz="1800" kern="1200">
                          <a:solidFill>
                            <a:schemeClr val="dk1"/>
                          </a:solidFill>
                          <a:latin typeface="Century Gothic" panose="020B0502020202020204"/>
                        </a:defRPr>
                      </a:lvl8pPr>
                      <a:lvl9pPr marL="3657600" algn="l" defTabSz="457200" rtl="0" eaLnBrk="1" latinLnBrk="0" hangingPunct="1">
                        <a:defRPr sz="1800" kern="1200">
                          <a:solidFill>
                            <a:schemeClr val="dk1"/>
                          </a:solidFill>
                          <a:latin typeface="Century Gothic" panose="020B0502020202020204"/>
                        </a:defRPr>
                      </a:lvl9pPr>
                    </a:lstStyle>
                    <a:p>
                      <a:r>
                        <a:rPr lang="en-US" sz="2400" kern="1200" spc="150" baseline="0" dirty="0">
                          <a:solidFill>
                            <a:schemeClr val="tx1"/>
                          </a:solidFill>
                        </a:rPr>
                        <a:t>Are you in pain?</a:t>
                      </a:r>
                      <a:endParaRPr lang="en-US" sz="2400" kern="1200" spc="150" baseline="0" dirty="0">
                        <a:solidFill>
                          <a:schemeClr val="tx1"/>
                        </a:solidFill>
                        <a:latin typeface="+mn-lt"/>
                        <a:ea typeface="+mn-ea"/>
                        <a:cs typeface="+mn-cs"/>
                      </a:endParaRPr>
                    </a:p>
                  </a:txBody>
                  <a:tcPr anchor="ctr">
                    <a:lnL w="12700" cmpd="sng">
                      <a:solidFill>
                        <a:srgbClr val="F5A408"/>
                      </a:solidFill>
                    </a:lnL>
                    <a:lnR w="12700" cap="flat" cmpd="sng" algn="ctr">
                      <a:solidFill>
                        <a:sysClr val="windowText" lastClr="000000"/>
                      </a:solidFill>
                      <a:prstDash val="solid"/>
                      <a:round/>
                      <a:headEnd type="none" w="med" len="med"/>
                      <a:tailEnd type="none" w="med" len="med"/>
                    </a:lnR>
                    <a:lnT w="12700" cmpd="sng">
                      <a:solidFill>
                        <a:srgbClr val="F5A408"/>
                      </a:solidFill>
                    </a:lnT>
                    <a:lnB w="12700" cmpd="sng">
                      <a:solidFill>
                        <a:srgbClr val="F5A408"/>
                      </a:solidFill>
                    </a:lnB>
                    <a:lnTlToBr w="12700" cmpd="sng">
                      <a:noFill/>
                      <a:prstDash val="solid"/>
                    </a:lnTlToBr>
                    <a:lnBlToTr w="12700" cmpd="sng">
                      <a:noFill/>
                      <a:prstDash val="solid"/>
                    </a:lnBlToTr>
                    <a:solidFill>
                      <a:srgbClr val="F5A408">
                        <a:tint val="20000"/>
                      </a:srgbClr>
                    </a:solidFill>
                  </a:tcPr>
                </a:tc>
                <a:tc>
                  <a:txBody>
                    <a:bodyPr/>
                    <a:lstStyle>
                      <a:lvl1pPr marL="0" algn="l" defTabSz="457200" rtl="0" eaLnBrk="1" latinLnBrk="0" hangingPunct="1">
                        <a:defRPr sz="1800" kern="1200">
                          <a:solidFill>
                            <a:schemeClr val="dk1"/>
                          </a:solidFill>
                          <a:latin typeface="Century Gothic" panose="020B0502020202020204"/>
                        </a:defRPr>
                      </a:lvl1pPr>
                      <a:lvl2pPr marL="457200" algn="l" defTabSz="457200" rtl="0" eaLnBrk="1" latinLnBrk="0" hangingPunct="1">
                        <a:defRPr sz="1800" kern="1200">
                          <a:solidFill>
                            <a:schemeClr val="dk1"/>
                          </a:solidFill>
                          <a:latin typeface="Century Gothic" panose="020B0502020202020204"/>
                        </a:defRPr>
                      </a:lvl2pPr>
                      <a:lvl3pPr marL="914400" algn="l" defTabSz="457200" rtl="0" eaLnBrk="1" latinLnBrk="0" hangingPunct="1">
                        <a:defRPr sz="1800" kern="1200">
                          <a:solidFill>
                            <a:schemeClr val="dk1"/>
                          </a:solidFill>
                          <a:latin typeface="Century Gothic" panose="020B0502020202020204"/>
                        </a:defRPr>
                      </a:lvl3pPr>
                      <a:lvl4pPr marL="1371600" algn="l" defTabSz="457200" rtl="0" eaLnBrk="1" latinLnBrk="0" hangingPunct="1">
                        <a:defRPr sz="1800" kern="1200">
                          <a:solidFill>
                            <a:schemeClr val="dk1"/>
                          </a:solidFill>
                          <a:latin typeface="Century Gothic" panose="020B0502020202020204"/>
                        </a:defRPr>
                      </a:lvl4pPr>
                      <a:lvl5pPr marL="1828800" algn="l" defTabSz="457200" rtl="0" eaLnBrk="1" latinLnBrk="0" hangingPunct="1">
                        <a:defRPr sz="1800" kern="1200">
                          <a:solidFill>
                            <a:schemeClr val="dk1"/>
                          </a:solidFill>
                          <a:latin typeface="Century Gothic" panose="020B0502020202020204"/>
                        </a:defRPr>
                      </a:lvl5pPr>
                      <a:lvl6pPr marL="2286000" algn="l" defTabSz="457200" rtl="0" eaLnBrk="1" latinLnBrk="0" hangingPunct="1">
                        <a:defRPr sz="1800" kern="1200">
                          <a:solidFill>
                            <a:schemeClr val="dk1"/>
                          </a:solidFill>
                          <a:latin typeface="Century Gothic" panose="020B0502020202020204"/>
                        </a:defRPr>
                      </a:lvl6pPr>
                      <a:lvl7pPr marL="2743200" algn="l" defTabSz="457200" rtl="0" eaLnBrk="1" latinLnBrk="0" hangingPunct="1">
                        <a:defRPr sz="1800" kern="1200">
                          <a:solidFill>
                            <a:schemeClr val="dk1"/>
                          </a:solidFill>
                          <a:latin typeface="Century Gothic" panose="020B0502020202020204"/>
                        </a:defRPr>
                      </a:lvl7pPr>
                      <a:lvl8pPr marL="3200400" algn="l" defTabSz="457200" rtl="0" eaLnBrk="1" latinLnBrk="0" hangingPunct="1">
                        <a:defRPr sz="1800" kern="1200">
                          <a:solidFill>
                            <a:schemeClr val="dk1"/>
                          </a:solidFill>
                          <a:latin typeface="Century Gothic" panose="020B0502020202020204"/>
                        </a:defRPr>
                      </a:lvl8pPr>
                      <a:lvl9pPr marL="3657600" algn="l" defTabSz="457200" rtl="0" eaLnBrk="1" latinLnBrk="0" hangingPunct="1">
                        <a:defRPr sz="1800" kern="1200">
                          <a:solidFill>
                            <a:schemeClr val="dk1"/>
                          </a:solidFill>
                          <a:latin typeface="Century Gothic" panose="020B0502020202020204"/>
                        </a:defRPr>
                      </a:lvl9p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2400" kern="1200" spc="150" baseline="0" dirty="0">
                        <a:solidFill>
                          <a:schemeClr val="tx1"/>
                        </a:solidFill>
                        <a:latin typeface="+mn-lt"/>
                        <a:ea typeface="+mn-ea"/>
                        <a:cs typeface="+mn-cs"/>
                      </a:endParaRPr>
                    </a:p>
                  </a:txBody>
                  <a:tcPr anchor="ctr">
                    <a:lnL w="12700" cap="flat" cmpd="sng" algn="ctr">
                      <a:solidFill>
                        <a:sysClr val="windowText" lastClr="000000"/>
                      </a:solidFill>
                      <a:prstDash val="solid"/>
                      <a:round/>
                      <a:headEnd type="none" w="med" len="med"/>
                      <a:tailEnd type="none" w="med" len="med"/>
                    </a:lnL>
                    <a:lnR w="12700" cmpd="sng">
                      <a:solidFill>
                        <a:srgbClr val="F5A408"/>
                      </a:solidFill>
                    </a:lnR>
                    <a:lnT w="12700" cmpd="sng">
                      <a:solidFill>
                        <a:srgbClr val="F5A408"/>
                      </a:solidFill>
                    </a:lnT>
                    <a:lnB w="12700" cmpd="sng">
                      <a:solidFill>
                        <a:srgbClr val="F5A408"/>
                      </a:solidFill>
                    </a:lnB>
                    <a:lnTlToBr w="12700" cmpd="sng">
                      <a:noFill/>
                      <a:prstDash val="solid"/>
                    </a:lnTlToBr>
                    <a:lnBlToTr w="12700" cmpd="sng">
                      <a:noFill/>
                      <a:prstDash val="solid"/>
                    </a:lnBlToTr>
                    <a:solidFill>
                      <a:srgbClr val="F5A408">
                        <a:tint val="20000"/>
                      </a:srgbClr>
                    </a:solidFill>
                  </a:tcPr>
                </a:tc>
                <a:extLst>
                  <a:ext uri="{0D108BD9-81ED-4DB2-BD59-A6C34878D82A}">
                    <a16:rowId xmlns:a16="http://schemas.microsoft.com/office/drawing/2014/main" val="10001"/>
                  </a:ext>
                </a:extLst>
              </a:tr>
              <a:tr h="1102482">
                <a:tc>
                  <a:txBody>
                    <a:bodyPr/>
                    <a:lstStyle>
                      <a:lvl1pPr marL="0" algn="l" defTabSz="457200" rtl="0" eaLnBrk="1" latinLnBrk="0" hangingPunct="1">
                        <a:defRPr sz="1800" kern="1200">
                          <a:solidFill>
                            <a:schemeClr val="dk1"/>
                          </a:solidFill>
                          <a:latin typeface="Century Gothic" panose="020B0502020202020204"/>
                        </a:defRPr>
                      </a:lvl1pPr>
                      <a:lvl2pPr marL="457200" algn="l" defTabSz="457200" rtl="0" eaLnBrk="1" latinLnBrk="0" hangingPunct="1">
                        <a:defRPr sz="1800" kern="1200">
                          <a:solidFill>
                            <a:schemeClr val="dk1"/>
                          </a:solidFill>
                          <a:latin typeface="Century Gothic" panose="020B0502020202020204"/>
                        </a:defRPr>
                      </a:lvl2pPr>
                      <a:lvl3pPr marL="914400" algn="l" defTabSz="457200" rtl="0" eaLnBrk="1" latinLnBrk="0" hangingPunct="1">
                        <a:defRPr sz="1800" kern="1200">
                          <a:solidFill>
                            <a:schemeClr val="dk1"/>
                          </a:solidFill>
                          <a:latin typeface="Century Gothic" panose="020B0502020202020204"/>
                        </a:defRPr>
                      </a:lvl3pPr>
                      <a:lvl4pPr marL="1371600" algn="l" defTabSz="457200" rtl="0" eaLnBrk="1" latinLnBrk="0" hangingPunct="1">
                        <a:defRPr sz="1800" kern="1200">
                          <a:solidFill>
                            <a:schemeClr val="dk1"/>
                          </a:solidFill>
                          <a:latin typeface="Century Gothic" panose="020B0502020202020204"/>
                        </a:defRPr>
                      </a:lvl4pPr>
                      <a:lvl5pPr marL="1828800" algn="l" defTabSz="457200" rtl="0" eaLnBrk="1" latinLnBrk="0" hangingPunct="1">
                        <a:defRPr sz="1800" kern="1200">
                          <a:solidFill>
                            <a:schemeClr val="dk1"/>
                          </a:solidFill>
                          <a:latin typeface="Century Gothic" panose="020B0502020202020204"/>
                        </a:defRPr>
                      </a:lvl5pPr>
                      <a:lvl6pPr marL="2286000" algn="l" defTabSz="457200" rtl="0" eaLnBrk="1" latinLnBrk="0" hangingPunct="1">
                        <a:defRPr sz="1800" kern="1200">
                          <a:solidFill>
                            <a:schemeClr val="dk1"/>
                          </a:solidFill>
                          <a:latin typeface="Century Gothic" panose="020B0502020202020204"/>
                        </a:defRPr>
                      </a:lvl6pPr>
                      <a:lvl7pPr marL="2743200" algn="l" defTabSz="457200" rtl="0" eaLnBrk="1" latinLnBrk="0" hangingPunct="1">
                        <a:defRPr sz="1800" kern="1200">
                          <a:solidFill>
                            <a:schemeClr val="dk1"/>
                          </a:solidFill>
                          <a:latin typeface="Century Gothic" panose="020B0502020202020204"/>
                        </a:defRPr>
                      </a:lvl7pPr>
                      <a:lvl8pPr marL="3200400" algn="l" defTabSz="457200" rtl="0" eaLnBrk="1" latinLnBrk="0" hangingPunct="1">
                        <a:defRPr sz="1800" kern="1200">
                          <a:solidFill>
                            <a:schemeClr val="dk1"/>
                          </a:solidFill>
                          <a:latin typeface="Century Gothic" panose="020B0502020202020204"/>
                        </a:defRPr>
                      </a:lvl8pPr>
                      <a:lvl9pPr marL="3657600" algn="l" defTabSz="457200" rtl="0" eaLnBrk="1" latinLnBrk="0" hangingPunct="1">
                        <a:defRPr sz="1800" kern="1200">
                          <a:solidFill>
                            <a:schemeClr val="dk1"/>
                          </a:solidFill>
                          <a:latin typeface="Century Gothic" panose="020B0502020202020204"/>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spc="150" baseline="0" dirty="0">
                          <a:solidFill>
                            <a:schemeClr val="tx1"/>
                          </a:solidFill>
                        </a:rPr>
                        <a:t>How often do you use drugs?</a:t>
                      </a:r>
                      <a:endParaRPr lang="en-US" sz="2400" kern="1200" spc="150" baseline="0" dirty="0">
                        <a:solidFill>
                          <a:schemeClr val="tx1"/>
                        </a:solidFill>
                        <a:latin typeface="+mn-lt"/>
                        <a:ea typeface="+mn-ea"/>
                        <a:cs typeface="+mn-cs"/>
                      </a:endParaRPr>
                    </a:p>
                  </a:txBody>
                  <a:tcPr anchor="ctr">
                    <a:lnL w="12700" cmpd="sng">
                      <a:solidFill>
                        <a:srgbClr val="F5A408"/>
                      </a:solidFill>
                    </a:lnL>
                    <a:lnR w="12700" cap="flat" cmpd="sng" algn="ctr">
                      <a:solidFill>
                        <a:sysClr val="windowText" lastClr="000000"/>
                      </a:solidFill>
                      <a:prstDash val="solid"/>
                      <a:round/>
                      <a:headEnd type="none" w="med" len="med"/>
                      <a:tailEnd type="none" w="med" len="med"/>
                    </a:lnR>
                    <a:lnT w="12700" cmpd="sng">
                      <a:solidFill>
                        <a:srgbClr val="F5A408"/>
                      </a:solidFill>
                    </a:lnT>
                    <a:lnB w="12700" cmpd="sng">
                      <a:solidFill>
                        <a:srgbClr val="F5A408"/>
                      </a:solidFill>
                    </a:lnB>
                    <a:lnTlToBr w="12700" cmpd="sng">
                      <a:noFill/>
                      <a:prstDash val="solid"/>
                    </a:lnTlToBr>
                    <a:lnBlToTr w="12700" cmpd="sng">
                      <a:noFill/>
                      <a:prstDash val="solid"/>
                    </a:lnBlToTr>
                    <a:solidFill>
                      <a:sysClr val="window" lastClr="FFFFFF"/>
                    </a:solidFill>
                  </a:tcPr>
                </a:tc>
                <a:tc>
                  <a:txBody>
                    <a:bodyPr/>
                    <a:lstStyle>
                      <a:lvl1pPr marL="0" algn="l" defTabSz="457200" rtl="0" eaLnBrk="1" latinLnBrk="0" hangingPunct="1">
                        <a:defRPr sz="1800" kern="1200">
                          <a:solidFill>
                            <a:schemeClr val="dk1"/>
                          </a:solidFill>
                          <a:latin typeface="Century Gothic" panose="020B0502020202020204"/>
                        </a:defRPr>
                      </a:lvl1pPr>
                      <a:lvl2pPr marL="457200" algn="l" defTabSz="457200" rtl="0" eaLnBrk="1" latinLnBrk="0" hangingPunct="1">
                        <a:defRPr sz="1800" kern="1200">
                          <a:solidFill>
                            <a:schemeClr val="dk1"/>
                          </a:solidFill>
                          <a:latin typeface="Century Gothic" panose="020B0502020202020204"/>
                        </a:defRPr>
                      </a:lvl2pPr>
                      <a:lvl3pPr marL="914400" algn="l" defTabSz="457200" rtl="0" eaLnBrk="1" latinLnBrk="0" hangingPunct="1">
                        <a:defRPr sz="1800" kern="1200">
                          <a:solidFill>
                            <a:schemeClr val="dk1"/>
                          </a:solidFill>
                          <a:latin typeface="Century Gothic" panose="020B0502020202020204"/>
                        </a:defRPr>
                      </a:lvl3pPr>
                      <a:lvl4pPr marL="1371600" algn="l" defTabSz="457200" rtl="0" eaLnBrk="1" latinLnBrk="0" hangingPunct="1">
                        <a:defRPr sz="1800" kern="1200">
                          <a:solidFill>
                            <a:schemeClr val="dk1"/>
                          </a:solidFill>
                          <a:latin typeface="Century Gothic" panose="020B0502020202020204"/>
                        </a:defRPr>
                      </a:lvl4pPr>
                      <a:lvl5pPr marL="1828800" algn="l" defTabSz="457200" rtl="0" eaLnBrk="1" latinLnBrk="0" hangingPunct="1">
                        <a:defRPr sz="1800" kern="1200">
                          <a:solidFill>
                            <a:schemeClr val="dk1"/>
                          </a:solidFill>
                          <a:latin typeface="Century Gothic" panose="020B0502020202020204"/>
                        </a:defRPr>
                      </a:lvl5pPr>
                      <a:lvl6pPr marL="2286000" algn="l" defTabSz="457200" rtl="0" eaLnBrk="1" latinLnBrk="0" hangingPunct="1">
                        <a:defRPr sz="1800" kern="1200">
                          <a:solidFill>
                            <a:schemeClr val="dk1"/>
                          </a:solidFill>
                          <a:latin typeface="Century Gothic" panose="020B0502020202020204"/>
                        </a:defRPr>
                      </a:lvl6pPr>
                      <a:lvl7pPr marL="2743200" algn="l" defTabSz="457200" rtl="0" eaLnBrk="1" latinLnBrk="0" hangingPunct="1">
                        <a:defRPr sz="1800" kern="1200">
                          <a:solidFill>
                            <a:schemeClr val="dk1"/>
                          </a:solidFill>
                          <a:latin typeface="Century Gothic" panose="020B0502020202020204"/>
                        </a:defRPr>
                      </a:lvl7pPr>
                      <a:lvl8pPr marL="3200400" algn="l" defTabSz="457200" rtl="0" eaLnBrk="1" latinLnBrk="0" hangingPunct="1">
                        <a:defRPr sz="1800" kern="1200">
                          <a:solidFill>
                            <a:schemeClr val="dk1"/>
                          </a:solidFill>
                          <a:latin typeface="Century Gothic" panose="020B0502020202020204"/>
                        </a:defRPr>
                      </a:lvl8pPr>
                      <a:lvl9pPr marL="3657600" algn="l" defTabSz="457200" rtl="0" eaLnBrk="1" latinLnBrk="0" hangingPunct="1">
                        <a:defRPr sz="1800" kern="1200">
                          <a:solidFill>
                            <a:schemeClr val="dk1"/>
                          </a:solidFill>
                          <a:latin typeface="Century Gothic" panose="020B0502020202020204"/>
                        </a:defRPr>
                      </a:lvl9pPr>
                    </a:lstStyle>
                    <a:p>
                      <a:endParaRPr lang="en-US" sz="2400" kern="1200" spc="150" baseline="0" dirty="0">
                        <a:solidFill>
                          <a:schemeClr val="tx1"/>
                        </a:solidFill>
                        <a:latin typeface="+mn-lt"/>
                        <a:ea typeface="+mn-ea"/>
                        <a:cs typeface="+mn-cs"/>
                      </a:endParaRPr>
                    </a:p>
                  </a:txBody>
                  <a:tcPr anchor="ctr">
                    <a:lnL w="12700" cap="flat" cmpd="sng" algn="ctr">
                      <a:solidFill>
                        <a:sysClr val="windowText" lastClr="000000"/>
                      </a:solidFill>
                      <a:prstDash val="solid"/>
                      <a:round/>
                      <a:headEnd type="none" w="med" len="med"/>
                      <a:tailEnd type="none" w="med" len="med"/>
                    </a:lnL>
                    <a:lnR w="12700" cmpd="sng">
                      <a:solidFill>
                        <a:srgbClr val="F5A408"/>
                      </a:solidFill>
                    </a:lnR>
                    <a:lnT w="12700" cmpd="sng">
                      <a:solidFill>
                        <a:srgbClr val="F5A408"/>
                      </a:solidFill>
                    </a:lnT>
                    <a:lnB w="12700" cmpd="sng">
                      <a:solidFill>
                        <a:srgbClr val="F5A408"/>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1592474">
                <a:tc>
                  <a:txBody>
                    <a:bodyPr/>
                    <a:lstStyle>
                      <a:lvl1pPr marL="0" algn="l" defTabSz="457200" rtl="0" eaLnBrk="1" latinLnBrk="0" hangingPunct="1">
                        <a:defRPr sz="1800" kern="1200">
                          <a:solidFill>
                            <a:schemeClr val="dk1"/>
                          </a:solidFill>
                          <a:latin typeface="Century Gothic" panose="020B0502020202020204"/>
                        </a:defRPr>
                      </a:lvl1pPr>
                      <a:lvl2pPr marL="457200" algn="l" defTabSz="457200" rtl="0" eaLnBrk="1" latinLnBrk="0" hangingPunct="1">
                        <a:defRPr sz="1800" kern="1200">
                          <a:solidFill>
                            <a:schemeClr val="dk1"/>
                          </a:solidFill>
                          <a:latin typeface="Century Gothic" panose="020B0502020202020204"/>
                        </a:defRPr>
                      </a:lvl2pPr>
                      <a:lvl3pPr marL="914400" algn="l" defTabSz="457200" rtl="0" eaLnBrk="1" latinLnBrk="0" hangingPunct="1">
                        <a:defRPr sz="1800" kern="1200">
                          <a:solidFill>
                            <a:schemeClr val="dk1"/>
                          </a:solidFill>
                          <a:latin typeface="Century Gothic" panose="020B0502020202020204"/>
                        </a:defRPr>
                      </a:lvl3pPr>
                      <a:lvl4pPr marL="1371600" algn="l" defTabSz="457200" rtl="0" eaLnBrk="1" latinLnBrk="0" hangingPunct="1">
                        <a:defRPr sz="1800" kern="1200">
                          <a:solidFill>
                            <a:schemeClr val="dk1"/>
                          </a:solidFill>
                          <a:latin typeface="Century Gothic" panose="020B0502020202020204"/>
                        </a:defRPr>
                      </a:lvl4pPr>
                      <a:lvl5pPr marL="1828800" algn="l" defTabSz="457200" rtl="0" eaLnBrk="1" latinLnBrk="0" hangingPunct="1">
                        <a:defRPr sz="1800" kern="1200">
                          <a:solidFill>
                            <a:schemeClr val="dk1"/>
                          </a:solidFill>
                          <a:latin typeface="Century Gothic" panose="020B0502020202020204"/>
                        </a:defRPr>
                      </a:lvl5pPr>
                      <a:lvl6pPr marL="2286000" algn="l" defTabSz="457200" rtl="0" eaLnBrk="1" latinLnBrk="0" hangingPunct="1">
                        <a:defRPr sz="1800" kern="1200">
                          <a:solidFill>
                            <a:schemeClr val="dk1"/>
                          </a:solidFill>
                          <a:latin typeface="Century Gothic" panose="020B0502020202020204"/>
                        </a:defRPr>
                      </a:lvl6pPr>
                      <a:lvl7pPr marL="2743200" algn="l" defTabSz="457200" rtl="0" eaLnBrk="1" latinLnBrk="0" hangingPunct="1">
                        <a:defRPr sz="1800" kern="1200">
                          <a:solidFill>
                            <a:schemeClr val="dk1"/>
                          </a:solidFill>
                          <a:latin typeface="Century Gothic" panose="020B0502020202020204"/>
                        </a:defRPr>
                      </a:lvl7pPr>
                      <a:lvl8pPr marL="3200400" algn="l" defTabSz="457200" rtl="0" eaLnBrk="1" latinLnBrk="0" hangingPunct="1">
                        <a:defRPr sz="1800" kern="1200">
                          <a:solidFill>
                            <a:schemeClr val="dk1"/>
                          </a:solidFill>
                          <a:latin typeface="Century Gothic" panose="020B0502020202020204"/>
                        </a:defRPr>
                      </a:lvl8pPr>
                      <a:lvl9pPr marL="3657600" algn="l" defTabSz="457200" rtl="0" eaLnBrk="1" latinLnBrk="0" hangingPunct="1">
                        <a:defRPr sz="1800" kern="1200">
                          <a:solidFill>
                            <a:schemeClr val="dk1"/>
                          </a:solidFill>
                          <a:latin typeface="Century Gothic" panose="020B0502020202020204"/>
                        </a:defRPr>
                      </a:lvl9pPr>
                    </a:lstStyle>
                    <a:p>
                      <a:r>
                        <a:rPr lang="en-US" sz="2400" kern="1200" spc="150" baseline="0" dirty="0">
                          <a:solidFill>
                            <a:schemeClr val="tx1"/>
                          </a:solidFill>
                        </a:rPr>
                        <a:t>Don’t you want to stop using and be sober?</a:t>
                      </a:r>
                      <a:endParaRPr lang="en-US" sz="2400" kern="1200" spc="150" baseline="0" dirty="0">
                        <a:solidFill>
                          <a:schemeClr val="tx1"/>
                        </a:solidFill>
                        <a:latin typeface="+mn-lt"/>
                        <a:ea typeface="+mn-ea"/>
                        <a:cs typeface="+mn-cs"/>
                      </a:endParaRPr>
                    </a:p>
                  </a:txBody>
                  <a:tcPr anchor="ctr">
                    <a:lnL w="12700" cmpd="sng">
                      <a:solidFill>
                        <a:srgbClr val="F5A408"/>
                      </a:solidFill>
                    </a:lnL>
                    <a:lnR w="12700" cap="flat" cmpd="sng" algn="ctr">
                      <a:solidFill>
                        <a:sysClr val="windowText" lastClr="000000"/>
                      </a:solidFill>
                      <a:prstDash val="solid"/>
                      <a:round/>
                      <a:headEnd type="none" w="med" len="med"/>
                      <a:tailEnd type="none" w="med" len="med"/>
                    </a:lnR>
                    <a:lnT w="12700" cmpd="sng">
                      <a:solidFill>
                        <a:srgbClr val="F5A408"/>
                      </a:solidFill>
                    </a:lnT>
                    <a:lnB w="12700" cmpd="sng">
                      <a:solidFill>
                        <a:srgbClr val="F5A408"/>
                      </a:solidFill>
                    </a:lnB>
                    <a:lnTlToBr w="12700" cmpd="sng">
                      <a:noFill/>
                      <a:prstDash val="solid"/>
                    </a:lnTlToBr>
                    <a:lnBlToTr w="12700" cmpd="sng">
                      <a:noFill/>
                      <a:prstDash val="solid"/>
                    </a:lnBlToTr>
                    <a:solidFill>
                      <a:srgbClr val="F5A408">
                        <a:tint val="20000"/>
                      </a:srgbClr>
                    </a:solidFill>
                  </a:tcPr>
                </a:tc>
                <a:tc>
                  <a:txBody>
                    <a:bodyPr/>
                    <a:lstStyle>
                      <a:lvl1pPr marL="0" algn="l" defTabSz="457200" rtl="0" eaLnBrk="1" latinLnBrk="0" hangingPunct="1">
                        <a:defRPr sz="1800" kern="1200">
                          <a:solidFill>
                            <a:schemeClr val="dk1"/>
                          </a:solidFill>
                          <a:latin typeface="Century Gothic" panose="020B0502020202020204"/>
                        </a:defRPr>
                      </a:lvl1pPr>
                      <a:lvl2pPr marL="457200" algn="l" defTabSz="457200" rtl="0" eaLnBrk="1" latinLnBrk="0" hangingPunct="1">
                        <a:defRPr sz="1800" kern="1200">
                          <a:solidFill>
                            <a:schemeClr val="dk1"/>
                          </a:solidFill>
                          <a:latin typeface="Century Gothic" panose="020B0502020202020204"/>
                        </a:defRPr>
                      </a:lvl2pPr>
                      <a:lvl3pPr marL="914400" algn="l" defTabSz="457200" rtl="0" eaLnBrk="1" latinLnBrk="0" hangingPunct="1">
                        <a:defRPr sz="1800" kern="1200">
                          <a:solidFill>
                            <a:schemeClr val="dk1"/>
                          </a:solidFill>
                          <a:latin typeface="Century Gothic" panose="020B0502020202020204"/>
                        </a:defRPr>
                      </a:lvl3pPr>
                      <a:lvl4pPr marL="1371600" algn="l" defTabSz="457200" rtl="0" eaLnBrk="1" latinLnBrk="0" hangingPunct="1">
                        <a:defRPr sz="1800" kern="1200">
                          <a:solidFill>
                            <a:schemeClr val="dk1"/>
                          </a:solidFill>
                          <a:latin typeface="Century Gothic" panose="020B0502020202020204"/>
                        </a:defRPr>
                      </a:lvl4pPr>
                      <a:lvl5pPr marL="1828800" algn="l" defTabSz="457200" rtl="0" eaLnBrk="1" latinLnBrk="0" hangingPunct="1">
                        <a:defRPr sz="1800" kern="1200">
                          <a:solidFill>
                            <a:schemeClr val="dk1"/>
                          </a:solidFill>
                          <a:latin typeface="Century Gothic" panose="020B0502020202020204"/>
                        </a:defRPr>
                      </a:lvl5pPr>
                      <a:lvl6pPr marL="2286000" algn="l" defTabSz="457200" rtl="0" eaLnBrk="1" latinLnBrk="0" hangingPunct="1">
                        <a:defRPr sz="1800" kern="1200">
                          <a:solidFill>
                            <a:schemeClr val="dk1"/>
                          </a:solidFill>
                          <a:latin typeface="Century Gothic" panose="020B0502020202020204"/>
                        </a:defRPr>
                      </a:lvl6pPr>
                      <a:lvl7pPr marL="2743200" algn="l" defTabSz="457200" rtl="0" eaLnBrk="1" latinLnBrk="0" hangingPunct="1">
                        <a:defRPr sz="1800" kern="1200">
                          <a:solidFill>
                            <a:schemeClr val="dk1"/>
                          </a:solidFill>
                          <a:latin typeface="Century Gothic" panose="020B0502020202020204"/>
                        </a:defRPr>
                      </a:lvl7pPr>
                      <a:lvl8pPr marL="3200400" algn="l" defTabSz="457200" rtl="0" eaLnBrk="1" latinLnBrk="0" hangingPunct="1">
                        <a:defRPr sz="1800" kern="1200">
                          <a:solidFill>
                            <a:schemeClr val="dk1"/>
                          </a:solidFill>
                          <a:latin typeface="Century Gothic" panose="020B0502020202020204"/>
                        </a:defRPr>
                      </a:lvl8pPr>
                      <a:lvl9pPr marL="3657600" algn="l" defTabSz="457200" rtl="0" eaLnBrk="1" latinLnBrk="0" hangingPunct="1">
                        <a:defRPr sz="1800" kern="1200">
                          <a:solidFill>
                            <a:schemeClr val="dk1"/>
                          </a:solidFill>
                          <a:latin typeface="Century Gothic" panose="020B0502020202020204"/>
                        </a:defRPr>
                      </a:lvl9pPr>
                    </a:lstStyle>
                    <a:p>
                      <a:endParaRPr lang="en-US" sz="2400" kern="1200" spc="150" baseline="0" dirty="0">
                        <a:solidFill>
                          <a:schemeClr val="tx1"/>
                        </a:solidFill>
                        <a:latin typeface="+mn-lt"/>
                        <a:ea typeface="+mn-ea"/>
                        <a:cs typeface="+mn-cs"/>
                      </a:endParaRPr>
                    </a:p>
                  </a:txBody>
                  <a:tcPr anchor="ctr">
                    <a:lnL w="12700" cap="flat" cmpd="sng" algn="ctr">
                      <a:solidFill>
                        <a:sysClr val="windowText" lastClr="000000"/>
                      </a:solidFill>
                      <a:prstDash val="solid"/>
                      <a:round/>
                      <a:headEnd type="none" w="med" len="med"/>
                      <a:tailEnd type="none" w="med" len="med"/>
                    </a:lnL>
                    <a:lnR w="12700" cmpd="sng">
                      <a:solidFill>
                        <a:srgbClr val="F5A408"/>
                      </a:solidFill>
                    </a:lnR>
                    <a:lnT w="12700" cmpd="sng">
                      <a:solidFill>
                        <a:srgbClr val="F5A408"/>
                      </a:solidFill>
                    </a:lnT>
                    <a:lnB w="12700" cmpd="sng">
                      <a:solidFill>
                        <a:srgbClr val="F5A408"/>
                      </a:solidFill>
                    </a:lnB>
                    <a:lnTlToBr w="12700" cmpd="sng">
                      <a:noFill/>
                      <a:prstDash val="solid"/>
                    </a:lnTlToBr>
                    <a:lnBlToTr w="12700" cmpd="sng">
                      <a:noFill/>
                      <a:prstDash val="solid"/>
                    </a:lnBlToTr>
                    <a:solidFill>
                      <a:srgbClr val="F5A408">
                        <a:tint val="20000"/>
                      </a:srgbClr>
                    </a:solidFill>
                  </a:tcPr>
                </a:tc>
                <a:extLst>
                  <a:ext uri="{0D108BD9-81ED-4DB2-BD59-A6C34878D82A}">
                    <a16:rowId xmlns:a16="http://schemas.microsoft.com/office/drawing/2014/main" val="10003"/>
                  </a:ext>
                </a:extLst>
              </a:tr>
            </a:tbl>
          </a:graphicData>
        </a:graphic>
      </p:graphicFrame>
      <p:sp>
        <p:nvSpPr>
          <p:cNvPr id="3" name="Rectangle 2">
            <a:extLst>
              <a:ext uri="{FF2B5EF4-FFF2-40B4-BE49-F238E27FC236}">
                <a16:creationId xmlns:a16="http://schemas.microsoft.com/office/drawing/2014/main" id="{B440B89F-EE66-4431-9290-80F5028FF728}"/>
              </a:ext>
            </a:extLst>
          </p:cNvPr>
          <p:cNvSpPr/>
          <p:nvPr/>
        </p:nvSpPr>
        <p:spPr>
          <a:xfrm>
            <a:off x="5728314" y="2753668"/>
            <a:ext cx="312297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50" normalizeH="0" baseline="0" noProof="0" dirty="0">
                <a:ln>
                  <a:noFill/>
                </a:ln>
                <a:solidFill>
                  <a:prstClr val="black"/>
                </a:solidFill>
                <a:effectLst/>
                <a:uLnTx/>
                <a:uFillTx/>
                <a:latin typeface="Century Gothic" panose="020B0502020202020204"/>
                <a:ea typeface="+mn-ea"/>
                <a:cs typeface="+mn-cs"/>
              </a:rPr>
              <a:t>How do you feel?</a:t>
            </a:r>
          </a:p>
        </p:txBody>
      </p:sp>
      <p:sp>
        <p:nvSpPr>
          <p:cNvPr id="5" name="Rectangle 4">
            <a:extLst>
              <a:ext uri="{FF2B5EF4-FFF2-40B4-BE49-F238E27FC236}">
                <a16:creationId xmlns:a16="http://schemas.microsoft.com/office/drawing/2014/main" id="{8951C064-B370-4062-9855-1FF199FA99B9}"/>
              </a:ext>
            </a:extLst>
          </p:cNvPr>
          <p:cNvSpPr/>
          <p:nvPr/>
        </p:nvSpPr>
        <p:spPr>
          <a:xfrm>
            <a:off x="5728314" y="3547803"/>
            <a:ext cx="4723786" cy="830997"/>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50" normalizeH="0" baseline="0" noProof="0" dirty="0">
                <a:ln>
                  <a:noFill/>
                </a:ln>
                <a:solidFill>
                  <a:prstClr val="black"/>
                </a:solidFill>
                <a:effectLst/>
                <a:uLnTx/>
                <a:uFillTx/>
                <a:latin typeface="Century Gothic" panose="020B0502020202020204"/>
                <a:ea typeface="+mn-ea"/>
                <a:cs typeface="+mn-cs"/>
              </a:rPr>
              <a:t>What role do drugs play in your life?</a:t>
            </a:r>
          </a:p>
        </p:txBody>
      </p:sp>
      <p:sp>
        <p:nvSpPr>
          <p:cNvPr id="7" name="Rectangle 6">
            <a:extLst>
              <a:ext uri="{FF2B5EF4-FFF2-40B4-BE49-F238E27FC236}">
                <a16:creationId xmlns:a16="http://schemas.microsoft.com/office/drawing/2014/main" id="{B49607C3-CA64-49E0-84EA-B0C2241FCDB8}"/>
              </a:ext>
            </a:extLst>
          </p:cNvPr>
          <p:cNvSpPr/>
          <p:nvPr/>
        </p:nvSpPr>
        <p:spPr>
          <a:xfrm>
            <a:off x="5728314" y="4666222"/>
            <a:ext cx="4813300" cy="120032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50" normalizeH="0" baseline="0" noProof="0" dirty="0">
                <a:ln>
                  <a:noFill/>
                </a:ln>
                <a:solidFill>
                  <a:prstClr val="black"/>
                </a:solidFill>
                <a:effectLst/>
                <a:uLnTx/>
                <a:uFillTx/>
                <a:latin typeface="Century Gothic" panose="020B0502020202020204"/>
                <a:ea typeface="+mn-ea"/>
                <a:cs typeface="+mn-cs"/>
              </a:rPr>
              <a:t>What advantages do you see in changing your drug use?</a:t>
            </a:r>
          </a:p>
        </p:txBody>
      </p:sp>
    </p:spTree>
    <p:extLst>
      <p:ext uri="{BB962C8B-B14F-4D97-AF65-F5344CB8AC3E}">
        <p14:creationId xmlns:p14="http://schemas.microsoft.com/office/powerpoint/2010/main" val="3326777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3">
            <a:extLst>
              <a:ext uri="{FF2B5EF4-FFF2-40B4-BE49-F238E27FC236}">
                <a16:creationId xmlns:a16="http://schemas.microsoft.com/office/drawing/2014/main" id="{CA2AF44E-1B96-4E0D-A10B-BCEC3450AB6C}"/>
              </a:ext>
            </a:extLst>
          </p:cNvPr>
          <p:cNvSpPr txBox="1">
            <a:spLocks noChangeArrowheads="1"/>
          </p:cNvSpPr>
          <p:nvPr/>
        </p:nvSpPr>
        <p:spPr bwMode="auto">
          <a:xfrm>
            <a:off x="718155" y="2211475"/>
            <a:ext cx="6582934" cy="3811604"/>
          </a:xfrm>
          <a:prstGeom prst="rect">
            <a:avLst/>
          </a:prstGeom>
          <a:ln>
            <a:miter lim="800000"/>
            <a:headEnd/>
            <a:tailEnd/>
          </a:ln>
        </p:spPr>
        <p:txBody>
          <a:bodyPr>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346075" marR="0" lvl="2" indent="-346075" fontAlgn="auto">
              <a:spcBef>
                <a:spcPts val="0"/>
              </a:spcBef>
              <a:spcAft>
                <a:spcPts val="1800"/>
              </a:spcAft>
              <a:buClr>
                <a:prstClr val="black"/>
              </a:buClr>
              <a:buFont typeface="Arial" panose="020B0604020202020204" pitchFamily="34" charset="0"/>
              <a:buChar char="•"/>
              <a:tabLst/>
              <a:defRPr/>
            </a:pPr>
            <a:r>
              <a:rPr lang="en-US" sz="2600" dirty="0">
                <a:solidFill>
                  <a:prstClr val="black"/>
                </a:solidFill>
                <a:latin typeface="Century Gothic" panose="020B0502020202020204"/>
              </a:rPr>
              <a:t>Statements that recognize patient strengths </a:t>
            </a:r>
          </a:p>
          <a:p>
            <a:pPr marL="346075" marR="0" lvl="2" indent="-346075" fontAlgn="auto">
              <a:spcBef>
                <a:spcPts val="0"/>
              </a:spcBef>
              <a:spcAft>
                <a:spcPts val="1800"/>
              </a:spcAft>
              <a:buClr>
                <a:prstClr val="black"/>
              </a:buClr>
              <a:buFont typeface="Arial" panose="020B0604020202020204" pitchFamily="34" charset="0"/>
              <a:buChar char="•"/>
              <a:tabLst/>
              <a:defRPr/>
            </a:pPr>
            <a:r>
              <a:rPr lang="en-US" sz="2600" dirty="0">
                <a:solidFill>
                  <a:prstClr val="black"/>
                </a:solidFill>
                <a:latin typeface="Century Gothic" panose="020B0502020202020204"/>
              </a:rPr>
              <a:t>Acknowledging positive behaviors, no matter how big or small</a:t>
            </a:r>
          </a:p>
          <a:p>
            <a:pPr marL="346075" marR="0" lvl="2" indent="-346075" fontAlgn="auto">
              <a:spcBef>
                <a:spcPts val="0"/>
              </a:spcBef>
              <a:spcAft>
                <a:spcPts val="1800"/>
              </a:spcAft>
              <a:buClr>
                <a:prstClr val="black"/>
              </a:buClr>
              <a:buFont typeface="Arial" panose="020B0604020202020204" pitchFamily="34" charset="0"/>
              <a:buChar char="•"/>
              <a:tabLst/>
              <a:defRPr/>
            </a:pPr>
            <a:r>
              <a:rPr lang="en-US" sz="2600" dirty="0">
                <a:solidFill>
                  <a:prstClr val="black"/>
                </a:solidFill>
                <a:latin typeface="Century Gothic" panose="020B0502020202020204"/>
              </a:rPr>
              <a:t>Help build confidence and self-efficacy</a:t>
            </a:r>
          </a:p>
          <a:p>
            <a:pPr marL="346075" marR="0" lvl="2" indent="-346075" fontAlgn="auto">
              <a:spcBef>
                <a:spcPts val="0"/>
              </a:spcBef>
              <a:spcAft>
                <a:spcPts val="1800"/>
              </a:spcAft>
              <a:buClr>
                <a:prstClr val="black"/>
              </a:buClr>
              <a:buFont typeface="Arial" panose="020B0604020202020204" pitchFamily="34" charset="0"/>
              <a:buChar char="•"/>
              <a:tabLst/>
              <a:defRPr/>
            </a:pPr>
            <a:r>
              <a:rPr lang="en-US" sz="2600" dirty="0">
                <a:solidFill>
                  <a:prstClr val="black"/>
                </a:solidFill>
                <a:latin typeface="Century Gothic" panose="020B0502020202020204"/>
              </a:rPr>
              <a:t>Must be genuine</a:t>
            </a:r>
          </a:p>
        </p:txBody>
      </p:sp>
      <p:sp>
        <p:nvSpPr>
          <p:cNvPr id="12" name="Rectangle 2">
            <a:extLst>
              <a:ext uri="{FF2B5EF4-FFF2-40B4-BE49-F238E27FC236}">
                <a16:creationId xmlns:a16="http://schemas.microsoft.com/office/drawing/2014/main" id="{09CF28F3-9300-46D8-BFCA-73554EBF0C95}"/>
              </a:ext>
            </a:extLst>
          </p:cNvPr>
          <p:cNvSpPr txBox="1">
            <a:spLocks noChangeArrowheads="1"/>
          </p:cNvSpPr>
          <p:nvPr/>
        </p:nvSpPr>
        <p:spPr bwMode="auto">
          <a:xfrm>
            <a:off x="3904606" y="582226"/>
            <a:ext cx="4265263" cy="769441"/>
          </a:xfrm>
          <a:prstGeom prst="rect">
            <a:avLst/>
          </a:prstGeom>
        </p:spPr>
        <p:txBody>
          <a:bodyPr wrap="square">
            <a:spAutoFit/>
          </a:bodyPr>
          <a:lstStyle>
            <a:defPPr>
              <a:defRPr lang="en-US"/>
            </a:defPPr>
            <a:lvl1pPr marR="0" lvl="0" indent="0" fontAlgn="auto">
              <a:lnSpc>
                <a:spcPct val="100000"/>
              </a:lnSpc>
              <a:spcBef>
                <a:spcPts val="0"/>
              </a:spcBef>
              <a:spcAft>
                <a:spcPts val="0"/>
              </a:spcAft>
              <a:buClrTx/>
              <a:buSzTx/>
              <a:buFontTx/>
              <a:buNone/>
              <a:tabLst/>
              <a:defRPr kumimoji="0" sz="440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stStyle>
          <a:p>
            <a:pPr algn="ctr"/>
            <a:r>
              <a:rPr lang="en-US"/>
              <a:t>   Affirmations</a:t>
            </a:r>
            <a:endParaRPr lang="en-US" dirty="0"/>
          </a:p>
        </p:txBody>
      </p:sp>
      <p:pic>
        <p:nvPicPr>
          <p:cNvPr id="13" name="Picture 4" descr="Image result for boat oars">
            <a:extLst>
              <a:ext uri="{FF2B5EF4-FFF2-40B4-BE49-F238E27FC236}">
                <a16:creationId xmlns:a16="http://schemas.microsoft.com/office/drawing/2014/main" id="{216C687C-A5CA-48D6-9466-AE410D8E3DAC}"/>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7901035" y="2584090"/>
            <a:ext cx="3402854" cy="25517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889470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12145A28-6A6C-4A0B-81BF-860C55E17F0D}"/>
              </a:ext>
            </a:extLst>
          </p:cNvPr>
          <p:cNvSpPr txBox="1">
            <a:spLocks noChangeArrowheads="1"/>
          </p:cNvSpPr>
          <p:nvPr/>
        </p:nvSpPr>
        <p:spPr bwMode="auto">
          <a:xfrm>
            <a:off x="3041446" y="723203"/>
            <a:ext cx="6109108" cy="769441"/>
          </a:xfrm>
          <a:prstGeom prst="rect">
            <a:avLst/>
          </a:prstGeom>
        </p:spPr>
        <p:txBody>
          <a:bodyPr wrap="none">
            <a:spAutoFit/>
          </a:bodyPr>
          <a:lstStyle>
            <a:defPPr>
              <a:defRPr lang="en-US"/>
            </a:defPPr>
            <a:lvl1pPr marR="0" lvl="0" indent="0" fontAlgn="auto">
              <a:lnSpc>
                <a:spcPct val="100000"/>
              </a:lnSpc>
              <a:spcBef>
                <a:spcPts val="0"/>
              </a:spcBef>
              <a:spcAft>
                <a:spcPts val="0"/>
              </a:spcAft>
              <a:buClrTx/>
              <a:buSzTx/>
              <a:buFontTx/>
              <a:buNone/>
              <a:tabLst/>
              <a:defRPr kumimoji="0" sz="440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stStyle>
          <a:p>
            <a:r>
              <a:rPr lang="en-US" dirty="0"/>
              <a:t>  Examples of affirmations</a:t>
            </a:r>
          </a:p>
        </p:txBody>
      </p:sp>
      <p:graphicFrame>
        <p:nvGraphicFramePr>
          <p:cNvPr id="8" name="Table 7">
            <a:extLst>
              <a:ext uri="{FF2B5EF4-FFF2-40B4-BE49-F238E27FC236}">
                <a16:creationId xmlns:a16="http://schemas.microsoft.com/office/drawing/2014/main" id="{7492E6EE-E360-4CCA-B353-A339D6472BB0}"/>
              </a:ext>
            </a:extLst>
          </p:cNvPr>
          <p:cNvGraphicFramePr>
            <a:graphicFrameLocks noGrp="1"/>
          </p:cNvGraphicFramePr>
          <p:nvPr>
            <p:extLst>
              <p:ext uri="{D42A27DB-BD31-4B8C-83A1-F6EECF244321}">
                <p14:modId xmlns:p14="http://schemas.microsoft.com/office/powerpoint/2010/main" val="2049279046"/>
              </p:ext>
            </p:extLst>
          </p:nvPr>
        </p:nvGraphicFramePr>
        <p:xfrm>
          <a:off x="1803132" y="2034902"/>
          <a:ext cx="8585736" cy="4099895"/>
        </p:xfrm>
        <a:graphic>
          <a:graphicData uri="http://schemas.openxmlformats.org/drawingml/2006/table">
            <a:tbl>
              <a:tblPr firstRow="1" bandRow="1"/>
              <a:tblGrid>
                <a:gridCol w="8585736">
                  <a:extLst>
                    <a:ext uri="{9D8B030D-6E8A-4147-A177-3AD203B41FA5}">
                      <a16:colId xmlns:a16="http://schemas.microsoft.com/office/drawing/2014/main" val="20000"/>
                    </a:ext>
                  </a:extLst>
                </a:gridCol>
              </a:tblGrid>
              <a:tr h="655387">
                <a:tc>
                  <a:txBody>
                    <a:bodyPr/>
                    <a:lstStyle>
                      <a:lvl1pPr marL="0" algn="l" defTabSz="457200" rtl="0" eaLnBrk="1" latinLnBrk="0" hangingPunct="1">
                        <a:defRPr sz="1800" b="1" kern="1200">
                          <a:solidFill>
                            <a:schemeClr val="lt1"/>
                          </a:solidFill>
                          <a:latin typeface="Century Gothic" panose="020B0502020202020204"/>
                        </a:defRPr>
                      </a:lvl1pPr>
                      <a:lvl2pPr marL="457200" algn="l" defTabSz="457200" rtl="0" eaLnBrk="1" latinLnBrk="0" hangingPunct="1">
                        <a:defRPr sz="1800" b="1" kern="1200">
                          <a:solidFill>
                            <a:schemeClr val="lt1"/>
                          </a:solidFill>
                          <a:latin typeface="Century Gothic" panose="020B0502020202020204"/>
                        </a:defRPr>
                      </a:lvl2pPr>
                      <a:lvl3pPr marL="914400" algn="l" defTabSz="457200" rtl="0" eaLnBrk="1" latinLnBrk="0" hangingPunct="1">
                        <a:defRPr sz="1800" b="1" kern="1200">
                          <a:solidFill>
                            <a:schemeClr val="lt1"/>
                          </a:solidFill>
                          <a:latin typeface="Century Gothic" panose="020B0502020202020204"/>
                        </a:defRPr>
                      </a:lvl3pPr>
                      <a:lvl4pPr marL="1371600" algn="l" defTabSz="457200" rtl="0" eaLnBrk="1" latinLnBrk="0" hangingPunct="1">
                        <a:defRPr sz="1800" b="1" kern="1200">
                          <a:solidFill>
                            <a:schemeClr val="lt1"/>
                          </a:solidFill>
                          <a:latin typeface="Century Gothic" panose="020B0502020202020204"/>
                        </a:defRPr>
                      </a:lvl4pPr>
                      <a:lvl5pPr marL="1828800" algn="l" defTabSz="457200" rtl="0" eaLnBrk="1" latinLnBrk="0" hangingPunct="1">
                        <a:defRPr sz="1800" b="1" kern="1200">
                          <a:solidFill>
                            <a:schemeClr val="lt1"/>
                          </a:solidFill>
                          <a:latin typeface="Century Gothic" panose="020B0502020202020204"/>
                        </a:defRPr>
                      </a:lvl5pPr>
                      <a:lvl6pPr marL="2286000" algn="l" defTabSz="457200" rtl="0" eaLnBrk="1" latinLnBrk="0" hangingPunct="1">
                        <a:defRPr sz="1800" b="1" kern="1200">
                          <a:solidFill>
                            <a:schemeClr val="lt1"/>
                          </a:solidFill>
                          <a:latin typeface="Century Gothic" panose="020B0502020202020204"/>
                        </a:defRPr>
                      </a:lvl6pPr>
                      <a:lvl7pPr marL="2743200" algn="l" defTabSz="457200" rtl="0" eaLnBrk="1" latinLnBrk="0" hangingPunct="1">
                        <a:defRPr sz="1800" b="1" kern="1200">
                          <a:solidFill>
                            <a:schemeClr val="lt1"/>
                          </a:solidFill>
                          <a:latin typeface="Century Gothic" panose="020B0502020202020204"/>
                        </a:defRPr>
                      </a:lvl7pPr>
                      <a:lvl8pPr marL="3200400" algn="l" defTabSz="457200" rtl="0" eaLnBrk="1" latinLnBrk="0" hangingPunct="1">
                        <a:defRPr sz="1800" b="1" kern="1200">
                          <a:solidFill>
                            <a:schemeClr val="lt1"/>
                          </a:solidFill>
                          <a:latin typeface="Century Gothic" panose="020B0502020202020204"/>
                        </a:defRPr>
                      </a:lvl8pPr>
                      <a:lvl9pPr marL="3657600" algn="l" defTabSz="457200" rtl="0" eaLnBrk="1" latinLnBrk="0" hangingPunct="1">
                        <a:defRPr sz="1800" b="1" kern="1200">
                          <a:solidFill>
                            <a:schemeClr val="lt1"/>
                          </a:solidFill>
                          <a:latin typeface="Century Gothic" panose="020B0502020202020204"/>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0" kern="1200" spc="150" baseline="0" dirty="0">
                          <a:solidFill>
                            <a:schemeClr val="tx1"/>
                          </a:solidFill>
                          <a:latin typeface="Century Gothic" panose="020B0502020202020204" pitchFamily="34" charset="0"/>
                          <a:ea typeface="+mn-ea"/>
                          <a:cs typeface="+mn-cs"/>
                        </a:rPr>
                        <a:t>You really care a lot about your health</a:t>
                      </a:r>
                    </a:p>
                  </a:txBody>
                  <a:tcPr marL="274320" anchor="ctr">
                    <a:lnL w="12700" cmpd="sng">
                      <a:solidFill>
                        <a:srgbClr val="F5A408"/>
                      </a:solidFill>
                    </a:lnL>
                    <a:lnR w="12700" cmpd="sng">
                      <a:solidFill>
                        <a:srgbClr val="F5A408"/>
                      </a:solidFill>
                    </a:lnR>
                    <a:lnT w="12700" cmpd="sng">
                      <a:solidFill>
                        <a:srgbClr val="F5A408"/>
                      </a:solidFill>
                    </a:lnT>
                    <a:lnB w="12700" cmpd="sng">
                      <a:solidFill>
                        <a:srgbClr val="F5A408"/>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0"/>
                  </a:ext>
                </a:extLst>
              </a:tr>
              <a:tr h="655387">
                <a:tc>
                  <a:txBody>
                    <a:bodyPr/>
                    <a:lstStyle>
                      <a:lvl1pPr marL="0" algn="l" defTabSz="457200" rtl="0" eaLnBrk="1" latinLnBrk="0" hangingPunct="1">
                        <a:defRPr sz="1800" kern="1200">
                          <a:solidFill>
                            <a:schemeClr val="dk1"/>
                          </a:solidFill>
                          <a:latin typeface="Century Gothic" panose="020B0502020202020204"/>
                        </a:defRPr>
                      </a:lvl1pPr>
                      <a:lvl2pPr marL="457200" algn="l" defTabSz="457200" rtl="0" eaLnBrk="1" latinLnBrk="0" hangingPunct="1">
                        <a:defRPr sz="1800" kern="1200">
                          <a:solidFill>
                            <a:schemeClr val="dk1"/>
                          </a:solidFill>
                          <a:latin typeface="Century Gothic" panose="020B0502020202020204"/>
                        </a:defRPr>
                      </a:lvl2pPr>
                      <a:lvl3pPr marL="914400" algn="l" defTabSz="457200" rtl="0" eaLnBrk="1" latinLnBrk="0" hangingPunct="1">
                        <a:defRPr sz="1800" kern="1200">
                          <a:solidFill>
                            <a:schemeClr val="dk1"/>
                          </a:solidFill>
                          <a:latin typeface="Century Gothic" panose="020B0502020202020204"/>
                        </a:defRPr>
                      </a:lvl3pPr>
                      <a:lvl4pPr marL="1371600" algn="l" defTabSz="457200" rtl="0" eaLnBrk="1" latinLnBrk="0" hangingPunct="1">
                        <a:defRPr sz="1800" kern="1200">
                          <a:solidFill>
                            <a:schemeClr val="dk1"/>
                          </a:solidFill>
                          <a:latin typeface="Century Gothic" panose="020B0502020202020204"/>
                        </a:defRPr>
                      </a:lvl4pPr>
                      <a:lvl5pPr marL="1828800" algn="l" defTabSz="457200" rtl="0" eaLnBrk="1" latinLnBrk="0" hangingPunct="1">
                        <a:defRPr sz="1800" kern="1200">
                          <a:solidFill>
                            <a:schemeClr val="dk1"/>
                          </a:solidFill>
                          <a:latin typeface="Century Gothic" panose="020B0502020202020204"/>
                        </a:defRPr>
                      </a:lvl5pPr>
                      <a:lvl6pPr marL="2286000" algn="l" defTabSz="457200" rtl="0" eaLnBrk="1" latinLnBrk="0" hangingPunct="1">
                        <a:defRPr sz="1800" kern="1200">
                          <a:solidFill>
                            <a:schemeClr val="dk1"/>
                          </a:solidFill>
                          <a:latin typeface="Century Gothic" panose="020B0502020202020204"/>
                        </a:defRPr>
                      </a:lvl6pPr>
                      <a:lvl7pPr marL="2743200" algn="l" defTabSz="457200" rtl="0" eaLnBrk="1" latinLnBrk="0" hangingPunct="1">
                        <a:defRPr sz="1800" kern="1200">
                          <a:solidFill>
                            <a:schemeClr val="dk1"/>
                          </a:solidFill>
                          <a:latin typeface="Century Gothic" panose="020B0502020202020204"/>
                        </a:defRPr>
                      </a:lvl7pPr>
                      <a:lvl8pPr marL="3200400" algn="l" defTabSz="457200" rtl="0" eaLnBrk="1" latinLnBrk="0" hangingPunct="1">
                        <a:defRPr sz="1800" kern="1200">
                          <a:solidFill>
                            <a:schemeClr val="dk1"/>
                          </a:solidFill>
                          <a:latin typeface="Century Gothic" panose="020B0502020202020204"/>
                        </a:defRPr>
                      </a:lvl8pPr>
                      <a:lvl9pPr marL="3657600" algn="l" defTabSz="457200" rtl="0" eaLnBrk="1" latinLnBrk="0" hangingPunct="1">
                        <a:defRPr sz="1800" kern="1200">
                          <a:solidFill>
                            <a:schemeClr val="dk1"/>
                          </a:solidFill>
                          <a:latin typeface="Century Gothic" panose="020B0502020202020204"/>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0" kern="1200" spc="150" baseline="0" dirty="0">
                          <a:solidFill>
                            <a:schemeClr val="tx1"/>
                          </a:solidFill>
                          <a:latin typeface="Century Gothic" panose="020B0502020202020204" pitchFamily="34" charset="0"/>
                          <a:ea typeface="+mn-ea"/>
                          <a:cs typeface="+mn-cs"/>
                        </a:rPr>
                        <a:t>This is hard work you’re doing</a:t>
                      </a:r>
                    </a:p>
                  </a:txBody>
                  <a:tcPr marL="274320" anchor="ctr">
                    <a:lnL w="12700" cmpd="sng">
                      <a:solidFill>
                        <a:srgbClr val="F5A408"/>
                      </a:solidFill>
                    </a:lnL>
                    <a:lnR w="12700" cmpd="sng">
                      <a:solidFill>
                        <a:srgbClr val="F5A408"/>
                      </a:solidFill>
                    </a:lnR>
                    <a:lnT w="12700" cmpd="sng">
                      <a:solidFill>
                        <a:srgbClr val="F5A408"/>
                      </a:solidFill>
                    </a:lnT>
                    <a:lnB w="12700" cmpd="sng">
                      <a:solidFill>
                        <a:srgbClr val="F5A408"/>
                      </a:solidFill>
                    </a:lnB>
                    <a:lnTlToBr w="12700" cmpd="sng">
                      <a:noFill/>
                      <a:prstDash val="solid"/>
                    </a:lnTlToBr>
                    <a:lnBlToTr w="12700" cmpd="sng">
                      <a:noFill/>
                      <a:prstDash val="solid"/>
                    </a:lnBlToTr>
                    <a:solidFill>
                      <a:srgbClr val="FDF0E7"/>
                    </a:solidFill>
                  </a:tcPr>
                </a:tc>
                <a:extLst>
                  <a:ext uri="{0D108BD9-81ED-4DB2-BD59-A6C34878D82A}">
                    <a16:rowId xmlns:a16="http://schemas.microsoft.com/office/drawing/2014/main" val="10001"/>
                  </a:ext>
                </a:extLst>
              </a:tr>
              <a:tr h="655387">
                <a:tc>
                  <a:txBody>
                    <a:bodyPr/>
                    <a:lstStyle>
                      <a:lvl1pPr marL="0" algn="l" defTabSz="457200" rtl="0" eaLnBrk="1" latinLnBrk="0" hangingPunct="1">
                        <a:defRPr sz="1800" kern="1200">
                          <a:solidFill>
                            <a:schemeClr val="dk1"/>
                          </a:solidFill>
                          <a:latin typeface="Century Gothic" panose="020B0502020202020204"/>
                        </a:defRPr>
                      </a:lvl1pPr>
                      <a:lvl2pPr marL="457200" algn="l" defTabSz="457200" rtl="0" eaLnBrk="1" latinLnBrk="0" hangingPunct="1">
                        <a:defRPr sz="1800" kern="1200">
                          <a:solidFill>
                            <a:schemeClr val="dk1"/>
                          </a:solidFill>
                          <a:latin typeface="Century Gothic" panose="020B0502020202020204"/>
                        </a:defRPr>
                      </a:lvl2pPr>
                      <a:lvl3pPr marL="914400" algn="l" defTabSz="457200" rtl="0" eaLnBrk="1" latinLnBrk="0" hangingPunct="1">
                        <a:defRPr sz="1800" kern="1200">
                          <a:solidFill>
                            <a:schemeClr val="dk1"/>
                          </a:solidFill>
                          <a:latin typeface="Century Gothic" panose="020B0502020202020204"/>
                        </a:defRPr>
                      </a:lvl3pPr>
                      <a:lvl4pPr marL="1371600" algn="l" defTabSz="457200" rtl="0" eaLnBrk="1" latinLnBrk="0" hangingPunct="1">
                        <a:defRPr sz="1800" kern="1200">
                          <a:solidFill>
                            <a:schemeClr val="dk1"/>
                          </a:solidFill>
                          <a:latin typeface="Century Gothic" panose="020B0502020202020204"/>
                        </a:defRPr>
                      </a:lvl4pPr>
                      <a:lvl5pPr marL="1828800" algn="l" defTabSz="457200" rtl="0" eaLnBrk="1" latinLnBrk="0" hangingPunct="1">
                        <a:defRPr sz="1800" kern="1200">
                          <a:solidFill>
                            <a:schemeClr val="dk1"/>
                          </a:solidFill>
                          <a:latin typeface="Century Gothic" panose="020B0502020202020204"/>
                        </a:defRPr>
                      </a:lvl5pPr>
                      <a:lvl6pPr marL="2286000" algn="l" defTabSz="457200" rtl="0" eaLnBrk="1" latinLnBrk="0" hangingPunct="1">
                        <a:defRPr sz="1800" kern="1200">
                          <a:solidFill>
                            <a:schemeClr val="dk1"/>
                          </a:solidFill>
                          <a:latin typeface="Century Gothic" panose="020B0502020202020204"/>
                        </a:defRPr>
                      </a:lvl6pPr>
                      <a:lvl7pPr marL="2743200" algn="l" defTabSz="457200" rtl="0" eaLnBrk="1" latinLnBrk="0" hangingPunct="1">
                        <a:defRPr sz="1800" kern="1200">
                          <a:solidFill>
                            <a:schemeClr val="dk1"/>
                          </a:solidFill>
                          <a:latin typeface="Century Gothic" panose="020B0502020202020204"/>
                        </a:defRPr>
                      </a:lvl7pPr>
                      <a:lvl8pPr marL="3200400" algn="l" defTabSz="457200" rtl="0" eaLnBrk="1" latinLnBrk="0" hangingPunct="1">
                        <a:defRPr sz="1800" kern="1200">
                          <a:solidFill>
                            <a:schemeClr val="dk1"/>
                          </a:solidFill>
                          <a:latin typeface="Century Gothic" panose="020B0502020202020204"/>
                        </a:defRPr>
                      </a:lvl8pPr>
                      <a:lvl9pPr marL="3657600" algn="l" defTabSz="457200" rtl="0" eaLnBrk="1" latinLnBrk="0" hangingPunct="1">
                        <a:defRPr sz="1800" kern="1200">
                          <a:solidFill>
                            <a:schemeClr val="dk1"/>
                          </a:solidFill>
                          <a:latin typeface="Century Gothic" panose="020B0502020202020204"/>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0" kern="1200" spc="150" baseline="0" dirty="0">
                          <a:solidFill>
                            <a:schemeClr val="tx1"/>
                          </a:solidFill>
                          <a:latin typeface="Century Gothic" panose="020B0502020202020204" pitchFamily="34" charset="0"/>
                          <a:ea typeface="+mn-ea"/>
                          <a:cs typeface="+mn-cs"/>
                        </a:rPr>
                        <a:t>You were successful in changing in the past</a:t>
                      </a:r>
                    </a:p>
                  </a:txBody>
                  <a:tcPr marL="274320" anchor="ctr">
                    <a:lnL w="12700" cmpd="sng">
                      <a:solidFill>
                        <a:srgbClr val="F5A408"/>
                      </a:solidFill>
                    </a:lnL>
                    <a:lnR w="12700" cmpd="sng">
                      <a:solidFill>
                        <a:srgbClr val="F5A408"/>
                      </a:solidFill>
                    </a:lnR>
                    <a:lnT w="12700" cmpd="sng">
                      <a:solidFill>
                        <a:srgbClr val="F5A408"/>
                      </a:solidFill>
                    </a:lnT>
                    <a:lnB w="12700" cmpd="sng">
                      <a:solidFill>
                        <a:srgbClr val="F5A408"/>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655387">
                <a:tc>
                  <a:txBody>
                    <a:bodyPr/>
                    <a:lstStyle>
                      <a:lvl1pPr marL="0" algn="l" defTabSz="457200" rtl="0" eaLnBrk="1" latinLnBrk="0" hangingPunct="1">
                        <a:defRPr sz="1800" kern="1200">
                          <a:solidFill>
                            <a:schemeClr val="dk1"/>
                          </a:solidFill>
                          <a:latin typeface="Century Gothic" panose="020B0502020202020204"/>
                        </a:defRPr>
                      </a:lvl1pPr>
                      <a:lvl2pPr marL="457200" algn="l" defTabSz="457200" rtl="0" eaLnBrk="1" latinLnBrk="0" hangingPunct="1">
                        <a:defRPr sz="1800" kern="1200">
                          <a:solidFill>
                            <a:schemeClr val="dk1"/>
                          </a:solidFill>
                          <a:latin typeface="Century Gothic" panose="020B0502020202020204"/>
                        </a:defRPr>
                      </a:lvl2pPr>
                      <a:lvl3pPr marL="914400" algn="l" defTabSz="457200" rtl="0" eaLnBrk="1" latinLnBrk="0" hangingPunct="1">
                        <a:defRPr sz="1800" kern="1200">
                          <a:solidFill>
                            <a:schemeClr val="dk1"/>
                          </a:solidFill>
                          <a:latin typeface="Century Gothic" panose="020B0502020202020204"/>
                        </a:defRPr>
                      </a:lvl3pPr>
                      <a:lvl4pPr marL="1371600" algn="l" defTabSz="457200" rtl="0" eaLnBrk="1" latinLnBrk="0" hangingPunct="1">
                        <a:defRPr sz="1800" kern="1200">
                          <a:solidFill>
                            <a:schemeClr val="dk1"/>
                          </a:solidFill>
                          <a:latin typeface="Century Gothic" panose="020B0502020202020204"/>
                        </a:defRPr>
                      </a:lvl4pPr>
                      <a:lvl5pPr marL="1828800" algn="l" defTabSz="457200" rtl="0" eaLnBrk="1" latinLnBrk="0" hangingPunct="1">
                        <a:defRPr sz="1800" kern="1200">
                          <a:solidFill>
                            <a:schemeClr val="dk1"/>
                          </a:solidFill>
                          <a:latin typeface="Century Gothic" panose="020B0502020202020204"/>
                        </a:defRPr>
                      </a:lvl5pPr>
                      <a:lvl6pPr marL="2286000" algn="l" defTabSz="457200" rtl="0" eaLnBrk="1" latinLnBrk="0" hangingPunct="1">
                        <a:defRPr sz="1800" kern="1200">
                          <a:solidFill>
                            <a:schemeClr val="dk1"/>
                          </a:solidFill>
                          <a:latin typeface="Century Gothic" panose="020B0502020202020204"/>
                        </a:defRPr>
                      </a:lvl6pPr>
                      <a:lvl7pPr marL="2743200" algn="l" defTabSz="457200" rtl="0" eaLnBrk="1" latinLnBrk="0" hangingPunct="1">
                        <a:defRPr sz="1800" kern="1200">
                          <a:solidFill>
                            <a:schemeClr val="dk1"/>
                          </a:solidFill>
                          <a:latin typeface="Century Gothic" panose="020B0502020202020204"/>
                        </a:defRPr>
                      </a:lvl7pPr>
                      <a:lvl8pPr marL="3200400" algn="l" defTabSz="457200" rtl="0" eaLnBrk="1" latinLnBrk="0" hangingPunct="1">
                        <a:defRPr sz="1800" kern="1200">
                          <a:solidFill>
                            <a:schemeClr val="dk1"/>
                          </a:solidFill>
                          <a:latin typeface="Century Gothic" panose="020B0502020202020204"/>
                        </a:defRPr>
                      </a:lvl8pPr>
                      <a:lvl9pPr marL="3657600" algn="l" defTabSz="457200" rtl="0" eaLnBrk="1" latinLnBrk="0" hangingPunct="1">
                        <a:defRPr sz="1800" kern="1200">
                          <a:solidFill>
                            <a:schemeClr val="dk1"/>
                          </a:solidFill>
                          <a:latin typeface="Century Gothic" panose="020B0502020202020204"/>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0" kern="1200" spc="150" baseline="0" dirty="0">
                          <a:solidFill>
                            <a:schemeClr val="tx1"/>
                          </a:solidFill>
                          <a:latin typeface="Century Gothic" panose="020B0502020202020204" pitchFamily="34" charset="0"/>
                          <a:ea typeface="+mn-ea"/>
                          <a:cs typeface="+mn-cs"/>
                        </a:rPr>
                        <a:t>That’s a good idea</a:t>
                      </a:r>
                    </a:p>
                  </a:txBody>
                  <a:tcPr marL="274320" anchor="ctr">
                    <a:lnL w="12700" cmpd="sng">
                      <a:solidFill>
                        <a:srgbClr val="F5A408"/>
                      </a:solidFill>
                    </a:lnL>
                    <a:lnR w="12700" cmpd="sng">
                      <a:solidFill>
                        <a:srgbClr val="F5A408"/>
                      </a:solidFill>
                    </a:lnR>
                    <a:lnT w="12700" cmpd="sng">
                      <a:solidFill>
                        <a:srgbClr val="F5A408"/>
                      </a:solidFill>
                    </a:lnT>
                    <a:lnB w="12700" cmpd="sng">
                      <a:solidFill>
                        <a:srgbClr val="F5A408"/>
                      </a:solidFill>
                    </a:lnB>
                    <a:lnTlToBr w="12700" cmpd="sng">
                      <a:noFill/>
                      <a:prstDash val="solid"/>
                    </a:lnTlToBr>
                    <a:lnBlToTr w="12700" cmpd="sng">
                      <a:noFill/>
                      <a:prstDash val="solid"/>
                    </a:lnBlToTr>
                    <a:solidFill>
                      <a:srgbClr val="FDF0E7"/>
                    </a:solidFill>
                  </a:tcPr>
                </a:tc>
                <a:extLst>
                  <a:ext uri="{0D108BD9-81ED-4DB2-BD59-A6C34878D82A}">
                    <a16:rowId xmlns:a16="http://schemas.microsoft.com/office/drawing/2014/main" val="10003"/>
                  </a:ext>
                </a:extLst>
              </a:tr>
              <a:tr h="655387">
                <a:tc>
                  <a:txBody>
                    <a:bodyPr/>
                    <a:lstStyle>
                      <a:lvl1pPr marL="0" algn="l" defTabSz="457200" rtl="0" eaLnBrk="1" latinLnBrk="0" hangingPunct="1">
                        <a:defRPr sz="1800" kern="1200">
                          <a:solidFill>
                            <a:schemeClr val="dk1"/>
                          </a:solidFill>
                          <a:latin typeface="Century Gothic" panose="020B0502020202020204"/>
                        </a:defRPr>
                      </a:lvl1pPr>
                      <a:lvl2pPr marL="457200" algn="l" defTabSz="457200" rtl="0" eaLnBrk="1" latinLnBrk="0" hangingPunct="1">
                        <a:defRPr sz="1800" kern="1200">
                          <a:solidFill>
                            <a:schemeClr val="dk1"/>
                          </a:solidFill>
                          <a:latin typeface="Century Gothic" panose="020B0502020202020204"/>
                        </a:defRPr>
                      </a:lvl2pPr>
                      <a:lvl3pPr marL="914400" algn="l" defTabSz="457200" rtl="0" eaLnBrk="1" latinLnBrk="0" hangingPunct="1">
                        <a:defRPr sz="1800" kern="1200">
                          <a:solidFill>
                            <a:schemeClr val="dk1"/>
                          </a:solidFill>
                          <a:latin typeface="Century Gothic" panose="020B0502020202020204"/>
                        </a:defRPr>
                      </a:lvl3pPr>
                      <a:lvl4pPr marL="1371600" algn="l" defTabSz="457200" rtl="0" eaLnBrk="1" latinLnBrk="0" hangingPunct="1">
                        <a:defRPr sz="1800" kern="1200">
                          <a:solidFill>
                            <a:schemeClr val="dk1"/>
                          </a:solidFill>
                          <a:latin typeface="Century Gothic" panose="020B0502020202020204"/>
                        </a:defRPr>
                      </a:lvl4pPr>
                      <a:lvl5pPr marL="1828800" algn="l" defTabSz="457200" rtl="0" eaLnBrk="1" latinLnBrk="0" hangingPunct="1">
                        <a:defRPr sz="1800" kern="1200">
                          <a:solidFill>
                            <a:schemeClr val="dk1"/>
                          </a:solidFill>
                          <a:latin typeface="Century Gothic" panose="020B0502020202020204"/>
                        </a:defRPr>
                      </a:lvl5pPr>
                      <a:lvl6pPr marL="2286000" algn="l" defTabSz="457200" rtl="0" eaLnBrk="1" latinLnBrk="0" hangingPunct="1">
                        <a:defRPr sz="1800" kern="1200">
                          <a:solidFill>
                            <a:schemeClr val="dk1"/>
                          </a:solidFill>
                          <a:latin typeface="Century Gothic" panose="020B0502020202020204"/>
                        </a:defRPr>
                      </a:lvl6pPr>
                      <a:lvl7pPr marL="2743200" algn="l" defTabSz="457200" rtl="0" eaLnBrk="1" latinLnBrk="0" hangingPunct="1">
                        <a:defRPr sz="1800" kern="1200">
                          <a:solidFill>
                            <a:schemeClr val="dk1"/>
                          </a:solidFill>
                          <a:latin typeface="Century Gothic" panose="020B0502020202020204"/>
                        </a:defRPr>
                      </a:lvl7pPr>
                      <a:lvl8pPr marL="3200400" algn="l" defTabSz="457200" rtl="0" eaLnBrk="1" latinLnBrk="0" hangingPunct="1">
                        <a:defRPr sz="1800" kern="1200">
                          <a:solidFill>
                            <a:schemeClr val="dk1"/>
                          </a:solidFill>
                          <a:latin typeface="Century Gothic" panose="020B0502020202020204"/>
                        </a:defRPr>
                      </a:lvl8pPr>
                      <a:lvl9pPr marL="3657600" algn="l" defTabSz="457200" rtl="0" eaLnBrk="1" latinLnBrk="0" hangingPunct="1">
                        <a:defRPr sz="1800" kern="1200">
                          <a:solidFill>
                            <a:schemeClr val="dk1"/>
                          </a:solidFill>
                          <a:latin typeface="Century Gothic" panose="020B0502020202020204"/>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0" kern="1200" spc="150" baseline="0" dirty="0">
                          <a:solidFill>
                            <a:schemeClr val="tx1"/>
                          </a:solidFill>
                          <a:latin typeface="Century Gothic" panose="020B0502020202020204" pitchFamily="34" charset="0"/>
                          <a:ea typeface="+mn-ea"/>
                          <a:cs typeface="+mn-cs"/>
                        </a:rPr>
                        <a:t>You are clearly very resourceful</a:t>
                      </a:r>
                    </a:p>
                  </a:txBody>
                  <a:tcPr marL="274320" anchor="ctr">
                    <a:lnL w="12700" cmpd="sng">
                      <a:solidFill>
                        <a:srgbClr val="F5A408"/>
                      </a:solidFill>
                    </a:lnL>
                    <a:lnR w="12700" cmpd="sng">
                      <a:solidFill>
                        <a:srgbClr val="F5A408"/>
                      </a:solidFill>
                    </a:lnR>
                    <a:lnT w="12700" cmpd="sng">
                      <a:solidFill>
                        <a:srgbClr val="F5A408"/>
                      </a:solidFill>
                    </a:lnT>
                    <a:lnB w="12700" cmpd="sng">
                      <a:solidFill>
                        <a:srgbClr val="F5A408"/>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4"/>
                  </a:ext>
                </a:extLst>
              </a:tr>
              <a:tr h="655387">
                <a:tc>
                  <a:txBody>
                    <a:bodyPr/>
                    <a:lstStyle>
                      <a:lvl1pPr marL="0" algn="l" defTabSz="457200" rtl="0" eaLnBrk="1" latinLnBrk="0" hangingPunct="1">
                        <a:defRPr sz="1800" kern="1200">
                          <a:solidFill>
                            <a:schemeClr val="dk1"/>
                          </a:solidFill>
                          <a:latin typeface="Century Gothic" panose="020B0502020202020204"/>
                        </a:defRPr>
                      </a:lvl1pPr>
                      <a:lvl2pPr marL="457200" algn="l" defTabSz="457200" rtl="0" eaLnBrk="1" latinLnBrk="0" hangingPunct="1">
                        <a:defRPr sz="1800" kern="1200">
                          <a:solidFill>
                            <a:schemeClr val="dk1"/>
                          </a:solidFill>
                          <a:latin typeface="Century Gothic" panose="020B0502020202020204"/>
                        </a:defRPr>
                      </a:lvl2pPr>
                      <a:lvl3pPr marL="914400" algn="l" defTabSz="457200" rtl="0" eaLnBrk="1" latinLnBrk="0" hangingPunct="1">
                        <a:defRPr sz="1800" kern="1200">
                          <a:solidFill>
                            <a:schemeClr val="dk1"/>
                          </a:solidFill>
                          <a:latin typeface="Century Gothic" panose="020B0502020202020204"/>
                        </a:defRPr>
                      </a:lvl3pPr>
                      <a:lvl4pPr marL="1371600" algn="l" defTabSz="457200" rtl="0" eaLnBrk="1" latinLnBrk="0" hangingPunct="1">
                        <a:defRPr sz="1800" kern="1200">
                          <a:solidFill>
                            <a:schemeClr val="dk1"/>
                          </a:solidFill>
                          <a:latin typeface="Century Gothic" panose="020B0502020202020204"/>
                        </a:defRPr>
                      </a:lvl4pPr>
                      <a:lvl5pPr marL="1828800" algn="l" defTabSz="457200" rtl="0" eaLnBrk="1" latinLnBrk="0" hangingPunct="1">
                        <a:defRPr sz="1800" kern="1200">
                          <a:solidFill>
                            <a:schemeClr val="dk1"/>
                          </a:solidFill>
                          <a:latin typeface="Century Gothic" panose="020B0502020202020204"/>
                        </a:defRPr>
                      </a:lvl5pPr>
                      <a:lvl6pPr marL="2286000" algn="l" defTabSz="457200" rtl="0" eaLnBrk="1" latinLnBrk="0" hangingPunct="1">
                        <a:defRPr sz="1800" kern="1200">
                          <a:solidFill>
                            <a:schemeClr val="dk1"/>
                          </a:solidFill>
                          <a:latin typeface="Century Gothic" panose="020B0502020202020204"/>
                        </a:defRPr>
                      </a:lvl6pPr>
                      <a:lvl7pPr marL="2743200" algn="l" defTabSz="457200" rtl="0" eaLnBrk="1" latinLnBrk="0" hangingPunct="1">
                        <a:defRPr sz="1800" kern="1200">
                          <a:solidFill>
                            <a:schemeClr val="dk1"/>
                          </a:solidFill>
                          <a:latin typeface="Century Gothic" panose="020B0502020202020204"/>
                        </a:defRPr>
                      </a:lvl7pPr>
                      <a:lvl8pPr marL="3200400" algn="l" defTabSz="457200" rtl="0" eaLnBrk="1" latinLnBrk="0" hangingPunct="1">
                        <a:defRPr sz="1800" kern="1200">
                          <a:solidFill>
                            <a:schemeClr val="dk1"/>
                          </a:solidFill>
                          <a:latin typeface="Century Gothic" panose="020B0502020202020204"/>
                        </a:defRPr>
                      </a:lvl8pPr>
                      <a:lvl9pPr marL="3657600" algn="l" defTabSz="457200" rtl="0" eaLnBrk="1" latinLnBrk="0" hangingPunct="1">
                        <a:defRPr sz="1800" kern="1200">
                          <a:solidFill>
                            <a:schemeClr val="dk1"/>
                          </a:solidFill>
                          <a:latin typeface="Century Gothic" panose="020B0502020202020204"/>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0" kern="1200" spc="150" baseline="0" dirty="0">
                          <a:solidFill>
                            <a:schemeClr val="tx1"/>
                          </a:solidFill>
                          <a:latin typeface="Century Gothic" panose="020B0502020202020204" pitchFamily="34" charset="0"/>
                          <a:ea typeface="+mn-ea"/>
                          <a:cs typeface="+mn-cs"/>
                        </a:rPr>
                        <a:t>I appreciate that you are willing to talk honestly with me about this</a:t>
                      </a:r>
                    </a:p>
                  </a:txBody>
                  <a:tcPr marL="274320" anchor="ctr">
                    <a:lnL w="12700" cmpd="sng">
                      <a:solidFill>
                        <a:srgbClr val="F5A408"/>
                      </a:solidFill>
                    </a:lnL>
                    <a:lnR w="12700" cmpd="sng">
                      <a:solidFill>
                        <a:srgbClr val="F5A408"/>
                      </a:solidFill>
                    </a:lnR>
                    <a:lnT w="12700" cmpd="sng">
                      <a:solidFill>
                        <a:srgbClr val="F5A408"/>
                      </a:solidFill>
                    </a:lnT>
                    <a:lnB w="12700" cmpd="sng">
                      <a:solidFill>
                        <a:srgbClr val="F5A408"/>
                      </a:solidFill>
                    </a:lnB>
                    <a:lnTlToBr w="12700" cmpd="sng">
                      <a:noFill/>
                      <a:prstDash val="solid"/>
                    </a:lnTlToBr>
                    <a:lnBlToTr w="12700" cmpd="sng">
                      <a:noFill/>
                      <a:prstDash val="solid"/>
                    </a:lnBlToTr>
                    <a:solidFill>
                      <a:srgbClr val="FDF0E7"/>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02135456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67194ED4-36F7-4FB6-8EB4-0F5D894F9E99}"/>
              </a:ext>
            </a:extLst>
          </p:cNvPr>
          <p:cNvSpPr txBox="1">
            <a:spLocks noChangeArrowheads="1"/>
          </p:cNvSpPr>
          <p:nvPr/>
        </p:nvSpPr>
        <p:spPr bwMode="auto">
          <a:xfrm>
            <a:off x="1006807" y="2155492"/>
            <a:ext cx="5822422" cy="3811604"/>
          </a:xfrm>
          <a:prstGeom prst="rect">
            <a:avLst/>
          </a:prstGeom>
          <a:ln>
            <a:miter lim="800000"/>
            <a:headEnd/>
            <a:tailEnd/>
          </a:ln>
        </p:spPr>
        <p:txBody>
          <a:bodyPr>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346075" marR="0" lvl="2" indent="-346075" fontAlgn="auto">
              <a:spcBef>
                <a:spcPts val="0"/>
              </a:spcBef>
              <a:spcAft>
                <a:spcPts val="1800"/>
              </a:spcAft>
              <a:buClr>
                <a:prstClr val="black"/>
              </a:buClr>
              <a:buFont typeface="Arial" panose="020B0604020202020204" pitchFamily="34" charset="0"/>
              <a:buChar char="•"/>
              <a:tabLst/>
              <a:defRPr/>
            </a:pPr>
            <a:r>
              <a:rPr lang="en-US" sz="2600" dirty="0">
                <a:solidFill>
                  <a:prstClr val="black"/>
                </a:solidFill>
                <a:latin typeface="Century Gothic" panose="020B0502020202020204"/>
              </a:rPr>
              <a:t>Understanding what your patient is thinking and feeling, and then saying it back to the patient</a:t>
            </a:r>
          </a:p>
          <a:p>
            <a:pPr marL="346075" marR="0" lvl="2" indent="-346075" fontAlgn="auto">
              <a:spcBef>
                <a:spcPts val="0"/>
              </a:spcBef>
              <a:spcAft>
                <a:spcPts val="1800"/>
              </a:spcAft>
              <a:buClr>
                <a:prstClr val="black"/>
              </a:buClr>
              <a:buFont typeface="Arial" panose="020B0604020202020204" pitchFamily="34" charset="0"/>
              <a:buChar char="•"/>
              <a:tabLst/>
              <a:defRPr/>
            </a:pPr>
            <a:r>
              <a:rPr lang="en-US" sz="2600" dirty="0">
                <a:solidFill>
                  <a:prstClr val="black"/>
                </a:solidFill>
                <a:latin typeface="Century Gothic" panose="020B0502020202020204"/>
              </a:rPr>
              <a:t>Engages your patient, conveys empathy, builds trust, and fosters motivation to change</a:t>
            </a:r>
          </a:p>
          <a:p>
            <a:pPr marL="346075" marR="0" lvl="2" indent="-346075" fontAlgn="auto">
              <a:spcBef>
                <a:spcPts val="0"/>
              </a:spcBef>
              <a:spcAft>
                <a:spcPts val="1800"/>
              </a:spcAft>
              <a:buClr>
                <a:prstClr val="black"/>
              </a:buClr>
              <a:buFont typeface="Arial" panose="020B0604020202020204" pitchFamily="34" charset="0"/>
              <a:buChar char="•"/>
              <a:tabLst/>
              <a:defRPr/>
            </a:pPr>
            <a:r>
              <a:rPr lang="en-US" sz="2600" dirty="0">
                <a:solidFill>
                  <a:prstClr val="black"/>
                </a:solidFill>
                <a:latin typeface="Century Gothic" panose="020B0502020202020204"/>
              </a:rPr>
              <a:t>Allows you to see the world through your patient’s eyes</a:t>
            </a:r>
          </a:p>
        </p:txBody>
      </p:sp>
      <p:sp>
        <p:nvSpPr>
          <p:cNvPr id="6" name="Rectangle 2">
            <a:extLst>
              <a:ext uri="{FF2B5EF4-FFF2-40B4-BE49-F238E27FC236}">
                <a16:creationId xmlns:a16="http://schemas.microsoft.com/office/drawing/2014/main" id="{68C24D09-299D-4887-A16F-50079C6B7B62}"/>
              </a:ext>
            </a:extLst>
          </p:cNvPr>
          <p:cNvSpPr txBox="1">
            <a:spLocks noChangeArrowheads="1"/>
          </p:cNvSpPr>
          <p:nvPr/>
        </p:nvSpPr>
        <p:spPr bwMode="auto">
          <a:xfrm>
            <a:off x="3662865" y="779055"/>
            <a:ext cx="4866269" cy="769441"/>
          </a:xfrm>
          <a:prstGeom prst="rect">
            <a:avLst/>
          </a:prstGeom>
        </p:spPr>
        <p:txBody>
          <a:bodyPr wrap="none">
            <a:spAutoFit/>
          </a:bodyPr>
          <a:lstStyle>
            <a:defPPr>
              <a:defRPr lang="en-US"/>
            </a:defPPr>
            <a:lvl1pPr marR="0" lvl="0" indent="0" fontAlgn="auto">
              <a:lnSpc>
                <a:spcPct val="100000"/>
              </a:lnSpc>
              <a:spcBef>
                <a:spcPts val="0"/>
              </a:spcBef>
              <a:spcAft>
                <a:spcPts val="0"/>
              </a:spcAft>
              <a:buClrTx/>
              <a:buSzTx/>
              <a:buFontTx/>
              <a:buNone/>
              <a:tabLst/>
              <a:defRPr kumimoji="0" sz="440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stStyle>
          <a:p>
            <a:r>
              <a:rPr lang="en-US" dirty="0"/>
              <a:t>   Reflective listening</a:t>
            </a:r>
          </a:p>
        </p:txBody>
      </p:sp>
      <p:pic>
        <p:nvPicPr>
          <p:cNvPr id="7" name="Picture 4" descr="Image result for boat oars">
            <a:extLst>
              <a:ext uri="{FF2B5EF4-FFF2-40B4-BE49-F238E27FC236}">
                <a16:creationId xmlns:a16="http://schemas.microsoft.com/office/drawing/2014/main" id="{0123B584-1DFA-4E31-86AF-B377ADD328AD}"/>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8209722" y="2850702"/>
            <a:ext cx="2975471" cy="22312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331554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41F9F04D-4ED7-4C5F-8745-55BD0516D5C9}"/>
              </a:ext>
            </a:extLst>
          </p:cNvPr>
          <p:cNvSpPr txBox="1">
            <a:spLocks noChangeArrowheads="1"/>
          </p:cNvSpPr>
          <p:nvPr/>
        </p:nvSpPr>
        <p:spPr bwMode="auto">
          <a:xfrm>
            <a:off x="2283009" y="423695"/>
            <a:ext cx="7259873" cy="769441"/>
          </a:xfrm>
          <a:prstGeom prst="rect">
            <a:avLst/>
          </a:prstGeom>
        </p:spPr>
        <p:txBody>
          <a:bodyPr wrap="none">
            <a:spAutoFit/>
          </a:bodyPr>
          <a:lstStyle>
            <a:defPPr>
              <a:defRPr lang="en-US"/>
            </a:defPPr>
            <a:lvl1pPr marR="0" lvl="0" indent="0" fontAlgn="auto">
              <a:lnSpc>
                <a:spcPct val="100000"/>
              </a:lnSpc>
              <a:spcBef>
                <a:spcPts val="0"/>
              </a:spcBef>
              <a:spcAft>
                <a:spcPts val="0"/>
              </a:spcAft>
              <a:buClrTx/>
              <a:buSzTx/>
              <a:buFontTx/>
              <a:buNone/>
              <a:tabLst/>
              <a:defRPr kumimoji="0" sz="440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stStyle>
          <a:p>
            <a:r>
              <a:rPr lang="en-US" dirty="0"/>
              <a:t>Examples of reflective listening</a:t>
            </a:r>
          </a:p>
        </p:txBody>
      </p:sp>
      <p:graphicFrame>
        <p:nvGraphicFramePr>
          <p:cNvPr id="11" name="Table 10">
            <a:extLst>
              <a:ext uri="{FF2B5EF4-FFF2-40B4-BE49-F238E27FC236}">
                <a16:creationId xmlns:a16="http://schemas.microsoft.com/office/drawing/2014/main" id="{167CB9BF-0B40-45AC-A685-57AC9878C33C}"/>
              </a:ext>
            </a:extLst>
          </p:cNvPr>
          <p:cNvGraphicFramePr>
            <a:graphicFrameLocks noGrp="1"/>
          </p:cNvGraphicFramePr>
          <p:nvPr>
            <p:extLst>
              <p:ext uri="{D42A27DB-BD31-4B8C-83A1-F6EECF244321}">
                <p14:modId xmlns:p14="http://schemas.microsoft.com/office/powerpoint/2010/main" val="1132733628"/>
              </p:ext>
            </p:extLst>
          </p:nvPr>
        </p:nvGraphicFramePr>
        <p:xfrm>
          <a:off x="609600" y="1487837"/>
          <a:ext cx="11112499" cy="5029201"/>
        </p:xfrm>
        <a:graphic>
          <a:graphicData uri="http://schemas.openxmlformats.org/drawingml/2006/table">
            <a:tbl>
              <a:tblPr firstRow="1" bandRow="1"/>
              <a:tblGrid>
                <a:gridCol w="5182514">
                  <a:extLst>
                    <a:ext uri="{9D8B030D-6E8A-4147-A177-3AD203B41FA5}">
                      <a16:colId xmlns:a16="http://schemas.microsoft.com/office/drawing/2014/main" val="20000"/>
                    </a:ext>
                  </a:extLst>
                </a:gridCol>
                <a:gridCol w="5929985">
                  <a:extLst>
                    <a:ext uri="{9D8B030D-6E8A-4147-A177-3AD203B41FA5}">
                      <a16:colId xmlns:a16="http://schemas.microsoft.com/office/drawing/2014/main" val="20001"/>
                    </a:ext>
                  </a:extLst>
                </a:gridCol>
              </a:tblGrid>
              <a:tr h="560317">
                <a:tc>
                  <a:txBody>
                    <a:bodyPr/>
                    <a:lstStyle>
                      <a:lvl1pPr marL="0" algn="l" defTabSz="457200" rtl="0" eaLnBrk="1" latinLnBrk="0" hangingPunct="1">
                        <a:defRPr sz="1800" b="1" kern="1200">
                          <a:solidFill>
                            <a:schemeClr val="lt1"/>
                          </a:solidFill>
                          <a:latin typeface="Century Gothic" panose="020B0502020202020204"/>
                        </a:defRPr>
                      </a:lvl1pPr>
                      <a:lvl2pPr marL="457200" algn="l" defTabSz="457200" rtl="0" eaLnBrk="1" latinLnBrk="0" hangingPunct="1">
                        <a:defRPr sz="1800" b="1" kern="1200">
                          <a:solidFill>
                            <a:schemeClr val="lt1"/>
                          </a:solidFill>
                          <a:latin typeface="Century Gothic" panose="020B0502020202020204"/>
                        </a:defRPr>
                      </a:lvl2pPr>
                      <a:lvl3pPr marL="914400" algn="l" defTabSz="457200" rtl="0" eaLnBrk="1" latinLnBrk="0" hangingPunct="1">
                        <a:defRPr sz="1800" b="1" kern="1200">
                          <a:solidFill>
                            <a:schemeClr val="lt1"/>
                          </a:solidFill>
                          <a:latin typeface="Century Gothic" panose="020B0502020202020204"/>
                        </a:defRPr>
                      </a:lvl3pPr>
                      <a:lvl4pPr marL="1371600" algn="l" defTabSz="457200" rtl="0" eaLnBrk="1" latinLnBrk="0" hangingPunct="1">
                        <a:defRPr sz="1800" b="1" kern="1200">
                          <a:solidFill>
                            <a:schemeClr val="lt1"/>
                          </a:solidFill>
                          <a:latin typeface="Century Gothic" panose="020B0502020202020204"/>
                        </a:defRPr>
                      </a:lvl4pPr>
                      <a:lvl5pPr marL="1828800" algn="l" defTabSz="457200" rtl="0" eaLnBrk="1" latinLnBrk="0" hangingPunct="1">
                        <a:defRPr sz="1800" b="1" kern="1200">
                          <a:solidFill>
                            <a:schemeClr val="lt1"/>
                          </a:solidFill>
                          <a:latin typeface="Century Gothic" panose="020B0502020202020204"/>
                        </a:defRPr>
                      </a:lvl5pPr>
                      <a:lvl6pPr marL="2286000" algn="l" defTabSz="457200" rtl="0" eaLnBrk="1" latinLnBrk="0" hangingPunct="1">
                        <a:defRPr sz="1800" b="1" kern="1200">
                          <a:solidFill>
                            <a:schemeClr val="lt1"/>
                          </a:solidFill>
                          <a:latin typeface="Century Gothic" panose="020B0502020202020204"/>
                        </a:defRPr>
                      </a:lvl6pPr>
                      <a:lvl7pPr marL="2743200" algn="l" defTabSz="457200" rtl="0" eaLnBrk="1" latinLnBrk="0" hangingPunct="1">
                        <a:defRPr sz="1800" b="1" kern="1200">
                          <a:solidFill>
                            <a:schemeClr val="lt1"/>
                          </a:solidFill>
                          <a:latin typeface="Century Gothic" panose="020B0502020202020204"/>
                        </a:defRPr>
                      </a:lvl7pPr>
                      <a:lvl8pPr marL="3200400" algn="l" defTabSz="457200" rtl="0" eaLnBrk="1" latinLnBrk="0" hangingPunct="1">
                        <a:defRPr sz="1800" b="1" kern="1200">
                          <a:solidFill>
                            <a:schemeClr val="lt1"/>
                          </a:solidFill>
                          <a:latin typeface="Century Gothic" panose="020B0502020202020204"/>
                        </a:defRPr>
                      </a:lvl8pPr>
                      <a:lvl9pPr marL="3657600" algn="l" defTabSz="457200" rtl="0" eaLnBrk="1" latinLnBrk="0" hangingPunct="1">
                        <a:defRPr sz="1800" b="1" kern="1200">
                          <a:solidFill>
                            <a:schemeClr val="lt1"/>
                          </a:solidFill>
                          <a:latin typeface="Century Gothic" panose="020B0502020202020204"/>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kern="1200" spc="150" baseline="0" dirty="0">
                          <a:solidFill>
                            <a:schemeClr val="tx1"/>
                          </a:solidFill>
                        </a:rPr>
                        <a:t>Patient:</a:t>
                      </a:r>
                      <a:endParaRPr lang="en-US" sz="2400" b="1" kern="1200" spc="150" baseline="0" dirty="0">
                        <a:solidFill>
                          <a:schemeClr val="tx1"/>
                        </a:solidFill>
                        <a:latin typeface="+mn-lt"/>
                        <a:ea typeface="+mn-ea"/>
                        <a:cs typeface="+mn-cs"/>
                      </a:endParaRPr>
                    </a:p>
                  </a:txBody>
                  <a:tcPr anchor="ctr">
                    <a:lnL w="12700" cmpd="sng">
                      <a:solidFill>
                        <a:srgbClr val="F5A408"/>
                      </a:solidFill>
                    </a:lnL>
                    <a:lnR w="12700" cap="flat" cmpd="sng" algn="ctr">
                      <a:solidFill>
                        <a:sysClr val="windowText" lastClr="000000"/>
                      </a:solidFill>
                      <a:prstDash val="solid"/>
                      <a:round/>
                      <a:headEnd type="none" w="med" len="med"/>
                      <a:tailEnd type="none" w="med" len="med"/>
                    </a:lnR>
                    <a:lnT w="12700" cmpd="sng">
                      <a:solidFill>
                        <a:srgbClr val="F5A408"/>
                      </a:solidFill>
                    </a:lnT>
                    <a:lnB w="12700" cmpd="sng">
                      <a:solidFill>
                        <a:srgbClr val="F5A408"/>
                      </a:solidFill>
                    </a:lnB>
                    <a:lnTlToBr w="12700" cmpd="sng">
                      <a:noFill/>
                      <a:prstDash val="solid"/>
                    </a:lnTlToBr>
                    <a:lnBlToTr w="12700" cmpd="sng">
                      <a:noFill/>
                      <a:prstDash val="solid"/>
                    </a:lnBlToTr>
                    <a:solidFill>
                      <a:sysClr val="window" lastClr="FFFFFF"/>
                    </a:solidFill>
                  </a:tcPr>
                </a:tc>
                <a:tc>
                  <a:txBody>
                    <a:bodyPr/>
                    <a:lstStyle>
                      <a:lvl1pPr marL="0" algn="l" defTabSz="457200" rtl="0" eaLnBrk="1" latinLnBrk="0" hangingPunct="1">
                        <a:defRPr sz="1800" b="1" kern="1200">
                          <a:solidFill>
                            <a:schemeClr val="lt1"/>
                          </a:solidFill>
                          <a:latin typeface="Century Gothic" panose="020B0502020202020204"/>
                        </a:defRPr>
                      </a:lvl1pPr>
                      <a:lvl2pPr marL="457200" algn="l" defTabSz="457200" rtl="0" eaLnBrk="1" latinLnBrk="0" hangingPunct="1">
                        <a:defRPr sz="1800" b="1" kern="1200">
                          <a:solidFill>
                            <a:schemeClr val="lt1"/>
                          </a:solidFill>
                          <a:latin typeface="Century Gothic" panose="020B0502020202020204"/>
                        </a:defRPr>
                      </a:lvl2pPr>
                      <a:lvl3pPr marL="914400" algn="l" defTabSz="457200" rtl="0" eaLnBrk="1" latinLnBrk="0" hangingPunct="1">
                        <a:defRPr sz="1800" b="1" kern="1200">
                          <a:solidFill>
                            <a:schemeClr val="lt1"/>
                          </a:solidFill>
                          <a:latin typeface="Century Gothic" panose="020B0502020202020204"/>
                        </a:defRPr>
                      </a:lvl3pPr>
                      <a:lvl4pPr marL="1371600" algn="l" defTabSz="457200" rtl="0" eaLnBrk="1" latinLnBrk="0" hangingPunct="1">
                        <a:defRPr sz="1800" b="1" kern="1200">
                          <a:solidFill>
                            <a:schemeClr val="lt1"/>
                          </a:solidFill>
                          <a:latin typeface="Century Gothic" panose="020B0502020202020204"/>
                        </a:defRPr>
                      </a:lvl4pPr>
                      <a:lvl5pPr marL="1828800" algn="l" defTabSz="457200" rtl="0" eaLnBrk="1" latinLnBrk="0" hangingPunct="1">
                        <a:defRPr sz="1800" b="1" kern="1200">
                          <a:solidFill>
                            <a:schemeClr val="lt1"/>
                          </a:solidFill>
                          <a:latin typeface="Century Gothic" panose="020B0502020202020204"/>
                        </a:defRPr>
                      </a:lvl5pPr>
                      <a:lvl6pPr marL="2286000" algn="l" defTabSz="457200" rtl="0" eaLnBrk="1" latinLnBrk="0" hangingPunct="1">
                        <a:defRPr sz="1800" b="1" kern="1200">
                          <a:solidFill>
                            <a:schemeClr val="lt1"/>
                          </a:solidFill>
                          <a:latin typeface="Century Gothic" panose="020B0502020202020204"/>
                        </a:defRPr>
                      </a:lvl6pPr>
                      <a:lvl7pPr marL="2743200" algn="l" defTabSz="457200" rtl="0" eaLnBrk="1" latinLnBrk="0" hangingPunct="1">
                        <a:defRPr sz="1800" b="1" kern="1200">
                          <a:solidFill>
                            <a:schemeClr val="lt1"/>
                          </a:solidFill>
                          <a:latin typeface="Century Gothic" panose="020B0502020202020204"/>
                        </a:defRPr>
                      </a:lvl7pPr>
                      <a:lvl8pPr marL="3200400" algn="l" defTabSz="457200" rtl="0" eaLnBrk="1" latinLnBrk="0" hangingPunct="1">
                        <a:defRPr sz="1800" b="1" kern="1200">
                          <a:solidFill>
                            <a:schemeClr val="lt1"/>
                          </a:solidFill>
                          <a:latin typeface="Century Gothic" panose="020B0502020202020204"/>
                        </a:defRPr>
                      </a:lvl8pPr>
                      <a:lvl9pPr marL="3657600" algn="l" defTabSz="457200" rtl="0" eaLnBrk="1" latinLnBrk="0" hangingPunct="1">
                        <a:defRPr sz="1800" b="1" kern="1200">
                          <a:solidFill>
                            <a:schemeClr val="lt1"/>
                          </a:solidFill>
                          <a:latin typeface="Century Gothic" panose="020B0502020202020204"/>
                        </a:defRPr>
                      </a:lvl9pPr>
                    </a:lstStyle>
                    <a:p>
                      <a:r>
                        <a:rPr lang="en-US" sz="2400" b="1" kern="1200" spc="150" baseline="0" dirty="0">
                          <a:solidFill>
                            <a:schemeClr val="tx1"/>
                          </a:solidFill>
                        </a:rPr>
                        <a:t>Clinician:</a:t>
                      </a:r>
                      <a:endParaRPr lang="en-US" sz="2400" b="1" kern="1200" spc="150" baseline="0" dirty="0">
                        <a:solidFill>
                          <a:schemeClr val="tx1"/>
                        </a:solidFill>
                        <a:latin typeface="+mn-lt"/>
                        <a:ea typeface="+mn-ea"/>
                        <a:cs typeface="+mn-cs"/>
                      </a:endParaRPr>
                    </a:p>
                  </a:txBody>
                  <a:tcPr anchor="ctr">
                    <a:lnL w="12700" cap="flat" cmpd="sng" algn="ctr">
                      <a:solidFill>
                        <a:sysClr val="windowText" lastClr="000000"/>
                      </a:solidFill>
                      <a:prstDash val="solid"/>
                      <a:round/>
                      <a:headEnd type="none" w="med" len="med"/>
                      <a:tailEnd type="none" w="med" len="med"/>
                    </a:lnL>
                    <a:lnR w="12700" cmpd="sng">
                      <a:solidFill>
                        <a:srgbClr val="F5A408"/>
                      </a:solidFill>
                    </a:lnR>
                    <a:lnT w="12700" cmpd="sng">
                      <a:solidFill>
                        <a:srgbClr val="F5A408"/>
                      </a:solidFill>
                    </a:lnT>
                    <a:lnB w="12700" cmpd="sng">
                      <a:solidFill>
                        <a:srgbClr val="F5A408"/>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0"/>
                  </a:ext>
                </a:extLst>
              </a:tr>
              <a:tr h="859153">
                <a:tc>
                  <a:txBody>
                    <a:bodyPr/>
                    <a:lstStyle>
                      <a:lvl1pPr marL="0" algn="l" defTabSz="457200" rtl="0" eaLnBrk="1" latinLnBrk="0" hangingPunct="1">
                        <a:defRPr sz="1800" kern="1200">
                          <a:solidFill>
                            <a:schemeClr val="dk1"/>
                          </a:solidFill>
                          <a:latin typeface="Century Gothic" panose="020B0502020202020204"/>
                        </a:defRPr>
                      </a:lvl1pPr>
                      <a:lvl2pPr marL="457200" algn="l" defTabSz="457200" rtl="0" eaLnBrk="1" latinLnBrk="0" hangingPunct="1">
                        <a:defRPr sz="1800" kern="1200">
                          <a:solidFill>
                            <a:schemeClr val="dk1"/>
                          </a:solidFill>
                          <a:latin typeface="Century Gothic" panose="020B0502020202020204"/>
                        </a:defRPr>
                      </a:lvl2pPr>
                      <a:lvl3pPr marL="914400" algn="l" defTabSz="457200" rtl="0" eaLnBrk="1" latinLnBrk="0" hangingPunct="1">
                        <a:defRPr sz="1800" kern="1200">
                          <a:solidFill>
                            <a:schemeClr val="dk1"/>
                          </a:solidFill>
                          <a:latin typeface="Century Gothic" panose="020B0502020202020204"/>
                        </a:defRPr>
                      </a:lvl3pPr>
                      <a:lvl4pPr marL="1371600" algn="l" defTabSz="457200" rtl="0" eaLnBrk="1" latinLnBrk="0" hangingPunct="1">
                        <a:defRPr sz="1800" kern="1200">
                          <a:solidFill>
                            <a:schemeClr val="dk1"/>
                          </a:solidFill>
                          <a:latin typeface="Century Gothic" panose="020B0502020202020204"/>
                        </a:defRPr>
                      </a:lvl4pPr>
                      <a:lvl5pPr marL="1828800" algn="l" defTabSz="457200" rtl="0" eaLnBrk="1" latinLnBrk="0" hangingPunct="1">
                        <a:defRPr sz="1800" kern="1200">
                          <a:solidFill>
                            <a:schemeClr val="dk1"/>
                          </a:solidFill>
                          <a:latin typeface="Century Gothic" panose="020B0502020202020204"/>
                        </a:defRPr>
                      </a:lvl5pPr>
                      <a:lvl6pPr marL="2286000" algn="l" defTabSz="457200" rtl="0" eaLnBrk="1" latinLnBrk="0" hangingPunct="1">
                        <a:defRPr sz="1800" kern="1200">
                          <a:solidFill>
                            <a:schemeClr val="dk1"/>
                          </a:solidFill>
                          <a:latin typeface="Century Gothic" panose="020B0502020202020204"/>
                        </a:defRPr>
                      </a:lvl6pPr>
                      <a:lvl7pPr marL="2743200" algn="l" defTabSz="457200" rtl="0" eaLnBrk="1" latinLnBrk="0" hangingPunct="1">
                        <a:defRPr sz="1800" kern="1200">
                          <a:solidFill>
                            <a:schemeClr val="dk1"/>
                          </a:solidFill>
                          <a:latin typeface="Century Gothic" panose="020B0502020202020204"/>
                        </a:defRPr>
                      </a:lvl7pPr>
                      <a:lvl8pPr marL="3200400" algn="l" defTabSz="457200" rtl="0" eaLnBrk="1" latinLnBrk="0" hangingPunct="1">
                        <a:defRPr sz="1800" kern="1200">
                          <a:solidFill>
                            <a:schemeClr val="dk1"/>
                          </a:solidFill>
                          <a:latin typeface="Century Gothic" panose="020B0502020202020204"/>
                        </a:defRPr>
                      </a:lvl8pPr>
                      <a:lvl9pPr marL="3657600" algn="l" defTabSz="457200" rtl="0" eaLnBrk="1" latinLnBrk="0" hangingPunct="1">
                        <a:defRPr sz="1800" kern="1200">
                          <a:solidFill>
                            <a:schemeClr val="dk1"/>
                          </a:solidFill>
                          <a:latin typeface="Century Gothic" panose="020B0502020202020204"/>
                        </a:defRPr>
                      </a:lvl9pPr>
                    </a:lstStyle>
                    <a:p>
                      <a:pPr marL="0" algn="l" defTabSz="457200" rtl="0" eaLnBrk="1" latinLnBrk="0" hangingPunct="1"/>
                      <a:r>
                        <a:rPr lang="en-US" sz="2000" kern="1200" spc="150" baseline="0" dirty="0">
                          <a:solidFill>
                            <a:schemeClr val="tx1"/>
                          </a:solidFill>
                          <a:latin typeface="Century Gothic" panose="020B0502020202020204" pitchFamily="34" charset="0"/>
                          <a:ea typeface="+mn-ea"/>
                          <a:cs typeface="+mn-cs"/>
                        </a:rPr>
                        <a:t>I don’t think I’m really addicted to heroin.</a:t>
                      </a:r>
                    </a:p>
                  </a:txBody>
                  <a:tcPr anchor="ctr">
                    <a:lnL w="12700" cmpd="sng">
                      <a:solidFill>
                        <a:srgbClr val="F5A408"/>
                      </a:solidFill>
                    </a:lnL>
                    <a:lnR w="12700" cap="flat" cmpd="sng" algn="ctr">
                      <a:solidFill>
                        <a:sysClr val="windowText" lastClr="000000"/>
                      </a:solidFill>
                      <a:prstDash val="solid"/>
                      <a:round/>
                      <a:headEnd type="none" w="med" len="med"/>
                      <a:tailEnd type="none" w="med" len="med"/>
                    </a:lnR>
                    <a:lnT w="12700" cmpd="sng">
                      <a:solidFill>
                        <a:srgbClr val="F5A408"/>
                      </a:solidFill>
                    </a:lnT>
                    <a:lnB w="12700" cmpd="sng">
                      <a:solidFill>
                        <a:srgbClr val="F5A408"/>
                      </a:solidFill>
                    </a:lnB>
                    <a:lnTlToBr w="12700" cmpd="sng">
                      <a:noFill/>
                      <a:prstDash val="solid"/>
                    </a:lnTlToBr>
                    <a:lnBlToTr w="12700" cmpd="sng">
                      <a:noFill/>
                      <a:prstDash val="solid"/>
                    </a:lnBlToTr>
                    <a:solidFill>
                      <a:srgbClr val="F5A408">
                        <a:tint val="20000"/>
                      </a:srgbClr>
                    </a:solidFill>
                  </a:tcPr>
                </a:tc>
                <a:tc>
                  <a:txBody>
                    <a:bodyPr/>
                    <a:lstStyle>
                      <a:lvl1pPr marL="0" algn="l" defTabSz="457200" rtl="0" eaLnBrk="1" latinLnBrk="0" hangingPunct="1">
                        <a:defRPr sz="1800" kern="1200">
                          <a:solidFill>
                            <a:schemeClr val="dk1"/>
                          </a:solidFill>
                          <a:latin typeface="Century Gothic" panose="020B0502020202020204"/>
                        </a:defRPr>
                      </a:lvl1pPr>
                      <a:lvl2pPr marL="457200" algn="l" defTabSz="457200" rtl="0" eaLnBrk="1" latinLnBrk="0" hangingPunct="1">
                        <a:defRPr sz="1800" kern="1200">
                          <a:solidFill>
                            <a:schemeClr val="dk1"/>
                          </a:solidFill>
                          <a:latin typeface="Century Gothic" panose="020B0502020202020204"/>
                        </a:defRPr>
                      </a:lvl2pPr>
                      <a:lvl3pPr marL="914400" algn="l" defTabSz="457200" rtl="0" eaLnBrk="1" latinLnBrk="0" hangingPunct="1">
                        <a:defRPr sz="1800" kern="1200">
                          <a:solidFill>
                            <a:schemeClr val="dk1"/>
                          </a:solidFill>
                          <a:latin typeface="Century Gothic" panose="020B0502020202020204"/>
                        </a:defRPr>
                      </a:lvl3pPr>
                      <a:lvl4pPr marL="1371600" algn="l" defTabSz="457200" rtl="0" eaLnBrk="1" latinLnBrk="0" hangingPunct="1">
                        <a:defRPr sz="1800" kern="1200">
                          <a:solidFill>
                            <a:schemeClr val="dk1"/>
                          </a:solidFill>
                          <a:latin typeface="Century Gothic" panose="020B0502020202020204"/>
                        </a:defRPr>
                      </a:lvl4pPr>
                      <a:lvl5pPr marL="1828800" algn="l" defTabSz="457200" rtl="0" eaLnBrk="1" latinLnBrk="0" hangingPunct="1">
                        <a:defRPr sz="1800" kern="1200">
                          <a:solidFill>
                            <a:schemeClr val="dk1"/>
                          </a:solidFill>
                          <a:latin typeface="Century Gothic" panose="020B0502020202020204"/>
                        </a:defRPr>
                      </a:lvl5pPr>
                      <a:lvl6pPr marL="2286000" algn="l" defTabSz="457200" rtl="0" eaLnBrk="1" latinLnBrk="0" hangingPunct="1">
                        <a:defRPr sz="1800" kern="1200">
                          <a:solidFill>
                            <a:schemeClr val="dk1"/>
                          </a:solidFill>
                          <a:latin typeface="Century Gothic" panose="020B0502020202020204"/>
                        </a:defRPr>
                      </a:lvl6pPr>
                      <a:lvl7pPr marL="2743200" algn="l" defTabSz="457200" rtl="0" eaLnBrk="1" latinLnBrk="0" hangingPunct="1">
                        <a:defRPr sz="1800" kern="1200">
                          <a:solidFill>
                            <a:schemeClr val="dk1"/>
                          </a:solidFill>
                          <a:latin typeface="Century Gothic" panose="020B0502020202020204"/>
                        </a:defRPr>
                      </a:lvl7pPr>
                      <a:lvl8pPr marL="3200400" algn="l" defTabSz="457200" rtl="0" eaLnBrk="1" latinLnBrk="0" hangingPunct="1">
                        <a:defRPr sz="1800" kern="1200">
                          <a:solidFill>
                            <a:schemeClr val="dk1"/>
                          </a:solidFill>
                          <a:latin typeface="Century Gothic" panose="020B0502020202020204"/>
                        </a:defRPr>
                      </a:lvl8pPr>
                      <a:lvl9pPr marL="3657600" algn="l" defTabSz="457200" rtl="0" eaLnBrk="1" latinLnBrk="0" hangingPunct="1">
                        <a:defRPr sz="1800" kern="1200">
                          <a:solidFill>
                            <a:schemeClr val="dk1"/>
                          </a:solidFill>
                          <a:latin typeface="Century Gothic" panose="020B0502020202020204"/>
                        </a:defRPr>
                      </a:lvl9p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2000" kern="1200" spc="150" baseline="0" dirty="0">
                        <a:solidFill>
                          <a:schemeClr val="tx1"/>
                        </a:solidFill>
                        <a:latin typeface="Century Gothic" panose="020B0502020202020204" pitchFamily="34" charset="0"/>
                        <a:ea typeface="+mn-ea"/>
                        <a:cs typeface="+mn-cs"/>
                      </a:endParaRPr>
                    </a:p>
                  </a:txBody>
                  <a:tcPr anchor="ctr">
                    <a:lnL w="12700" cap="flat" cmpd="sng" algn="ctr">
                      <a:solidFill>
                        <a:sysClr val="windowText" lastClr="000000"/>
                      </a:solidFill>
                      <a:prstDash val="solid"/>
                      <a:round/>
                      <a:headEnd type="none" w="med" len="med"/>
                      <a:tailEnd type="none" w="med" len="med"/>
                    </a:lnL>
                    <a:lnR w="12700" cmpd="sng">
                      <a:solidFill>
                        <a:srgbClr val="F5A408"/>
                      </a:solidFill>
                    </a:lnR>
                    <a:lnT w="12700" cmpd="sng">
                      <a:solidFill>
                        <a:srgbClr val="F5A408"/>
                      </a:solidFill>
                    </a:lnT>
                    <a:lnB w="12700" cmpd="sng">
                      <a:solidFill>
                        <a:srgbClr val="F5A408"/>
                      </a:solidFill>
                    </a:lnB>
                    <a:lnTlToBr w="12700" cmpd="sng">
                      <a:noFill/>
                      <a:prstDash val="solid"/>
                    </a:lnTlToBr>
                    <a:lnBlToTr w="12700" cmpd="sng">
                      <a:noFill/>
                      <a:prstDash val="solid"/>
                    </a:lnBlToTr>
                    <a:solidFill>
                      <a:srgbClr val="F5A408">
                        <a:tint val="20000"/>
                      </a:srgbClr>
                    </a:solidFill>
                  </a:tcPr>
                </a:tc>
                <a:extLst>
                  <a:ext uri="{0D108BD9-81ED-4DB2-BD59-A6C34878D82A}">
                    <a16:rowId xmlns:a16="http://schemas.microsoft.com/office/drawing/2014/main" val="10001"/>
                  </a:ext>
                </a:extLst>
              </a:tr>
              <a:tr h="1232700">
                <a:tc>
                  <a:txBody>
                    <a:bodyPr/>
                    <a:lstStyle>
                      <a:lvl1pPr marL="0" algn="l" defTabSz="457200" rtl="0" eaLnBrk="1" latinLnBrk="0" hangingPunct="1">
                        <a:defRPr sz="1800" kern="1200">
                          <a:solidFill>
                            <a:schemeClr val="dk1"/>
                          </a:solidFill>
                          <a:latin typeface="Century Gothic" panose="020B0502020202020204"/>
                        </a:defRPr>
                      </a:lvl1pPr>
                      <a:lvl2pPr marL="457200" algn="l" defTabSz="457200" rtl="0" eaLnBrk="1" latinLnBrk="0" hangingPunct="1">
                        <a:defRPr sz="1800" kern="1200">
                          <a:solidFill>
                            <a:schemeClr val="dk1"/>
                          </a:solidFill>
                          <a:latin typeface="Century Gothic" panose="020B0502020202020204"/>
                        </a:defRPr>
                      </a:lvl2pPr>
                      <a:lvl3pPr marL="914400" algn="l" defTabSz="457200" rtl="0" eaLnBrk="1" latinLnBrk="0" hangingPunct="1">
                        <a:defRPr sz="1800" kern="1200">
                          <a:solidFill>
                            <a:schemeClr val="dk1"/>
                          </a:solidFill>
                          <a:latin typeface="Century Gothic" panose="020B0502020202020204"/>
                        </a:defRPr>
                      </a:lvl3pPr>
                      <a:lvl4pPr marL="1371600" algn="l" defTabSz="457200" rtl="0" eaLnBrk="1" latinLnBrk="0" hangingPunct="1">
                        <a:defRPr sz="1800" kern="1200">
                          <a:solidFill>
                            <a:schemeClr val="dk1"/>
                          </a:solidFill>
                          <a:latin typeface="Century Gothic" panose="020B0502020202020204"/>
                        </a:defRPr>
                      </a:lvl4pPr>
                      <a:lvl5pPr marL="1828800" algn="l" defTabSz="457200" rtl="0" eaLnBrk="1" latinLnBrk="0" hangingPunct="1">
                        <a:defRPr sz="1800" kern="1200">
                          <a:solidFill>
                            <a:schemeClr val="dk1"/>
                          </a:solidFill>
                          <a:latin typeface="Century Gothic" panose="020B0502020202020204"/>
                        </a:defRPr>
                      </a:lvl5pPr>
                      <a:lvl6pPr marL="2286000" algn="l" defTabSz="457200" rtl="0" eaLnBrk="1" latinLnBrk="0" hangingPunct="1">
                        <a:defRPr sz="1800" kern="1200">
                          <a:solidFill>
                            <a:schemeClr val="dk1"/>
                          </a:solidFill>
                          <a:latin typeface="Century Gothic" panose="020B0502020202020204"/>
                        </a:defRPr>
                      </a:lvl6pPr>
                      <a:lvl7pPr marL="2743200" algn="l" defTabSz="457200" rtl="0" eaLnBrk="1" latinLnBrk="0" hangingPunct="1">
                        <a:defRPr sz="1800" kern="1200">
                          <a:solidFill>
                            <a:schemeClr val="dk1"/>
                          </a:solidFill>
                          <a:latin typeface="Century Gothic" panose="020B0502020202020204"/>
                        </a:defRPr>
                      </a:lvl7pPr>
                      <a:lvl8pPr marL="3200400" algn="l" defTabSz="457200" rtl="0" eaLnBrk="1" latinLnBrk="0" hangingPunct="1">
                        <a:defRPr sz="1800" kern="1200">
                          <a:solidFill>
                            <a:schemeClr val="dk1"/>
                          </a:solidFill>
                          <a:latin typeface="Century Gothic" panose="020B0502020202020204"/>
                        </a:defRPr>
                      </a:lvl8pPr>
                      <a:lvl9pPr marL="3657600" algn="l" defTabSz="457200" rtl="0" eaLnBrk="1" latinLnBrk="0" hangingPunct="1">
                        <a:defRPr sz="1800" kern="1200">
                          <a:solidFill>
                            <a:schemeClr val="dk1"/>
                          </a:solidFill>
                          <a:latin typeface="Century Gothic" panose="020B0502020202020204"/>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kern="1200" spc="150" baseline="0" dirty="0">
                          <a:solidFill>
                            <a:schemeClr val="tx1"/>
                          </a:solidFill>
                          <a:latin typeface="Century Gothic" panose="020B0502020202020204" pitchFamily="34" charset="0"/>
                          <a:ea typeface="+mn-ea"/>
                          <a:cs typeface="+mn-cs"/>
                        </a:rPr>
                        <a:t>I’ve never not used drugs – I think it’s just who I am.</a:t>
                      </a:r>
                    </a:p>
                  </a:txBody>
                  <a:tcPr anchor="ctr">
                    <a:lnL w="12700" cmpd="sng">
                      <a:solidFill>
                        <a:srgbClr val="F5A408"/>
                      </a:solidFill>
                    </a:lnL>
                    <a:lnR w="12700" cap="flat" cmpd="sng" algn="ctr">
                      <a:solidFill>
                        <a:sysClr val="windowText" lastClr="000000"/>
                      </a:solidFill>
                      <a:prstDash val="solid"/>
                      <a:round/>
                      <a:headEnd type="none" w="med" len="med"/>
                      <a:tailEnd type="none" w="med" len="med"/>
                    </a:lnR>
                    <a:lnT w="12700" cmpd="sng">
                      <a:solidFill>
                        <a:srgbClr val="F5A408"/>
                      </a:solidFill>
                    </a:lnT>
                    <a:lnB w="12700" cmpd="sng">
                      <a:solidFill>
                        <a:srgbClr val="F5A408"/>
                      </a:solidFill>
                    </a:lnB>
                    <a:lnTlToBr w="12700" cmpd="sng">
                      <a:noFill/>
                      <a:prstDash val="solid"/>
                    </a:lnTlToBr>
                    <a:lnBlToTr w="12700" cmpd="sng">
                      <a:noFill/>
                      <a:prstDash val="solid"/>
                    </a:lnBlToTr>
                    <a:solidFill>
                      <a:sysClr val="window" lastClr="FFFFFF"/>
                    </a:solidFill>
                  </a:tcPr>
                </a:tc>
                <a:tc>
                  <a:txBody>
                    <a:bodyPr/>
                    <a:lstStyle>
                      <a:lvl1pPr marL="0" algn="l" defTabSz="457200" rtl="0" eaLnBrk="1" latinLnBrk="0" hangingPunct="1">
                        <a:defRPr sz="1800" kern="1200">
                          <a:solidFill>
                            <a:schemeClr val="dk1"/>
                          </a:solidFill>
                          <a:latin typeface="Century Gothic" panose="020B0502020202020204"/>
                        </a:defRPr>
                      </a:lvl1pPr>
                      <a:lvl2pPr marL="457200" algn="l" defTabSz="457200" rtl="0" eaLnBrk="1" latinLnBrk="0" hangingPunct="1">
                        <a:defRPr sz="1800" kern="1200">
                          <a:solidFill>
                            <a:schemeClr val="dk1"/>
                          </a:solidFill>
                          <a:latin typeface="Century Gothic" panose="020B0502020202020204"/>
                        </a:defRPr>
                      </a:lvl2pPr>
                      <a:lvl3pPr marL="914400" algn="l" defTabSz="457200" rtl="0" eaLnBrk="1" latinLnBrk="0" hangingPunct="1">
                        <a:defRPr sz="1800" kern="1200">
                          <a:solidFill>
                            <a:schemeClr val="dk1"/>
                          </a:solidFill>
                          <a:latin typeface="Century Gothic" panose="020B0502020202020204"/>
                        </a:defRPr>
                      </a:lvl3pPr>
                      <a:lvl4pPr marL="1371600" algn="l" defTabSz="457200" rtl="0" eaLnBrk="1" latinLnBrk="0" hangingPunct="1">
                        <a:defRPr sz="1800" kern="1200">
                          <a:solidFill>
                            <a:schemeClr val="dk1"/>
                          </a:solidFill>
                          <a:latin typeface="Century Gothic" panose="020B0502020202020204"/>
                        </a:defRPr>
                      </a:lvl4pPr>
                      <a:lvl5pPr marL="1828800" algn="l" defTabSz="457200" rtl="0" eaLnBrk="1" latinLnBrk="0" hangingPunct="1">
                        <a:defRPr sz="1800" kern="1200">
                          <a:solidFill>
                            <a:schemeClr val="dk1"/>
                          </a:solidFill>
                          <a:latin typeface="Century Gothic" panose="020B0502020202020204"/>
                        </a:defRPr>
                      </a:lvl5pPr>
                      <a:lvl6pPr marL="2286000" algn="l" defTabSz="457200" rtl="0" eaLnBrk="1" latinLnBrk="0" hangingPunct="1">
                        <a:defRPr sz="1800" kern="1200">
                          <a:solidFill>
                            <a:schemeClr val="dk1"/>
                          </a:solidFill>
                          <a:latin typeface="Century Gothic" panose="020B0502020202020204"/>
                        </a:defRPr>
                      </a:lvl6pPr>
                      <a:lvl7pPr marL="2743200" algn="l" defTabSz="457200" rtl="0" eaLnBrk="1" latinLnBrk="0" hangingPunct="1">
                        <a:defRPr sz="1800" kern="1200">
                          <a:solidFill>
                            <a:schemeClr val="dk1"/>
                          </a:solidFill>
                          <a:latin typeface="Century Gothic" panose="020B0502020202020204"/>
                        </a:defRPr>
                      </a:lvl7pPr>
                      <a:lvl8pPr marL="3200400" algn="l" defTabSz="457200" rtl="0" eaLnBrk="1" latinLnBrk="0" hangingPunct="1">
                        <a:defRPr sz="1800" kern="1200">
                          <a:solidFill>
                            <a:schemeClr val="dk1"/>
                          </a:solidFill>
                          <a:latin typeface="Century Gothic" panose="020B0502020202020204"/>
                        </a:defRPr>
                      </a:lvl8pPr>
                      <a:lvl9pPr marL="3657600" algn="l" defTabSz="457200" rtl="0" eaLnBrk="1" latinLnBrk="0" hangingPunct="1">
                        <a:defRPr sz="1800" kern="1200">
                          <a:solidFill>
                            <a:schemeClr val="dk1"/>
                          </a:solidFill>
                          <a:latin typeface="Century Gothic" panose="020B0502020202020204"/>
                        </a:defRPr>
                      </a:lvl9pPr>
                    </a:lstStyle>
                    <a:p>
                      <a:pPr marL="0" algn="l" defTabSz="457200" rtl="0" eaLnBrk="1" latinLnBrk="0" hangingPunct="1"/>
                      <a:endParaRPr lang="en-US" sz="2000" kern="1200" spc="150" baseline="0" dirty="0">
                        <a:solidFill>
                          <a:schemeClr val="tx1"/>
                        </a:solidFill>
                        <a:latin typeface="Century Gothic" panose="020B0502020202020204" pitchFamily="34" charset="0"/>
                        <a:ea typeface="+mn-ea"/>
                        <a:cs typeface="+mn-cs"/>
                      </a:endParaRPr>
                    </a:p>
                  </a:txBody>
                  <a:tcPr anchor="ctr">
                    <a:lnL w="12700" cap="flat" cmpd="sng" algn="ctr">
                      <a:solidFill>
                        <a:sysClr val="windowText" lastClr="000000"/>
                      </a:solidFill>
                      <a:prstDash val="solid"/>
                      <a:round/>
                      <a:headEnd type="none" w="med" len="med"/>
                      <a:tailEnd type="none" w="med" len="med"/>
                    </a:lnL>
                    <a:lnR w="12700" cmpd="sng">
                      <a:solidFill>
                        <a:srgbClr val="F5A408"/>
                      </a:solidFill>
                    </a:lnR>
                    <a:lnT w="12700" cmpd="sng">
                      <a:solidFill>
                        <a:srgbClr val="F5A408"/>
                      </a:solidFill>
                    </a:lnT>
                    <a:lnB w="12700" cmpd="sng">
                      <a:solidFill>
                        <a:srgbClr val="F5A408"/>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998470">
                <a:tc>
                  <a:txBody>
                    <a:bodyPr/>
                    <a:lstStyle>
                      <a:lvl1pPr marL="0" algn="l" defTabSz="457200" rtl="0" eaLnBrk="1" latinLnBrk="0" hangingPunct="1">
                        <a:defRPr sz="1800" kern="1200">
                          <a:solidFill>
                            <a:schemeClr val="dk1"/>
                          </a:solidFill>
                          <a:latin typeface="Century Gothic" panose="020B0502020202020204"/>
                        </a:defRPr>
                      </a:lvl1pPr>
                      <a:lvl2pPr marL="457200" algn="l" defTabSz="457200" rtl="0" eaLnBrk="1" latinLnBrk="0" hangingPunct="1">
                        <a:defRPr sz="1800" kern="1200">
                          <a:solidFill>
                            <a:schemeClr val="dk1"/>
                          </a:solidFill>
                          <a:latin typeface="Century Gothic" panose="020B0502020202020204"/>
                        </a:defRPr>
                      </a:lvl2pPr>
                      <a:lvl3pPr marL="914400" algn="l" defTabSz="457200" rtl="0" eaLnBrk="1" latinLnBrk="0" hangingPunct="1">
                        <a:defRPr sz="1800" kern="1200">
                          <a:solidFill>
                            <a:schemeClr val="dk1"/>
                          </a:solidFill>
                          <a:latin typeface="Century Gothic" panose="020B0502020202020204"/>
                        </a:defRPr>
                      </a:lvl3pPr>
                      <a:lvl4pPr marL="1371600" algn="l" defTabSz="457200" rtl="0" eaLnBrk="1" latinLnBrk="0" hangingPunct="1">
                        <a:defRPr sz="1800" kern="1200">
                          <a:solidFill>
                            <a:schemeClr val="dk1"/>
                          </a:solidFill>
                          <a:latin typeface="Century Gothic" panose="020B0502020202020204"/>
                        </a:defRPr>
                      </a:lvl4pPr>
                      <a:lvl5pPr marL="1828800" algn="l" defTabSz="457200" rtl="0" eaLnBrk="1" latinLnBrk="0" hangingPunct="1">
                        <a:defRPr sz="1800" kern="1200">
                          <a:solidFill>
                            <a:schemeClr val="dk1"/>
                          </a:solidFill>
                          <a:latin typeface="Century Gothic" panose="020B0502020202020204"/>
                        </a:defRPr>
                      </a:lvl5pPr>
                      <a:lvl6pPr marL="2286000" algn="l" defTabSz="457200" rtl="0" eaLnBrk="1" latinLnBrk="0" hangingPunct="1">
                        <a:defRPr sz="1800" kern="1200">
                          <a:solidFill>
                            <a:schemeClr val="dk1"/>
                          </a:solidFill>
                          <a:latin typeface="Century Gothic" panose="020B0502020202020204"/>
                        </a:defRPr>
                      </a:lvl6pPr>
                      <a:lvl7pPr marL="2743200" algn="l" defTabSz="457200" rtl="0" eaLnBrk="1" latinLnBrk="0" hangingPunct="1">
                        <a:defRPr sz="1800" kern="1200">
                          <a:solidFill>
                            <a:schemeClr val="dk1"/>
                          </a:solidFill>
                          <a:latin typeface="Century Gothic" panose="020B0502020202020204"/>
                        </a:defRPr>
                      </a:lvl7pPr>
                      <a:lvl8pPr marL="3200400" algn="l" defTabSz="457200" rtl="0" eaLnBrk="1" latinLnBrk="0" hangingPunct="1">
                        <a:defRPr sz="1800" kern="1200">
                          <a:solidFill>
                            <a:schemeClr val="dk1"/>
                          </a:solidFill>
                          <a:latin typeface="Century Gothic" panose="020B0502020202020204"/>
                        </a:defRPr>
                      </a:lvl8pPr>
                      <a:lvl9pPr marL="3657600" algn="l" defTabSz="457200" rtl="0" eaLnBrk="1" latinLnBrk="0" hangingPunct="1">
                        <a:defRPr sz="1800" kern="1200">
                          <a:solidFill>
                            <a:schemeClr val="dk1"/>
                          </a:solidFill>
                          <a:latin typeface="Century Gothic" panose="020B0502020202020204"/>
                        </a:defRPr>
                      </a:lvl9pPr>
                    </a:lstStyle>
                    <a:p>
                      <a:pPr marL="0" algn="l" defTabSz="457200" rtl="0" eaLnBrk="1" latinLnBrk="0" hangingPunct="1"/>
                      <a:r>
                        <a:rPr lang="en-US" sz="2000" kern="1200" spc="150" baseline="0" dirty="0">
                          <a:solidFill>
                            <a:schemeClr val="tx1"/>
                          </a:solidFill>
                          <a:latin typeface="Century Gothic" panose="020B0502020202020204" pitchFamily="34" charset="0"/>
                          <a:ea typeface="+mn-ea"/>
                          <a:cs typeface="+mn-cs"/>
                        </a:rPr>
                        <a:t>I don’t like being fired from my job</a:t>
                      </a:r>
                    </a:p>
                  </a:txBody>
                  <a:tcPr anchor="ctr">
                    <a:lnL w="12700" cmpd="sng">
                      <a:solidFill>
                        <a:srgbClr val="F5A408"/>
                      </a:solidFill>
                    </a:lnL>
                    <a:lnR w="12700" cap="flat" cmpd="sng" algn="ctr">
                      <a:solidFill>
                        <a:sysClr val="windowText" lastClr="000000"/>
                      </a:solidFill>
                      <a:prstDash val="solid"/>
                      <a:round/>
                      <a:headEnd type="none" w="med" len="med"/>
                      <a:tailEnd type="none" w="med" len="med"/>
                    </a:lnR>
                    <a:lnT w="12700" cmpd="sng">
                      <a:solidFill>
                        <a:srgbClr val="F5A408"/>
                      </a:solidFill>
                    </a:lnT>
                    <a:lnB w="12700" cmpd="sng">
                      <a:solidFill>
                        <a:srgbClr val="F5A408"/>
                      </a:solidFill>
                    </a:lnB>
                    <a:lnTlToBr w="12700" cmpd="sng">
                      <a:noFill/>
                      <a:prstDash val="solid"/>
                    </a:lnTlToBr>
                    <a:lnBlToTr w="12700" cmpd="sng">
                      <a:noFill/>
                      <a:prstDash val="solid"/>
                    </a:lnBlToTr>
                    <a:solidFill>
                      <a:srgbClr val="F5A408">
                        <a:tint val="20000"/>
                      </a:srgbClr>
                    </a:solidFill>
                  </a:tcPr>
                </a:tc>
                <a:tc>
                  <a:txBody>
                    <a:bodyPr/>
                    <a:lstStyle>
                      <a:lvl1pPr marL="0" algn="l" defTabSz="457200" rtl="0" eaLnBrk="1" latinLnBrk="0" hangingPunct="1">
                        <a:defRPr sz="1800" kern="1200">
                          <a:solidFill>
                            <a:schemeClr val="dk1"/>
                          </a:solidFill>
                          <a:latin typeface="Century Gothic" panose="020B0502020202020204"/>
                        </a:defRPr>
                      </a:lvl1pPr>
                      <a:lvl2pPr marL="457200" algn="l" defTabSz="457200" rtl="0" eaLnBrk="1" latinLnBrk="0" hangingPunct="1">
                        <a:defRPr sz="1800" kern="1200">
                          <a:solidFill>
                            <a:schemeClr val="dk1"/>
                          </a:solidFill>
                          <a:latin typeface="Century Gothic" panose="020B0502020202020204"/>
                        </a:defRPr>
                      </a:lvl2pPr>
                      <a:lvl3pPr marL="914400" algn="l" defTabSz="457200" rtl="0" eaLnBrk="1" latinLnBrk="0" hangingPunct="1">
                        <a:defRPr sz="1800" kern="1200">
                          <a:solidFill>
                            <a:schemeClr val="dk1"/>
                          </a:solidFill>
                          <a:latin typeface="Century Gothic" panose="020B0502020202020204"/>
                        </a:defRPr>
                      </a:lvl3pPr>
                      <a:lvl4pPr marL="1371600" algn="l" defTabSz="457200" rtl="0" eaLnBrk="1" latinLnBrk="0" hangingPunct="1">
                        <a:defRPr sz="1800" kern="1200">
                          <a:solidFill>
                            <a:schemeClr val="dk1"/>
                          </a:solidFill>
                          <a:latin typeface="Century Gothic" panose="020B0502020202020204"/>
                        </a:defRPr>
                      </a:lvl4pPr>
                      <a:lvl5pPr marL="1828800" algn="l" defTabSz="457200" rtl="0" eaLnBrk="1" latinLnBrk="0" hangingPunct="1">
                        <a:defRPr sz="1800" kern="1200">
                          <a:solidFill>
                            <a:schemeClr val="dk1"/>
                          </a:solidFill>
                          <a:latin typeface="Century Gothic" panose="020B0502020202020204"/>
                        </a:defRPr>
                      </a:lvl5pPr>
                      <a:lvl6pPr marL="2286000" algn="l" defTabSz="457200" rtl="0" eaLnBrk="1" latinLnBrk="0" hangingPunct="1">
                        <a:defRPr sz="1800" kern="1200">
                          <a:solidFill>
                            <a:schemeClr val="dk1"/>
                          </a:solidFill>
                          <a:latin typeface="Century Gothic" panose="020B0502020202020204"/>
                        </a:defRPr>
                      </a:lvl6pPr>
                      <a:lvl7pPr marL="2743200" algn="l" defTabSz="457200" rtl="0" eaLnBrk="1" latinLnBrk="0" hangingPunct="1">
                        <a:defRPr sz="1800" kern="1200">
                          <a:solidFill>
                            <a:schemeClr val="dk1"/>
                          </a:solidFill>
                          <a:latin typeface="Century Gothic" panose="020B0502020202020204"/>
                        </a:defRPr>
                      </a:lvl7pPr>
                      <a:lvl8pPr marL="3200400" algn="l" defTabSz="457200" rtl="0" eaLnBrk="1" latinLnBrk="0" hangingPunct="1">
                        <a:defRPr sz="1800" kern="1200">
                          <a:solidFill>
                            <a:schemeClr val="dk1"/>
                          </a:solidFill>
                          <a:latin typeface="Century Gothic" panose="020B0502020202020204"/>
                        </a:defRPr>
                      </a:lvl8pPr>
                      <a:lvl9pPr marL="3657600" algn="l" defTabSz="457200" rtl="0" eaLnBrk="1" latinLnBrk="0" hangingPunct="1">
                        <a:defRPr sz="1800" kern="1200">
                          <a:solidFill>
                            <a:schemeClr val="dk1"/>
                          </a:solidFill>
                          <a:latin typeface="Century Gothic" panose="020B0502020202020204"/>
                        </a:defRPr>
                      </a:lvl9pPr>
                    </a:lstStyle>
                    <a:p>
                      <a:pPr marL="0" algn="l" defTabSz="457200" rtl="0" eaLnBrk="1" latinLnBrk="0" hangingPunct="1"/>
                      <a:endParaRPr lang="en-US" sz="2000" kern="1200" spc="150" baseline="0" dirty="0">
                        <a:solidFill>
                          <a:schemeClr val="tx1"/>
                        </a:solidFill>
                        <a:latin typeface="Century Gothic" panose="020B0502020202020204" pitchFamily="34" charset="0"/>
                        <a:ea typeface="+mn-ea"/>
                        <a:cs typeface="+mn-cs"/>
                      </a:endParaRPr>
                    </a:p>
                  </a:txBody>
                  <a:tcPr anchor="ctr">
                    <a:lnL w="12700" cap="flat" cmpd="sng" algn="ctr">
                      <a:solidFill>
                        <a:sysClr val="windowText" lastClr="000000"/>
                      </a:solidFill>
                      <a:prstDash val="solid"/>
                      <a:round/>
                      <a:headEnd type="none" w="med" len="med"/>
                      <a:tailEnd type="none" w="med" len="med"/>
                    </a:lnL>
                    <a:lnR w="12700" cmpd="sng">
                      <a:solidFill>
                        <a:srgbClr val="F5A408"/>
                      </a:solidFill>
                    </a:lnR>
                    <a:lnT w="12700" cmpd="sng">
                      <a:solidFill>
                        <a:srgbClr val="F5A408"/>
                      </a:solidFill>
                    </a:lnT>
                    <a:lnB w="12700" cmpd="sng">
                      <a:solidFill>
                        <a:srgbClr val="F5A408"/>
                      </a:solidFill>
                    </a:lnB>
                    <a:lnTlToBr w="12700" cmpd="sng">
                      <a:noFill/>
                      <a:prstDash val="solid"/>
                    </a:lnTlToBr>
                    <a:lnBlToTr w="12700" cmpd="sng">
                      <a:noFill/>
                      <a:prstDash val="solid"/>
                    </a:lnBlToTr>
                    <a:solidFill>
                      <a:srgbClr val="F5A408">
                        <a:tint val="20000"/>
                      </a:srgbClr>
                    </a:solidFill>
                  </a:tcPr>
                </a:tc>
                <a:extLst>
                  <a:ext uri="{0D108BD9-81ED-4DB2-BD59-A6C34878D82A}">
                    <a16:rowId xmlns:a16="http://schemas.microsoft.com/office/drawing/2014/main" val="10003"/>
                  </a:ext>
                </a:extLst>
              </a:tr>
              <a:tr h="1378561">
                <a:tc>
                  <a:txBody>
                    <a:bodyPr/>
                    <a:lstStyle>
                      <a:lvl1pPr marL="0" algn="l" defTabSz="457200" rtl="0" eaLnBrk="1" latinLnBrk="0" hangingPunct="1">
                        <a:defRPr sz="1800" kern="1200">
                          <a:solidFill>
                            <a:schemeClr val="dk1"/>
                          </a:solidFill>
                          <a:latin typeface="Century Gothic" panose="020B0502020202020204"/>
                        </a:defRPr>
                      </a:lvl1pPr>
                      <a:lvl2pPr marL="457200" algn="l" defTabSz="457200" rtl="0" eaLnBrk="1" latinLnBrk="0" hangingPunct="1">
                        <a:defRPr sz="1800" kern="1200">
                          <a:solidFill>
                            <a:schemeClr val="dk1"/>
                          </a:solidFill>
                          <a:latin typeface="Century Gothic" panose="020B0502020202020204"/>
                        </a:defRPr>
                      </a:lvl2pPr>
                      <a:lvl3pPr marL="914400" algn="l" defTabSz="457200" rtl="0" eaLnBrk="1" latinLnBrk="0" hangingPunct="1">
                        <a:defRPr sz="1800" kern="1200">
                          <a:solidFill>
                            <a:schemeClr val="dk1"/>
                          </a:solidFill>
                          <a:latin typeface="Century Gothic" panose="020B0502020202020204"/>
                        </a:defRPr>
                      </a:lvl3pPr>
                      <a:lvl4pPr marL="1371600" algn="l" defTabSz="457200" rtl="0" eaLnBrk="1" latinLnBrk="0" hangingPunct="1">
                        <a:defRPr sz="1800" kern="1200">
                          <a:solidFill>
                            <a:schemeClr val="dk1"/>
                          </a:solidFill>
                          <a:latin typeface="Century Gothic" panose="020B0502020202020204"/>
                        </a:defRPr>
                      </a:lvl4pPr>
                      <a:lvl5pPr marL="1828800" algn="l" defTabSz="457200" rtl="0" eaLnBrk="1" latinLnBrk="0" hangingPunct="1">
                        <a:defRPr sz="1800" kern="1200">
                          <a:solidFill>
                            <a:schemeClr val="dk1"/>
                          </a:solidFill>
                          <a:latin typeface="Century Gothic" panose="020B0502020202020204"/>
                        </a:defRPr>
                      </a:lvl5pPr>
                      <a:lvl6pPr marL="2286000" algn="l" defTabSz="457200" rtl="0" eaLnBrk="1" latinLnBrk="0" hangingPunct="1">
                        <a:defRPr sz="1800" kern="1200">
                          <a:solidFill>
                            <a:schemeClr val="dk1"/>
                          </a:solidFill>
                          <a:latin typeface="Century Gothic" panose="020B0502020202020204"/>
                        </a:defRPr>
                      </a:lvl6pPr>
                      <a:lvl7pPr marL="2743200" algn="l" defTabSz="457200" rtl="0" eaLnBrk="1" latinLnBrk="0" hangingPunct="1">
                        <a:defRPr sz="1800" kern="1200">
                          <a:solidFill>
                            <a:schemeClr val="dk1"/>
                          </a:solidFill>
                          <a:latin typeface="Century Gothic" panose="020B0502020202020204"/>
                        </a:defRPr>
                      </a:lvl7pPr>
                      <a:lvl8pPr marL="3200400" algn="l" defTabSz="457200" rtl="0" eaLnBrk="1" latinLnBrk="0" hangingPunct="1">
                        <a:defRPr sz="1800" kern="1200">
                          <a:solidFill>
                            <a:schemeClr val="dk1"/>
                          </a:solidFill>
                          <a:latin typeface="Century Gothic" panose="020B0502020202020204"/>
                        </a:defRPr>
                      </a:lvl8pPr>
                      <a:lvl9pPr marL="3657600" algn="l" defTabSz="457200" rtl="0" eaLnBrk="1" latinLnBrk="0" hangingPunct="1">
                        <a:defRPr sz="1800" kern="1200">
                          <a:solidFill>
                            <a:schemeClr val="dk1"/>
                          </a:solidFill>
                          <a:latin typeface="Century Gothic" panose="020B0502020202020204"/>
                        </a:defRPr>
                      </a:lvl9pPr>
                    </a:lstStyle>
                    <a:p>
                      <a:pPr marL="0" algn="l" defTabSz="457200" rtl="0" eaLnBrk="1" latinLnBrk="0" hangingPunct="1"/>
                      <a:r>
                        <a:rPr lang="en-US" sz="2000" kern="1200" spc="150" baseline="0" dirty="0">
                          <a:solidFill>
                            <a:schemeClr val="tx1"/>
                          </a:solidFill>
                          <a:latin typeface="Century Gothic" panose="020B0502020202020204" pitchFamily="34" charset="0"/>
                          <a:ea typeface="+mn-ea"/>
                          <a:cs typeface="+mn-cs"/>
                        </a:rPr>
                        <a:t>I know I shouldn’t shoot up – but I haven’t stopped yet.</a:t>
                      </a:r>
                    </a:p>
                  </a:txBody>
                  <a:tcPr anchor="ctr">
                    <a:lnL w="12700" cmpd="sng">
                      <a:solidFill>
                        <a:srgbClr val="F5A408"/>
                      </a:solidFill>
                    </a:lnL>
                    <a:lnR w="12700" cap="flat" cmpd="sng" algn="ctr">
                      <a:solidFill>
                        <a:sysClr val="windowText" lastClr="000000"/>
                      </a:solidFill>
                      <a:prstDash val="solid"/>
                      <a:round/>
                      <a:headEnd type="none" w="med" len="med"/>
                      <a:tailEnd type="none" w="med" len="med"/>
                    </a:lnR>
                    <a:lnT w="12700" cmpd="sng">
                      <a:solidFill>
                        <a:srgbClr val="F5A408"/>
                      </a:solidFill>
                    </a:lnT>
                    <a:lnB w="12700" cmpd="sng">
                      <a:solidFill>
                        <a:srgbClr val="F5A408"/>
                      </a:solidFill>
                    </a:lnB>
                    <a:lnTlToBr w="12700" cmpd="sng">
                      <a:noFill/>
                      <a:prstDash val="solid"/>
                    </a:lnTlToBr>
                    <a:lnBlToTr w="12700" cmpd="sng">
                      <a:noFill/>
                      <a:prstDash val="solid"/>
                    </a:lnBlToTr>
                    <a:solidFill>
                      <a:sysClr val="window" lastClr="FFFFFF"/>
                    </a:solidFill>
                  </a:tcPr>
                </a:tc>
                <a:tc>
                  <a:txBody>
                    <a:bodyPr/>
                    <a:lstStyle>
                      <a:lvl1pPr marL="0" algn="l" defTabSz="457200" rtl="0" eaLnBrk="1" latinLnBrk="0" hangingPunct="1">
                        <a:defRPr sz="1800" kern="1200">
                          <a:solidFill>
                            <a:schemeClr val="dk1"/>
                          </a:solidFill>
                          <a:latin typeface="Century Gothic" panose="020B0502020202020204"/>
                        </a:defRPr>
                      </a:lvl1pPr>
                      <a:lvl2pPr marL="457200" algn="l" defTabSz="457200" rtl="0" eaLnBrk="1" latinLnBrk="0" hangingPunct="1">
                        <a:defRPr sz="1800" kern="1200">
                          <a:solidFill>
                            <a:schemeClr val="dk1"/>
                          </a:solidFill>
                          <a:latin typeface="Century Gothic" panose="020B0502020202020204"/>
                        </a:defRPr>
                      </a:lvl2pPr>
                      <a:lvl3pPr marL="914400" algn="l" defTabSz="457200" rtl="0" eaLnBrk="1" latinLnBrk="0" hangingPunct="1">
                        <a:defRPr sz="1800" kern="1200">
                          <a:solidFill>
                            <a:schemeClr val="dk1"/>
                          </a:solidFill>
                          <a:latin typeface="Century Gothic" panose="020B0502020202020204"/>
                        </a:defRPr>
                      </a:lvl3pPr>
                      <a:lvl4pPr marL="1371600" algn="l" defTabSz="457200" rtl="0" eaLnBrk="1" latinLnBrk="0" hangingPunct="1">
                        <a:defRPr sz="1800" kern="1200">
                          <a:solidFill>
                            <a:schemeClr val="dk1"/>
                          </a:solidFill>
                          <a:latin typeface="Century Gothic" panose="020B0502020202020204"/>
                        </a:defRPr>
                      </a:lvl4pPr>
                      <a:lvl5pPr marL="1828800" algn="l" defTabSz="457200" rtl="0" eaLnBrk="1" latinLnBrk="0" hangingPunct="1">
                        <a:defRPr sz="1800" kern="1200">
                          <a:solidFill>
                            <a:schemeClr val="dk1"/>
                          </a:solidFill>
                          <a:latin typeface="Century Gothic" panose="020B0502020202020204"/>
                        </a:defRPr>
                      </a:lvl5pPr>
                      <a:lvl6pPr marL="2286000" algn="l" defTabSz="457200" rtl="0" eaLnBrk="1" latinLnBrk="0" hangingPunct="1">
                        <a:defRPr sz="1800" kern="1200">
                          <a:solidFill>
                            <a:schemeClr val="dk1"/>
                          </a:solidFill>
                          <a:latin typeface="Century Gothic" panose="020B0502020202020204"/>
                        </a:defRPr>
                      </a:lvl6pPr>
                      <a:lvl7pPr marL="2743200" algn="l" defTabSz="457200" rtl="0" eaLnBrk="1" latinLnBrk="0" hangingPunct="1">
                        <a:defRPr sz="1800" kern="1200">
                          <a:solidFill>
                            <a:schemeClr val="dk1"/>
                          </a:solidFill>
                          <a:latin typeface="Century Gothic" panose="020B0502020202020204"/>
                        </a:defRPr>
                      </a:lvl7pPr>
                      <a:lvl8pPr marL="3200400" algn="l" defTabSz="457200" rtl="0" eaLnBrk="1" latinLnBrk="0" hangingPunct="1">
                        <a:defRPr sz="1800" kern="1200">
                          <a:solidFill>
                            <a:schemeClr val="dk1"/>
                          </a:solidFill>
                          <a:latin typeface="Century Gothic" panose="020B0502020202020204"/>
                        </a:defRPr>
                      </a:lvl8pPr>
                      <a:lvl9pPr marL="3657600" algn="l" defTabSz="457200" rtl="0" eaLnBrk="1" latinLnBrk="0" hangingPunct="1">
                        <a:defRPr sz="1800" kern="1200">
                          <a:solidFill>
                            <a:schemeClr val="dk1"/>
                          </a:solidFill>
                          <a:latin typeface="Century Gothic" panose="020B0502020202020204"/>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kern="1200" spc="150" baseline="0" dirty="0">
                          <a:solidFill>
                            <a:schemeClr val="tx1"/>
                          </a:solidFill>
                          <a:latin typeface="Century Gothic" panose="020B0502020202020204" pitchFamily="34" charset="0"/>
                          <a:ea typeface="+mn-ea"/>
                          <a:cs typeface="+mn-cs"/>
                        </a:rPr>
                        <a:t>.</a:t>
                      </a:r>
                    </a:p>
                  </a:txBody>
                  <a:tcPr anchor="ctr">
                    <a:lnL w="12700" cap="flat" cmpd="sng" algn="ctr">
                      <a:solidFill>
                        <a:sysClr val="windowText" lastClr="000000"/>
                      </a:solidFill>
                      <a:prstDash val="solid"/>
                      <a:round/>
                      <a:headEnd type="none" w="med" len="med"/>
                      <a:tailEnd type="none" w="med" len="med"/>
                    </a:lnL>
                    <a:lnR w="12700" cmpd="sng">
                      <a:solidFill>
                        <a:srgbClr val="F5A408"/>
                      </a:solidFill>
                    </a:lnR>
                    <a:lnT w="12700" cmpd="sng">
                      <a:solidFill>
                        <a:srgbClr val="F5A408"/>
                      </a:solidFill>
                    </a:lnT>
                    <a:lnB w="12700" cmpd="sng">
                      <a:solidFill>
                        <a:srgbClr val="F5A408"/>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4"/>
                  </a:ext>
                </a:extLst>
              </a:tr>
            </a:tbl>
          </a:graphicData>
        </a:graphic>
      </p:graphicFrame>
      <p:sp>
        <p:nvSpPr>
          <p:cNvPr id="3" name="Rectangle 2">
            <a:extLst>
              <a:ext uri="{FF2B5EF4-FFF2-40B4-BE49-F238E27FC236}">
                <a16:creationId xmlns:a16="http://schemas.microsoft.com/office/drawing/2014/main" id="{0B51E8EF-9130-47B8-8A6A-0F1498A4939E}"/>
              </a:ext>
            </a:extLst>
          </p:cNvPr>
          <p:cNvSpPr/>
          <p:nvPr/>
        </p:nvSpPr>
        <p:spPr>
          <a:xfrm>
            <a:off x="5912946" y="2122557"/>
            <a:ext cx="5669454" cy="707886"/>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150" normalizeH="0" baseline="0" noProof="0" dirty="0">
                <a:ln>
                  <a:noFill/>
                </a:ln>
                <a:solidFill>
                  <a:prstClr val="black"/>
                </a:solidFill>
                <a:effectLst/>
                <a:uLnTx/>
                <a:uFillTx/>
                <a:latin typeface="Century Gothic" panose="020B0502020202020204"/>
                <a:ea typeface="+mn-ea"/>
                <a:cs typeface="+mn-cs"/>
              </a:rPr>
              <a:t>Being told you may have a substance use disorder doesn’t seem right to you.</a:t>
            </a:r>
          </a:p>
        </p:txBody>
      </p:sp>
      <p:sp>
        <p:nvSpPr>
          <p:cNvPr id="5" name="Rectangle 4">
            <a:extLst>
              <a:ext uri="{FF2B5EF4-FFF2-40B4-BE49-F238E27FC236}">
                <a16:creationId xmlns:a16="http://schemas.microsoft.com/office/drawing/2014/main" id="{88C8FEA0-4519-4A1B-9205-3BDDD903046D}"/>
              </a:ext>
            </a:extLst>
          </p:cNvPr>
          <p:cNvSpPr/>
          <p:nvPr/>
        </p:nvSpPr>
        <p:spPr>
          <a:xfrm>
            <a:off x="5912946" y="3312968"/>
            <a:ext cx="4703532" cy="400110"/>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150" normalizeH="0" baseline="0" noProof="0" dirty="0">
                <a:ln>
                  <a:noFill/>
                </a:ln>
                <a:solidFill>
                  <a:prstClr val="black"/>
                </a:solidFill>
                <a:effectLst/>
                <a:uLnTx/>
                <a:uFillTx/>
                <a:latin typeface="Century Gothic" panose="020B0502020202020204"/>
                <a:ea typeface="+mn-ea"/>
                <a:cs typeface="+mn-cs"/>
              </a:rPr>
              <a:t>Using drugs feels normal to you.</a:t>
            </a:r>
          </a:p>
        </p:txBody>
      </p:sp>
      <p:sp>
        <p:nvSpPr>
          <p:cNvPr id="6" name="Rectangle 5">
            <a:extLst>
              <a:ext uri="{FF2B5EF4-FFF2-40B4-BE49-F238E27FC236}">
                <a16:creationId xmlns:a16="http://schemas.microsoft.com/office/drawing/2014/main" id="{DF5F244A-39B8-4CFB-86E5-256AC4CCEF22}"/>
              </a:ext>
            </a:extLst>
          </p:cNvPr>
          <p:cNvSpPr/>
          <p:nvPr/>
        </p:nvSpPr>
        <p:spPr>
          <a:xfrm>
            <a:off x="5888240" y="4314839"/>
            <a:ext cx="5669454" cy="707886"/>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150" normalizeH="0" baseline="0" noProof="0" dirty="0">
                <a:ln>
                  <a:noFill/>
                </a:ln>
                <a:solidFill>
                  <a:prstClr val="black"/>
                </a:solidFill>
                <a:effectLst/>
                <a:uLnTx/>
                <a:uFillTx/>
                <a:latin typeface="Century Gothic" panose="020B0502020202020204"/>
                <a:ea typeface="+mn-ea"/>
                <a:cs typeface="+mn-cs"/>
              </a:rPr>
              <a:t>Being able to keep a job is important to you. </a:t>
            </a:r>
          </a:p>
        </p:txBody>
      </p:sp>
      <p:sp>
        <p:nvSpPr>
          <p:cNvPr id="7" name="Rectangle 6">
            <a:extLst>
              <a:ext uri="{FF2B5EF4-FFF2-40B4-BE49-F238E27FC236}">
                <a16:creationId xmlns:a16="http://schemas.microsoft.com/office/drawing/2014/main" id="{53E3640E-82BC-4602-B7F6-F37E48E7C8C6}"/>
              </a:ext>
            </a:extLst>
          </p:cNvPr>
          <p:cNvSpPr/>
          <p:nvPr/>
        </p:nvSpPr>
        <p:spPr>
          <a:xfrm>
            <a:off x="5888240" y="5317426"/>
            <a:ext cx="5473006" cy="1015663"/>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150" normalizeH="0" baseline="0" noProof="0" dirty="0">
                <a:ln>
                  <a:noFill/>
                </a:ln>
                <a:solidFill>
                  <a:prstClr val="black"/>
                </a:solidFill>
                <a:effectLst/>
                <a:uLnTx/>
                <a:uFillTx/>
                <a:latin typeface="Century Gothic" panose="020B0502020202020204"/>
                <a:ea typeface="+mn-ea"/>
                <a:cs typeface="+mn-cs"/>
              </a:rPr>
              <a:t>You know all the reasons to not inject drugs, but it’s been hard to find the motivation to stop</a:t>
            </a:r>
            <a:endParaRPr kumimoji="0" lang="en-US" sz="20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998908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F92335E6-6B25-40A3-9F97-9416CF723CCC}"/>
              </a:ext>
            </a:extLst>
          </p:cNvPr>
          <p:cNvSpPr txBox="1">
            <a:spLocks noChangeArrowheads="1"/>
          </p:cNvSpPr>
          <p:nvPr/>
        </p:nvSpPr>
        <p:spPr bwMode="auto">
          <a:xfrm>
            <a:off x="1023731" y="2095857"/>
            <a:ext cx="5891080" cy="3811604"/>
          </a:xfrm>
          <a:prstGeom prst="rect">
            <a:avLst/>
          </a:prstGeom>
          <a:ln>
            <a:miter lim="800000"/>
            <a:headEnd/>
            <a:tailEnd/>
          </a:ln>
        </p:spPr>
        <p:txBody>
          <a:bodyPr>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346075" marR="0" lvl="2" indent="-346075" fontAlgn="auto">
              <a:spcBef>
                <a:spcPts val="0"/>
              </a:spcBef>
              <a:spcAft>
                <a:spcPts val="1800"/>
              </a:spcAft>
              <a:buClr>
                <a:prstClr val="black"/>
              </a:buClr>
              <a:buFont typeface="Arial" panose="020B0604020202020204" pitchFamily="34" charset="0"/>
              <a:buChar char="•"/>
              <a:tabLst/>
              <a:defRPr/>
            </a:pPr>
            <a:r>
              <a:rPr lang="en-US" sz="2600" dirty="0">
                <a:solidFill>
                  <a:prstClr val="black"/>
                </a:solidFill>
                <a:latin typeface="Century Gothic" panose="020B0502020202020204"/>
              </a:rPr>
              <a:t>Special applications of reflective listening</a:t>
            </a:r>
          </a:p>
          <a:p>
            <a:pPr marL="346075" marR="0" lvl="2" indent="-346075" fontAlgn="auto">
              <a:spcBef>
                <a:spcPts val="0"/>
              </a:spcBef>
              <a:spcAft>
                <a:spcPts val="1800"/>
              </a:spcAft>
              <a:buClr>
                <a:prstClr val="black"/>
              </a:buClr>
              <a:buFont typeface="Arial" panose="020B0604020202020204" pitchFamily="34" charset="0"/>
              <a:buChar char="•"/>
              <a:tabLst/>
              <a:defRPr/>
            </a:pPr>
            <a:r>
              <a:rPr lang="en-US" sz="2600" dirty="0">
                <a:solidFill>
                  <a:prstClr val="black"/>
                </a:solidFill>
                <a:latin typeface="Century Gothic" panose="020B0502020202020204"/>
              </a:rPr>
              <a:t>Particularly helpful at transition points, or when you’re not sure what to say next</a:t>
            </a:r>
          </a:p>
          <a:p>
            <a:pPr marL="346075" marR="0" lvl="2" indent="-346075" fontAlgn="auto">
              <a:spcBef>
                <a:spcPts val="0"/>
              </a:spcBef>
              <a:spcAft>
                <a:spcPts val="1800"/>
              </a:spcAft>
              <a:buClr>
                <a:prstClr val="black"/>
              </a:buClr>
              <a:buFont typeface="Arial" panose="020B0604020202020204" pitchFamily="34" charset="0"/>
              <a:buChar char="•"/>
              <a:tabLst/>
              <a:defRPr/>
            </a:pPr>
            <a:r>
              <a:rPr lang="en-US" sz="2600" dirty="0">
                <a:solidFill>
                  <a:prstClr val="black"/>
                </a:solidFill>
                <a:latin typeface="Century Gothic" panose="020B0502020202020204"/>
              </a:rPr>
              <a:t>Good way to help patient analyze pros and cons</a:t>
            </a:r>
          </a:p>
        </p:txBody>
      </p:sp>
      <p:sp>
        <p:nvSpPr>
          <p:cNvPr id="9" name="Rectangle 2">
            <a:extLst>
              <a:ext uri="{FF2B5EF4-FFF2-40B4-BE49-F238E27FC236}">
                <a16:creationId xmlns:a16="http://schemas.microsoft.com/office/drawing/2014/main" id="{8C12AFC6-BF19-474C-8F7D-15A0BBA272FD}"/>
              </a:ext>
            </a:extLst>
          </p:cNvPr>
          <p:cNvSpPr txBox="1">
            <a:spLocks noChangeArrowheads="1"/>
          </p:cNvSpPr>
          <p:nvPr/>
        </p:nvSpPr>
        <p:spPr bwMode="auto">
          <a:xfrm>
            <a:off x="4943850" y="565818"/>
            <a:ext cx="3155031" cy="769441"/>
          </a:xfrm>
          <a:prstGeom prst="rect">
            <a:avLst/>
          </a:prstGeom>
        </p:spPr>
        <p:txBody>
          <a:bodyPr wrap="none">
            <a:spAutoFit/>
          </a:bodyPr>
          <a:lstStyle>
            <a:defPPr>
              <a:defRPr lang="en-US"/>
            </a:defPPr>
            <a:lvl1pPr marR="0" lvl="0" indent="0" fontAlgn="auto">
              <a:lnSpc>
                <a:spcPct val="100000"/>
              </a:lnSpc>
              <a:spcBef>
                <a:spcPts val="0"/>
              </a:spcBef>
              <a:spcAft>
                <a:spcPts val="0"/>
              </a:spcAft>
              <a:buClrTx/>
              <a:buSzTx/>
              <a:buFontTx/>
              <a:buNone/>
              <a:tabLst/>
              <a:defRPr kumimoji="0" sz="440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stStyle>
          <a:p>
            <a:r>
              <a:rPr lang="en-US" dirty="0"/>
              <a:t>Summarizing</a:t>
            </a:r>
          </a:p>
        </p:txBody>
      </p:sp>
      <p:pic>
        <p:nvPicPr>
          <p:cNvPr id="10" name="Picture 4" descr="Image result for boat oars">
            <a:extLst>
              <a:ext uri="{FF2B5EF4-FFF2-40B4-BE49-F238E27FC236}">
                <a16:creationId xmlns:a16="http://schemas.microsoft.com/office/drawing/2014/main" id="{EEE973CC-106D-47EC-87B3-5FA04F2082DF}"/>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7869280" y="2537530"/>
            <a:ext cx="3150403" cy="23624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375485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5C0BB02D-D997-4CC5-B732-51F52A99807A}"/>
              </a:ext>
            </a:extLst>
          </p:cNvPr>
          <p:cNvSpPr txBox="1">
            <a:spLocks noChangeArrowheads="1"/>
          </p:cNvSpPr>
          <p:nvPr/>
        </p:nvSpPr>
        <p:spPr bwMode="auto">
          <a:xfrm>
            <a:off x="3725135" y="322957"/>
            <a:ext cx="5217006" cy="769441"/>
          </a:xfrm>
          <a:prstGeom prst="rect">
            <a:avLst/>
          </a:prstGeom>
        </p:spPr>
        <p:txBody>
          <a:bodyPr wrap="none">
            <a:spAutoFit/>
          </a:bodyPr>
          <a:lstStyle>
            <a:defPPr>
              <a:defRPr lang="en-US"/>
            </a:defPPr>
            <a:lvl1pPr marR="0" lvl="0" indent="0" fontAlgn="auto">
              <a:lnSpc>
                <a:spcPct val="100000"/>
              </a:lnSpc>
              <a:spcBef>
                <a:spcPts val="0"/>
              </a:spcBef>
              <a:spcAft>
                <a:spcPts val="0"/>
              </a:spcAft>
              <a:buClrTx/>
              <a:buSzTx/>
              <a:buFontTx/>
              <a:buNone/>
              <a:tabLst/>
              <a:defRPr kumimoji="0" sz="440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stStyle>
          <a:p>
            <a:r>
              <a:rPr lang="en-US" dirty="0"/>
              <a:t>Summarizing example</a:t>
            </a:r>
          </a:p>
        </p:txBody>
      </p:sp>
      <p:sp>
        <p:nvSpPr>
          <p:cNvPr id="6" name="Rounded Rectangular Callout 1">
            <a:extLst>
              <a:ext uri="{FF2B5EF4-FFF2-40B4-BE49-F238E27FC236}">
                <a16:creationId xmlns:a16="http://schemas.microsoft.com/office/drawing/2014/main" id="{50CD093C-566D-4A3B-8E01-7E6B28162ACD}"/>
              </a:ext>
            </a:extLst>
          </p:cNvPr>
          <p:cNvSpPr/>
          <p:nvPr/>
        </p:nvSpPr>
        <p:spPr>
          <a:xfrm>
            <a:off x="3471433" y="1527344"/>
            <a:ext cx="2521820" cy="1530416"/>
          </a:xfrm>
          <a:prstGeom prst="wedgeRoundRectCallout">
            <a:avLst>
              <a:gd name="adj1" fmla="val -69108"/>
              <a:gd name="adj2" fmla="val 10824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i="0"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I don’t want to go to treatment</a:t>
            </a:r>
          </a:p>
        </p:txBody>
      </p:sp>
      <p:sp>
        <p:nvSpPr>
          <p:cNvPr id="7" name="Rounded Rectangular Callout 6">
            <a:extLst>
              <a:ext uri="{FF2B5EF4-FFF2-40B4-BE49-F238E27FC236}">
                <a16:creationId xmlns:a16="http://schemas.microsoft.com/office/drawing/2014/main" id="{B1AB0474-7D3C-4206-A29C-F5CE472A54AC}"/>
              </a:ext>
            </a:extLst>
          </p:cNvPr>
          <p:cNvSpPr/>
          <p:nvPr/>
        </p:nvSpPr>
        <p:spPr>
          <a:xfrm>
            <a:off x="6606381" y="1920859"/>
            <a:ext cx="2521820" cy="1530416"/>
          </a:xfrm>
          <a:prstGeom prst="wedgeRoundRectCallout">
            <a:avLst>
              <a:gd name="adj1" fmla="val -191628"/>
              <a:gd name="adj2" fmla="val 9314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i="0"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I’m worried about withdrawal</a:t>
            </a:r>
          </a:p>
        </p:txBody>
      </p:sp>
      <p:sp>
        <p:nvSpPr>
          <p:cNvPr id="11" name="Rounded Rectangular Callout 7">
            <a:extLst>
              <a:ext uri="{FF2B5EF4-FFF2-40B4-BE49-F238E27FC236}">
                <a16:creationId xmlns:a16="http://schemas.microsoft.com/office/drawing/2014/main" id="{F5320184-AD08-42FE-9513-B0ED8DE94FCE}"/>
              </a:ext>
            </a:extLst>
          </p:cNvPr>
          <p:cNvSpPr/>
          <p:nvPr/>
        </p:nvSpPr>
        <p:spPr>
          <a:xfrm>
            <a:off x="4084561" y="4892818"/>
            <a:ext cx="2521820" cy="1530416"/>
          </a:xfrm>
          <a:prstGeom prst="wedgeRoundRectCallout">
            <a:avLst>
              <a:gd name="adj1" fmla="val -93554"/>
              <a:gd name="adj2" fmla="val -8295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i="0"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I’d feel safer if I got help</a:t>
            </a:r>
          </a:p>
        </p:txBody>
      </p:sp>
      <p:sp>
        <p:nvSpPr>
          <p:cNvPr id="12" name="Rounded Rectangular Callout 8">
            <a:extLst>
              <a:ext uri="{FF2B5EF4-FFF2-40B4-BE49-F238E27FC236}">
                <a16:creationId xmlns:a16="http://schemas.microsoft.com/office/drawing/2014/main" id="{00738109-C97F-4A3B-B998-B101D5787588}"/>
              </a:ext>
            </a:extLst>
          </p:cNvPr>
          <p:cNvSpPr/>
          <p:nvPr/>
        </p:nvSpPr>
        <p:spPr>
          <a:xfrm>
            <a:off x="7473157" y="4352041"/>
            <a:ext cx="2937968" cy="1530416"/>
          </a:xfrm>
          <a:prstGeom prst="wedgeRoundRectCallout">
            <a:avLst>
              <a:gd name="adj1" fmla="val -202080"/>
              <a:gd name="adj2" fmla="val -5385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i="0"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I’d have to find transportation</a:t>
            </a:r>
          </a:p>
        </p:txBody>
      </p:sp>
      <p:sp>
        <p:nvSpPr>
          <p:cNvPr id="13" name="Rounded Rectangular Callout 9">
            <a:extLst>
              <a:ext uri="{FF2B5EF4-FFF2-40B4-BE49-F238E27FC236}">
                <a16:creationId xmlns:a16="http://schemas.microsoft.com/office/drawing/2014/main" id="{BD9901CE-F786-4182-BD95-94238EF9088F}"/>
              </a:ext>
            </a:extLst>
          </p:cNvPr>
          <p:cNvSpPr/>
          <p:nvPr/>
        </p:nvSpPr>
        <p:spPr>
          <a:xfrm>
            <a:off x="9328406" y="2693609"/>
            <a:ext cx="2521820" cy="1530416"/>
          </a:xfrm>
          <a:prstGeom prst="wedgeRoundRectCallout">
            <a:avLst>
              <a:gd name="adj1" fmla="val -299966"/>
              <a:gd name="adj2" fmla="val 4707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i="0"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My kids might support me</a:t>
            </a:r>
          </a:p>
        </p:txBody>
      </p:sp>
      <p:sp>
        <p:nvSpPr>
          <p:cNvPr id="2" name="Rectangle 1">
            <a:extLst>
              <a:ext uri="{FF2B5EF4-FFF2-40B4-BE49-F238E27FC236}">
                <a16:creationId xmlns:a16="http://schemas.microsoft.com/office/drawing/2014/main" id="{68B59E1C-7881-4B79-993C-F0AE6A180106}"/>
              </a:ext>
            </a:extLst>
          </p:cNvPr>
          <p:cNvSpPr/>
          <p:nvPr/>
        </p:nvSpPr>
        <p:spPr>
          <a:xfrm>
            <a:off x="814103" y="3781442"/>
            <a:ext cx="1933543" cy="70788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entury Gothic" panose="020B0502020202020204"/>
                <a:ea typeface="+mn-ea"/>
                <a:cs typeface="+mn-cs"/>
              </a:rPr>
              <a:t>Patient</a:t>
            </a:r>
            <a:endParaRPr kumimoji="0" lang="en-US" sz="40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48014536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5C45672C-B685-481D-8AB3-36B25B3F53EF}"/>
              </a:ext>
            </a:extLst>
          </p:cNvPr>
          <p:cNvSpPr txBox="1">
            <a:spLocks noChangeArrowheads="1"/>
          </p:cNvSpPr>
          <p:nvPr/>
        </p:nvSpPr>
        <p:spPr bwMode="auto">
          <a:xfrm>
            <a:off x="1780875" y="224312"/>
            <a:ext cx="8630250" cy="962733"/>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Summarizing example</a:t>
            </a:r>
          </a:p>
        </p:txBody>
      </p:sp>
      <p:sp>
        <p:nvSpPr>
          <p:cNvPr id="10" name="Rounded Rectangular Callout 9">
            <a:extLst>
              <a:ext uri="{FF2B5EF4-FFF2-40B4-BE49-F238E27FC236}">
                <a16:creationId xmlns:a16="http://schemas.microsoft.com/office/drawing/2014/main" id="{A54C32C4-D37A-442A-9CB7-5ADE7D99241A}"/>
              </a:ext>
            </a:extLst>
          </p:cNvPr>
          <p:cNvSpPr/>
          <p:nvPr/>
        </p:nvSpPr>
        <p:spPr>
          <a:xfrm>
            <a:off x="988353" y="1214921"/>
            <a:ext cx="5107647" cy="5256356"/>
          </a:xfrm>
          <a:prstGeom prst="wedgeRoundRectCallout">
            <a:avLst>
              <a:gd name="adj1" fmla="val 113524"/>
              <a:gd name="adj2" fmla="val 2712"/>
              <a:gd name="adj3" fmla="val 16667"/>
            </a:avLst>
          </a:prstGeom>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457200" rtl="0" eaLnBrk="1" fontAlgn="auto" latinLnBrk="0" hangingPunct="1">
              <a:lnSpc>
                <a:spcPts val="3100"/>
              </a:lnSpc>
              <a:spcBef>
                <a:spcPts val="0"/>
              </a:spcBef>
              <a:spcAft>
                <a:spcPts val="0"/>
              </a:spcAft>
              <a:buClrTx/>
              <a:buSzTx/>
              <a:buFontTx/>
              <a:buNone/>
              <a:tabLst/>
              <a:defRPr/>
            </a:pPr>
            <a:r>
              <a:rPr kumimoji="0" lang="en-US" sz="2400" i="0" u="none" strike="noStrike" kern="1200" cap="none" spc="0" normalizeH="0" baseline="0" noProof="0" dirty="0">
                <a:ln>
                  <a:noFill/>
                </a:ln>
                <a:solidFill>
                  <a:schemeClr val="tx1"/>
                </a:solidFill>
                <a:effectLst/>
                <a:uLnTx/>
                <a:uFillTx/>
                <a:latin typeface="Century Gothic" panose="020B0502020202020204"/>
                <a:ea typeface="+mn-ea"/>
                <a:cs typeface="+mn-cs"/>
              </a:rPr>
              <a:t>“If I hear you right, it sounds like you’re not interested in treatment right now. There’s a challenge in that you’d have to find transportation and you’re worried about going through withdrawal. But you also think it would be safer in the long run and your relationship with your children might improve.”</a:t>
            </a:r>
          </a:p>
        </p:txBody>
      </p:sp>
      <p:sp>
        <p:nvSpPr>
          <p:cNvPr id="14" name="Rectangle 13">
            <a:extLst>
              <a:ext uri="{FF2B5EF4-FFF2-40B4-BE49-F238E27FC236}">
                <a16:creationId xmlns:a16="http://schemas.microsoft.com/office/drawing/2014/main" id="{BC83D4A7-1187-4220-91BC-41E96986FEA9}"/>
              </a:ext>
            </a:extLst>
          </p:cNvPr>
          <p:cNvSpPr/>
          <p:nvPr/>
        </p:nvSpPr>
        <p:spPr>
          <a:xfrm>
            <a:off x="9527870" y="3665299"/>
            <a:ext cx="2319866" cy="70788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entury Gothic" panose="020B0502020202020204"/>
                <a:ea typeface="+mn-ea"/>
                <a:cs typeface="+mn-cs"/>
              </a:rPr>
              <a:t>Clinician</a:t>
            </a:r>
            <a:endParaRPr kumimoji="0" lang="en-US" sz="40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61920488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3210402" y="2659559"/>
            <a:ext cx="5093510" cy="769441"/>
          </a:xfrm>
          <a:prstGeom prst="rect">
            <a:avLst/>
          </a:prstGeom>
        </p:spPr>
        <p:txBody>
          <a:bodyPr wrap="none">
            <a:spAutoFit/>
          </a:bodyPr>
          <a:lstStyle/>
          <a:p>
            <a:r>
              <a:rPr lang="en-US" sz="4400" dirty="0">
                <a:solidFill>
                  <a:srgbClr val="000000"/>
                </a:solidFill>
                <a:latin typeface="Calibri" panose="020F0502020204030204" pitchFamily="34" charset="0"/>
                <a:cs typeface="Calibri" panose="020F0502020204030204" pitchFamily="34" charset="0"/>
              </a:rPr>
              <a:t>Referral to Treatment</a:t>
            </a:r>
          </a:p>
        </p:txBody>
      </p:sp>
    </p:spTree>
    <p:extLst>
      <p:ext uri="{BB962C8B-B14F-4D97-AF65-F5344CB8AC3E}">
        <p14:creationId xmlns:p14="http://schemas.microsoft.com/office/powerpoint/2010/main" val="61406692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Rectangle 2"/>
          <p:cNvSpPr txBox="1">
            <a:spLocks noChangeArrowheads="1"/>
          </p:cNvSpPr>
          <p:nvPr/>
        </p:nvSpPr>
        <p:spPr>
          <a:xfrm>
            <a:off x="1442329" y="279790"/>
            <a:ext cx="9831680" cy="924602"/>
          </a:xfrm>
          <a:prstGeom prst="rect">
            <a:avLst/>
          </a:prstGeom>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Addiction Medicine training</a:t>
            </a:r>
          </a:p>
        </p:txBody>
      </p:sp>
      <p:sp>
        <p:nvSpPr>
          <p:cNvPr id="13" name="Rectangle 12"/>
          <p:cNvSpPr/>
          <p:nvPr/>
        </p:nvSpPr>
        <p:spPr>
          <a:xfrm>
            <a:off x="344366" y="1623965"/>
            <a:ext cx="6022918" cy="4616648"/>
          </a:xfrm>
          <a:prstGeom prst="rect">
            <a:avLst/>
          </a:prstGeom>
        </p:spPr>
        <p:txBody>
          <a:bodyPr wrap="square">
            <a:spAutoFit/>
          </a:bodyPr>
          <a:lstStyle/>
          <a:p>
            <a:pPr marL="346075" lvl="2" indent="-346075" fontAlgn="base">
              <a:spcAft>
                <a:spcPts val="1800"/>
              </a:spcAft>
              <a:buClr>
                <a:prstClr val="black"/>
              </a:buClr>
              <a:buSzPct val="80000"/>
              <a:buFont typeface="Arial" panose="020B0604020202020204" pitchFamily="34" charset="0"/>
              <a:buChar char="•"/>
              <a:tabLst>
                <a:tab pos="463550" algn="l"/>
              </a:tabLst>
              <a:defRPr/>
            </a:pPr>
            <a:r>
              <a:rPr lang="en-US" sz="2400" dirty="0">
                <a:solidFill>
                  <a:prstClr val="black"/>
                </a:solidFill>
                <a:latin typeface="Century Gothic" panose="020B0502020202020204"/>
              </a:rPr>
              <a:t>Most U.S. medical schools and residency programs do not provide a full set of training for treating addiction</a:t>
            </a:r>
          </a:p>
          <a:p>
            <a:pPr marL="346075" lvl="2" indent="-346075" fontAlgn="base">
              <a:spcAft>
                <a:spcPts val="1800"/>
              </a:spcAft>
              <a:buClr>
                <a:prstClr val="black"/>
              </a:buClr>
              <a:buSzPct val="80000"/>
              <a:buFont typeface="Arial" panose="020B0604020202020204" pitchFamily="34" charset="0"/>
              <a:buChar char="•"/>
              <a:tabLst>
                <a:tab pos="463550" algn="l"/>
              </a:tabLst>
              <a:defRPr/>
            </a:pPr>
            <a:r>
              <a:rPr lang="en-US" sz="2400" dirty="0">
                <a:solidFill>
                  <a:prstClr val="black"/>
                </a:solidFill>
                <a:latin typeface="Century Gothic" panose="020B0502020202020204"/>
              </a:rPr>
              <a:t>About half of U.S. medical schools provide teaching sessions during clinical years in the treatment of SUDs</a:t>
            </a:r>
          </a:p>
          <a:p>
            <a:pPr marL="346075" lvl="2" indent="-346075" fontAlgn="base">
              <a:spcAft>
                <a:spcPts val="1800"/>
              </a:spcAft>
              <a:buClr>
                <a:prstClr val="black"/>
              </a:buClr>
              <a:buSzPct val="80000"/>
              <a:buFont typeface="Arial" panose="020B0604020202020204" pitchFamily="34" charset="0"/>
              <a:buChar char="•"/>
              <a:tabLst>
                <a:tab pos="463550" algn="l"/>
              </a:tabLst>
              <a:defRPr/>
            </a:pPr>
            <a:r>
              <a:rPr lang="en-US" sz="2400" dirty="0">
                <a:solidFill>
                  <a:prstClr val="black"/>
                </a:solidFill>
                <a:latin typeface="Century Gothic" panose="020B0502020202020204"/>
              </a:rPr>
              <a:t>About 15% of residency and </a:t>
            </a:r>
            <a:r>
              <a:rPr lang="en-US" sz="2400">
                <a:solidFill>
                  <a:prstClr val="black"/>
                </a:solidFill>
                <a:latin typeface="Century Gothic" panose="020B0502020202020204"/>
              </a:rPr>
              <a:t>fellowship programs </a:t>
            </a:r>
            <a:r>
              <a:rPr lang="en-US" sz="2400" dirty="0">
                <a:solidFill>
                  <a:prstClr val="black"/>
                </a:solidFill>
                <a:latin typeface="Century Gothic" panose="020B0502020202020204"/>
              </a:rPr>
              <a:t>have “experiential training” using MOUD</a:t>
            </a:r>
            <a:endPar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pic>
        <p:nvPicPr>
          <p:cNvPr id="3" name="Picture 2">
            <a:extLst>
              <a:ext uri="{FF2B5EF4-FFF2-40B4-BE49-F238E27FC236}">
                <a16:creationId xmlns:a16="http://schemas.microsoft.com/office/drawing/2014/main" id="{6622D4CE-CA4F-48DD-B101-2D01FB0DF293}"/>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7286555" y="2353660"/>
            <a:ext cx="4486719" cy="2518489"/>
          </a:xfrm>
          <a:prstGeom prst="rect">
            <a:avLst/>
          </a:prstGeom>
        </p:spPr>
      </p:pic>
      <p:sp>
        <p:nvSpPr>
          <p:cNvPr id="9" name="Rectangle 8">
            <a:extLst>
              <a:ext uri="{FF2B5EF4-FFF2-40B4-BE49-F238E27FC236}">
                <a16:creationId xmlns:a16="http://schemas.microsoft.com/office/drawing/2014/main" id="{48BB08FC-C093-454B-955C-5CB82B2F3D04}"/>
              </a:ext>
            </a:extLst>
          </p:cNvPr>
          <p:cNvSpPr/>
          <p:nvPr/>
        </p:nvSpPr>
        <p:spPr>
          <a:xfrm>
            <a:off x="10896625" y="6408933"/>
            <a:ext cx="1114408" cy="338554"/>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entury Gothic" panose="020B0502020202020204"/>
                <a:ea typeface="+mn-ea"/>
                <a:cs typeface="+mn-cs"/>
              </a:rPr>
              <a:t>NYT, 2023</a:t>
            </a:r>
          </a:p>
        </p:txBody>
      </p:sp>
    </p:spTree>
    <p:extLst>
      <p:ext uri="{BB962C8B-B14F-4D97-AF65-F5344CB8AC3E}">
        <p14:creationId xmlns:p14="http://schemas.microsoft.com/office/powerpoint/2010/main" val="148625836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55DA7AA8-9FED-474A-B39C-14F8270A7448}"/>
              </a:ext>
            </a:extLst>
          </p:cNvPr>
          <p:cNvSpPr txBox="1">
            <a:spLocks noChangeArrowheads="1"/>
          </p:cNvSpPr>
          <p:nvPr/>
        </p:nvSpPr>
        <p:spPr bwMode="auto">
          <a:xfrm>
            <a:off x="1141755" y="360050"/>
            <a:ext cx="10783851" cy="859473"/>
          </a:xfrm>
          <a:prstGeom prst="rect">
            <a:avLst/>
          </a:prstGeom>
          <a:ln>
            <a:miter lim="800000"/>
            <a:headEnd/>
            <a:tailEnd/>
          </a:ln>
        </p:spPr>
        <p:txBody>
          <a:bodyPr vert="horz" wrap="square" lIns="91440" tIns="45720" rIns="91440" bIns="45720" numCol="1" rtlCol="0" anchor="t" anchorCtr="0" compatLnSpc="1">
            <a:prstTxWarp prst="textNoShape">
              <a:avLst/>
            </a:prstTxWarp>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entury Gothic" panose="020B0502020202020204"/>
                <a:ea typeface="+mj-ea"/>
                <a:cs typeface="+mj-cs"/>
              </a:rPr>
              <a:t>SUDs in the Past Year: People Aged 12 or Older; 2020</a:t>
            </a:r>
          </a:p>
        </p:txBody>
      </p:sp>
      <p:pic>
        <p:nvPicPr>
          <p:cNvPr id="6" name="Picture 5">
            <a:extLst>
              <a:ext uri="{FF2B5EF4-FFF2-40B4-BE49-F238E27FC236}">
                <a16:creationId xmlns:a16="http://schemas.microsoft.com/office/drawing/2014/main" id="{75C95421-0135-4312-A4B3-1C5DD84A25CE}"/>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2341029" y="1124700"/>
            <a:ext cx="7509941" cy="5264189"/>
          </a:xfrm>
          <a:prstGeom prst="rect">
            <a:avLst/>
          </a:prstGeom>
        </p:spPr>
      </p:pic>
      <p:sp>
        <p:nvSpPr>
          <p:cNvPr id="10" name="Rectangle 9">
            <a:extLst>
              <a:ext uri="{FF2B5EF4-FFF2-40B4-BE49-F238E27FC236}">
                <a16:creationId xmlns:a16="http://schemas.microsoft.com/office/drawing/2014/main" id="{D940FF47-2C8E-4EB2-A0E2-CFBBE03F6B1F}"/>
              </a:ext>
            </a:extLst>
          </p:cNvPr>
          <p:cNvSpPr/>
          <p:nvPr/>
        </p:nvSpPr>
        <p:spPr>
          <a:xfrm>
            <a:off x="10463579" y="6458062"/>
            <a:ext cx="1605889"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Gill Sans MT" panose="020B0502020104020203"/>
                <a:ea typeface="+mn-ea"/>
                <a:cs typeface="+mn-cs"/>
              </a:rPr>
              <a:t>SAMHSA, 2021</a:t>
            </a:r>
          </a:p>
        </p:txBody>
      </p:sp>
    </p:spTree>
    <p:extLst>
      <p:ext uri="{BB962C8B-B14F-4D97-AF65-F5344CB8AC3E}">
        <p14:creationId xmlns:p14="http://schemas.microsoft.com/office/powerpoint/2010/main" val="15731538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idx="4294967295"/>
          </p:nvPr>
        </p:nvSpPr>
        <p:spPr bwMode="auto">
          <a:xfrm>
            <a:off x="477722" y="189854"/>
            <a:ext cx="11236551" cy="859473"/>
          </a:xfrm>
          <a:prstGeom prst="rect">
            <a:avLst/>
          </a:prstGeom>
          <a:ln>
            <a:miter lim="800000"/>
            <a:headEnd/>
            <a:tailEnd/>
          </a:ln>
        </p:spPr>
        <p:txBody>
          <a:bodyPr vert="horz" wrap="square" lIns="91440" tIns="45720" rIns="91440" bIns="45720" numCol="1" rtlCol="0" anchor="t" anchorCtr="0" compatLnSpc="1">
            <a:prstTxWarp prst="textNoShape">
              <a:avLst/>
            </a:prstTxWarp>
            <a:noAutofit/>
          </a:bodyPr>
          <a:lstStyle/>
          <a:p>
            <a:pPr algn="ctr">
              <a:defRPr/>
            </a:pPr>
            <a:r>
              <a:rPr lang="en-US" sz="4000" b="1" dirty="0">
                <a:solidFill>
                  <a:prstClr val="black"/>
                </a:solidFill>
                <a:latin typeface="Trebuchet MS" panose="020B0603020202020204" pitchFamily="34" charset="0"/>
                <a:ea typeface="+mn-ea"/>
                <a:cs typeface="Nirmala UI" panose="020B0502040204020203" pitchFamily="34" charset="0"/>
              </a:rPr>
              <a:t>Study of patients with SUDs</a:t>
            </a:r>
            <a:endParaRPr lang="en-US" sz="4000" b="1" dirty="0">
              <a:solidFill>
                <a:schemeClr val="bg1"/>
              </a:solidFill>
              <a:latin typeface="Century Gothic" panose="020B0502020202020204"/>
              <a:ea typeface="+mn-ea"/>
              <a:cs typeface="+mn-cs"/>
            </a:endParaRPr>
          </a:p>
        </p:txBody>
      </p:sp>
      <p:sp>
        <p:nvSpPr>
          <p:cNvPr id="8" name="Rectangle 7">
            <a:extLst>
              <a:ext uri="{FF2B5EF4-FFF2-40B4-BE49-F238E27FC236}">
                <a16:creationId xmlns:a16="http://schemas.microsoft.com/office/drawing/2014/main" id="{62121BEA-3D70-4E99-8611-F78B568578C8}"/>
              </a:ext>
            </a:extLst>
          </p:cNvPr>
          <p:cNvSpPr/>
          <p:nvPr/>
        </p:nvSpPr>
        <p:spPr>
          <a:xfrm>
            <a:off x="10047249" y="6519446"/>
            <a:ext cx="1927464" cy="338554"/>
          </a:xfrm>
          <a:prstGeom prst="rect">
            <a:avLst/>
          </a:prstGeom>
        </p:spPr>
        <p:txBody>
          <a:bodyPr wrap="square">
            <a:spAutoFit/>
          </a:bodyPr>
          <a:lstStyle/>
          <a:p>
            <a:pPr algn="r" defTabSz="914400"/>
            <a:r>
              <a:rPr lang="en-US" sz="1600" dirty="0">
                <a:solidFill>
                  <a:srgbClr val="000000"/>
                </a:solidFill>
                <a:latin typeface="Franklin Gothic Book"/>
              </a:rPr>
              <a:t>NIDA, 2017</a:t>
            </a:r>
          </a:p>
        </p:txBody>
      </p:sp>
      <p:graphicFrame>
        <p:nvGraphicFramePr>
          <p:cNvPr id="2" name="Table 2">
            <a:extLst>
              <a:ext uri="{FF2B5EF4-FFF2-40B4-BE49-F238E27FC236}">
                <a16:creationId xmlns:a16="http://schemas.microsoft.com/office/drawing/2014/main" id="{303D8CFE-A5E4-4871-B45E-A5FBE25CD488}"/>
              </a:ext>
            </a:extLst>
          </p:cNvPr>
          <p:cNvGraphicFramePr>
            <a:graphicFrameLocks noGrp="1"/>
          </p:cNvGraphicFramePr>
          <p:nvPr/>
        </p:nvGraphicFramePr>
        <p:xfrm>
          <a:off x="477722" y="1168401"/>
          <a:ext cx="10952280" cy="4489100"/>
        </p:xfrm>
        <a:graphic>
          <a:graphicData uri="http://schemas.openxmlformats.org/drawingml/2006/table">
            <a:tbl>
              <a:tblPr firstRow="1" bandRow="1">
                <a:tableStyleId>{7DF18680-E054-41AD-8BC1-D1AEF772440D}</a:tableStyleId>
              </a:tblPr>
              <a:tblGrid>
                <a:gridCol w="2190456">
                  <a:extLst>
                    <a:ext uri="{9D8B030D-6E8A-4147-A177-3AD203B41FA5}">
                      <a16:colId xmlns:a16="http://schemas.microsoft.com/office/drawing/2014/main" val="2759995662"/>
                    </a:ext>
                  </a:extLst>
                </a:gridCol>
                <a:gridCol w="2190456">
                  <a:extLst>
                    <a:ext uri="{9D8B030D-6E8A-4147-A177-3AD203B41FA5}">
                      <a16:colId xmlns:a16="http://schemas.microsoft.com/office/drawing/2014/main" val="2202310774"/>
                    </a:ext>
                  </a:extLst>
                </a:gridCol>
                <a:gridCol w="2190456">
                  <a:extLst>
                    <a:ext uri="{9D8B030D-6E8A-4147-A177-3AD203B41FA5}">
                      <a16:colId xmlns:a16="http://schemas.microsoft.com/office/drawing/2014/main" val="3416741760"/>
                    </a:ext>
                  </a:extLst>
                </a:gridCol>
                <a:gridCol w="2190456">
                  <a:extLst>
                    <a:ext uri="{9D8B030D-6E8A-4147-A177-3AD203B41FA5}">
                      <a16:colId xmlns:a16="http://schemas.microsoft.com/office/drawing/2014/main" val="4130076880"/>
                    </a:ext>
                  </a:extLst>
                </a:gridCol>
                <a:gridCol w="2190456">
                  <a:extLst>
                    <a:ext uri="{9D8B030D-6E8A-4147-A177-3AD203B41FA5}">
                      <a16:colId xmlns:a16="http://schemas.microsoft.com/office/drawing/2014/main" val="907489741"/>
                    </a:ext>
                  </a:extLst>
                </a:gridCol>
              </a:tblGrid>
              <a:tr h="595978">
                <a:tc>
                  <a:txBody>
                    <a:bodyPr/>
                    <a:lstStyle/>
                    <a:p>
                      <a:pPr algn="ctr" fontAlgn="b"/>
                      <a:endParaRPr lang="en-US" dirty="0">
                        <a:solidFill>
                          <a:schemeClr val="bg1"/>
                        </a:solidFill>
                        <a:effectLst/>
                      </a:endParaRPr>
                    </a:p>
                  </a:txBody>
                  <a:tcPr anchor="b"/>
                </a:tc>
                <a:tc>
                  <a:txBody>
                    <a:bodyPr/>
                    <a:lstStyle/>
                    <a:p>
                      <a:pPr algn="ctr" fontAlgn="b"/>
                      <a:r>
                        <a:rPr lang="en-US" dirty="0">
                          <a:solidFill>
                            <a:schemeClr val="bg1"/>
                          </a:solidFill>
                          <a:effectLst/>
                        </a:rPr>
                        <a:t>Any SUD %</a:t>
                      </a:r>
                    </a:p>
                  </a:txBody>
                  <a:tcPr anchor="b"/>
                </a:tc>
                <a:tc>
                  <a:txBody>
                    <a:bodyPr/>
                    <a:lstStyle/>
                    <a:p>
                      <a:pPr algn="ctr" fontAlgn="b"/>
                      <a:r>
                        <a:rPr lang="en-US" dirty="0">
                          <a:solidFill>
                            <a:schemeClr val="bg1"/>
                          </a:solidFill>
                          <a:effectLst/>
                        </a:rPr>
                        <a:t>Alcohol </a:t>
                      </a:r>
                    </a:p>
                    <a:p>
                      <a:pPr algn="ctr" fontAlgn="b"/>
                      <a:r>
                        <a:rPr lang="en-US" dirty="0">
                          <a:solidFill>
                            <a:schemeClr val="bg1"/>
                          </a:solidFill>
                          <a:effectLst/>
                        </a:rPr>
                        <a:t>Use Disorders %</a:t>
                      </a:r>
                    </a:p>
                  </a:txBody>
                  <a:tcPr anchor="b"/>
                </a:tc>
                <a:tc>
                  <a:txBody>
                    <a:bodyPr/>
                    <a:lstStyle/>
                    <a:p>
                      <a:pPr algn="ctr" fontAlgn="b"/>
                      <a:r>
                        <a:rPr lang="en-US" dirty="0">
                          <a:solidFill>
                            <a:schemeClr val="bg1"/>
                          </a:solidFill>
                          <a:effectLst/>
                        </a:rPr>
                        <a:t>Cannabis </a:t>
                      </a:r>
                    </a:p>
                    <a:p>
                      <a:pPr algn="ctr" fontAlgn="b"/>
                      <a:r>
                        <a:rPr lang="en-US" dirty="0">
                          <a:solidFill>
                            <a:schemeClr val="bg1"/>
                          </a:solidFill>
                          <a:effectLst/>
                        </a:rPr>
                        <a:t>Use Disorders %</a:t>
                      </a:r>
                    </a:p>
                  </a:txBody>
                  <a:tcPr anchor="b"/>
                </a:tc>
                <a:tc>
                  <a:txBody>
                    <a:bodyPr/>
                    <a:lstStyle/>
                    <a:p>
                      <a:pPr algn="ctr" fontAlgn="b"/>
                      <a:r>
                        <a:rPr lang="en-US" dirty="0">
                          <a:solidFill>
                            <a:schemeClr val="bg1"/>
                          </a:solidFill>
                          <a:effectLst/>
                        </a:rPr>
                        <a:t>Opioid </a:t>
                      </a:r>
                    </a:p>
                    <a:p>
                      <a:pPr algn="ctr" fontAlgn="b"/>
                      <a:r>
                        <a:rPr lang="en-US" dirty="0">
                          <a:solidFill>
                            <a:schemeClr val="bg1"/>
                          </a:solidFill>
                          <a:effectLst/>
                        </a:rPr>
                        <a:t>Use Disorders %</a:t>
                      </a:r>
                    </a:p>
                  </a:txBody>
                  <a:tcPr anchor="b"/>
                </a:tc>
                <a:extLst>
                  <a:ext uri="{0D108BD9-81ED-4DB2-BD59-A6C34878D82A}">
                    <a16:rowId xmlns:a16="http://schemas.microsoft.com/office/drawing/2014/main" val="1401647884"/>
                  </a:ext>
                </a:extLst>
              </a:tr>
              <a:tr h="549860">
                <a:tc>
                  <a:txBody>
                    <a:bodyPr/>
                    <a:lstStyle/>
                    <a:p>
                      <a:pPr algn="l" fontAlgn="b"/>
                      <a:r>
                        <a:rPr lang="en-US" sz="2000" b="1" dirty="0">
                          <a:solidFill>
                            <a:schemeClr val="bg1"/>
                          </a:solidFill>
                          <a:effectLst/>
                        </a:rPr>
                        <a:t>Alcohol</a:t>
                      </a:r>
                    </a:p>
                  </a:txBody>
                  <a:tcPr anchor="b"/>
                </a:tc>
                <a:tc>
                  <a:txBody>
                    <a:bodyPr/>
                    <a:lstStyle/>
                    <a:p>
                      <a:pPr algn="ctr" fontAlgn="b"/>
                      <a:r>
                        <a:rPr lang="en-US" sz="2400" dirty="0">
                          <a:solidFill>
                            <a:schemeClr val="bg1"/>
                          </a:solidFill>
                          <a:effectLst/>
                        </a:rPr>
                        <a:t>57.6</a:t>
                      </a:r>
                    </a:p>
                  </a:txBody>
                  <a:tcPr anchor="ctr"/>
                </a:tc>
                <a:tc>
                  <a:txBody>
                    <a:bodyPr/>
                    <a:lstStyle/>
                    <a:p>
                      <a:pPr algn="ctr" fontAlgn="b"/>
                      <a:r>
                        <a:rPr lang="en-US" sz="2400">
                          <a:solidFill>
                            <a:schemeClr val="bg1"/>
                          </a:solidFill>
                          <a:effectLst/>
                        </a:rPr>
                        <a:t>-</a:t>
                      </a:r>
                    </a:p>
                  </a:txBody>
                  <a:tcPr anchor="ctr"/>
                </a:tc>
                <a:tc>
                  <a:txBody>
                    <a:bodyPr/>
                    <a:lstStyle/>
                    <a:p>
                      <a:pPr algn="ctr" fontAlgn="b"/>
                      <a:r>
                        <a:rPr lang="en-US" sz="2400">
                          <a:solidFill>
                            <a:schemeClr val="bg1"/>
                          </a:solidFill>
                          <a:effectLst/>
                        </a:rPr>
                        <a:t>32.3</a:t>
                      </a:r>
                    </a:p>
                  </a:txBody>
                  <a:tcPr anchor="ctr"/>
                </a:tc>
                <a:tc>
                  <a:txBody>
                    <a:bodyPr/>
                    <a:lstStyle/>
                    <a:p>
                      <a:pPr algn="ctr" fontAlgn="b"/>
                      <a:r>
                        <a:rPr lang="en-US" sz="2400">
                          <a:solidFill>
                            <a:schemeClr val="bg1"/>
                          </a:solidFill>
                          <a:effectLst/>
                        </a:rPr>
                        <a:t>21.6</a:t>
                      </a:r>
                    </a:p>
                  </a:txBody>
                  <a:tcPr anchor="ctr"/>
                </a:tc>
                <a:extLst>
                  <a:ext uri="{0D108BD9-81ED-4DB2-BD59-A6C34878D82A}">
                    <a16:rowId xmlns:a16="http://schemas.microsoft.com/office/drawing/2014/main" val="3351734516"/>
                  </a:ext>
                </a:extLst>
              </a:tr>
              <a:tr h="549860">
                <a:tc>
                  <a:txBody>
                    <a:bodyPr/>
                    <a:lstStyle/>
                    <a:p>
                      <a:pPr algn="l" fontAlgn="b"/>
                      <a:r>
                        <a:rPr lang="en-US" sz="2000" b="1" dirty="0">
                          <a:solidFill>
                            <a:schemeClr val="bg1"/>
                          </a:solidFill>
                          <a:effectLst/>
                        </a:rPr>
                        <a:t>Cannabis</a:t>
                      </a:r>
                    </a:p>
                  </a:txBody>
                  <a:tcPr anchor="b"/>
                </a:tc>
                <a:tc>
                  <a:txBody>
                    <a:bodyPr/>
                    <a:lstStyle/>
                    <a:p>
                      <a:pPr algn="ctr" fontAlgn="b"/>
                      <a:r>
                        <a:rPr lang="en-US" sz="2400" dirty="0">
                          <a:solidFill>
                            <a:schemeClr val="bg1"/>
                          </a:solidFill>
                          <a:effectLst/>
                        </a:rPr>
                        <a:t>14.9</a:t>
                      </a:r>
                    </a:p>
                  </a:txBody>
                  <a:tcPr anchor="ctr"/>
                </a:tc>
                <a:tc>
                  <a:txBody>
                    <a:bodyPr/>
                    <a:lstStyle/>
                    <a:p>
                      <a:pPr algn="ctr" fontAlgn="b"/>
                      <a:r>
                        <a:rPr lang="en-US" sz="2400" dirty="0">
                          <a:solidFill>
                            <a:schemeClr val="bg1"/>
                          </a:solidFill>
                          <a:effectLst/>
                        </a:rPr>
                        <a:t>8.3</a:t>
                      </a:r>
                    </a:p>
                  </a:txBody>
                  <a:tcPr anchor="ctr"/>
                </a:tc>
                <a:tc>
                  <a:txBody>
                    <a:bodyPr/>
                    <a:lstStyle/>
                    <a:p>
                      <a:pPr algn="ctr" fontAlgn="b"/>
                      <a:r>
                        <a:rPr lang="en-US" sz="2400">
                          <a:solidFill>
                            <a:schemeClr val="bg1"/>
                          </a:solidFill>
                          <a:effectLst/>
                        </a:rPr>
                        <a:t>-</a:t>
                      </a:r>
                    </a:p>
                  </a:txBody>
                  <a:tcPr anchor="ctr"/>
                </a:tc>
                <a:tc>
                  <a:txBody>
                    <a:bodyPr/>
                    <a:lstStyle/>
                    <a:p>
                      <a:pPr algn="ctr" fontAlgn="b"/>
                      <a:r>
                        <a:rPr lang="en-US" sz="2400">
                          <a:solidFill>
                            <a:schemeClr val="bg1"/>
                          </a:solidFill>
                          <a:effectLst/>
                        </a:rPr>
                        <a:t>12.5</a:t>
                      </a:r>
                    </a:p>
                  </a:txBody>
                  <a:tcPr anchor="ctr"/>
                </a:tc>
                <a:extLst>
                  <a:ext uri="{0D108BD9-81ED-4DB2-BD59-A6C34878D82A}">
                    <a16:rowId xmlns:a16="http://schemas.microsoft.com/office/drawing/2014/main" val="188234708"/>
                  </a:ext>
                </a:extLst>
              </a:tr>
              <a:tr h="549860">
                <a:tc>
                  <a:txBody>
                    <a:bodyPr/>
                    <a:lstStyle/>
                    <a:p>
                      <a:pPr algn="l" fontAlgn="b"/>
                      <a:r>
                        <a:rPr lang="en-US" sz="2000" b="1" dirty="0">
                          <a:solidFill>
                            <a:schemeClr val="bg1"/>
                          </a:solidFill>
                          <a:effectLst/>
                        </a:rPr>
                        <a:t>Opioid</a:t>
                      </a:r>
                    </a:p>
                  </a:txBody>
                  <a:tcPr anchor="b"/>
                </a:tc>
                <a:tc>
                  <a:txBody>
                    <a:bodyPr/>
                    <a:lstStyle/>
                    <a:p>
                      <a:pPr algn="ctr" fontAlgn="b"/>
                      <a:r>
                        <a:rPr lang="en-US" sz="2400" dirty="0">
                          <a:solidFill>
                            <a:schemeClr val="bg1"/>
                          </a:solidFill>
                          <a:effectLst/>
                        </a:rPr>
                        <a:t>12.5</a:t>
                      </a:r>
                    </a:p>
                  </a:txBody>
                  <a:tcPr anchor="ctr"/>
                </a:tc>
                <a:tc>
                  <a:txBody>
                    <a:bodyPr/>
                    <a:lstStyle/>
                    <a:p>
                      <a:pPr algn="ctr" fontAlgn="b"/>
                      <a:r>
                        <a:rPr lang="en-US" sz="2400" dirty="0">
                          <a:solidFill>
                            <a:schemeClr val="bg1"/>
                          </a:solidFill>
                          <a:effectLst/>
                        </a:rPr>
                        <a:t>4.7</a:t>
                      </a:r>
                    </a:p>
                  </a:txBody>
                  <a:tcPr anchor="ctr"/>
                </a:tc>
                <a:tc>
                  <a:txBody>
                    <a:bodyPr/>
                    <a:lstStyle/>
                    <a:p>
                      <a:pPr algn="ctr" fontAlgn="b"/>
                      <a:r>
                        <a:rPr lang="en-US" sz="2400" dirty="0">
                          <a:solidFill>
                            <a:schemeClr val="bg1"/>
                          </a:solidFill>
                          <a:effectLst/>
                        </a:rPr>
                        <a:t>10.5</a:t>
                      </a:r>
                    </a:p>
                  </a:txBody>
                  <a:tcPr anchor="ctr"/>
                </a:tc>
                <a:tc>
                  <a:txBody>
                    <a:bodyPr/>
                    <a:lstStyle/>
                    <a:p>
                      <a:pPr algn="ctr" fontAlgn="b"/>
                      <a:r>
                        <a:rPr lang="en-US" sz="2400">
                          <a:solidFill>
                            <a:schemeClr val="bg1"/>
                          </a:solidFill>
                          <a:effectLst/>
                        </a:rPr>
                        <a:t>-</a:t>
                      </a:r>
                    </a:p>
                  </a:txBody>
                  <a:tcPr anchor="ctr"/>
                </a:tc>
                <a:extLst>
                  <a:ext uri="{0D108BD9-81ED-4DB2-BD59-A6C34878D82A}">
                    <a16:rowId xmlns:a16="http://schemas.microsoft.com/office/drawing/2014/main" val="4117528360"/>
                  </a:ext>
                </a:extLst>
              </a:tr>
              <a:tr h="549860">
                <a:tc>
                  <a:txBody>
                    <a:bodyPr/>
                    <a:lstStyle/>
                    <a:p>
                      <a:pPr algn="l" fontAlgn="b"/>
                      <a:r>
                        <a:rPr lang="en-US" sz="2000" b="1" dirty="0">
                          <a:solidFill>
                            <a:schemeClr val="bg1"/>
                          </a:solidFill>
                          <a:effectLst/>
                        </a:rPr>
                        <a:t>Amphetamine</a:t>
                      </a:r>
                    </a:p>
                  </a:txBody>
                  <a:tcPr anchor="b"/>
                </a:tc>
                <a:tc>
                  <a:txBody>
                    <a:bodyPr/>
                    <a:lstStyle/>
                    <a:p>
                      <a:pPr algn="ctr" fontAlgn="b"/>
                      <a:r>
                        <a:rPr lang="en-US" sz="2400" dirty="0">
                          <a:solidFill>
                            <a:schemeClr val="bg1"/>
                          </a:solidFill>
                          <a:effectLst/>
                        </a:rPr>
                        <a:t>5.8</a:t>
                      </a:r>
                    </a:p>
                  </a:txBody>
                  <a:tcPr anchor="ctr"/>
                </a:tc>
                <a:tc>
                  <a:txBody>
                    <a:bodyPr/>
                    <a:lstStyle/>
                    <a:p>
                      <a:pPr algn="ctr" fontAlgn="b"/>
                      <a:r>
                        <a:rPr lang="en-US" sz="2400">
                          <a:solidFill>
                            <a:schemeClr val="bg1"/>
                          </a:solidFill>
                          <a:effectLst/>
                        </a:rPr>
                        <a:t>3.4</a:t>
                      </a:r>
                    </a:p>
                  </a:txBody>
                  <a:tcPr anchor="ctr"/>
                </a:tc>
                <a:tc>
                  <a:txBody>
                    <a:bodyPr/>
                    <a:lstStyle/>
                    <a:p>
                      <a:pPr algn="ctr" fontAlgn="b"/>
                      <a:r>
                        <a:rPr lang="en-US" sz="2400" dirty="0">
                          <a:solidFill>
                            <a:schemeClr val="bg1"/>
                          </a:solidFill>
                          <a:effectLst/>
                        </a:rPr>
                        <a:t>9.3</a:t>
                      </a:r>
                    </a:p>
                  </a:txBody>
                  <a:tcPr anchor="ctr"/>
                </a:tc>
                <a:tc>
                  <a:txBody>
                    <a:bodyPr/>
                    <a:lstStyle/>
                    <a:p>
                      <a:pPr algn="ctr" fontAlgn="b"/>
                      <a:r>
                        <a:rPr lang="en-US" sz="2400" dirty="0">
                          <a:solidFill>
                            <a:schemeClr val="bg1"/>
                          </a:solidFill>
                          <a:effectLst/>
                        </a:rPr>
                        <a:t>6.2</a:t>
                      </a:r>
                    </a:p>
                  </a:txBody>
                  <a:tcPr anchor="ctr"/>
                </a:tc>
                <a:extLst>
                  <a:ext uri="{0D108BD9-81ED-4DB2-BD59-A6C34878D82A}">
                    <a16:rowId xmlns:a16="http://schemas.microsoft.com/office/drawing/2014/main" val="32673866"/>
                  </a:ext>
                </a:extLst>
              </a:tr>
              <a:tr h="549860">
                <a:tc>
                  <a:txBody>
                    <a:bodyPr/>
                    <a:lstStyle/>
                    <a:p>
                      <a:pPr algn="l" fontAlgn="b"/>
                      <a:r>
                        <a:rPr lang="en-US" sz="2000" b="1" dirty="0">
                          <a:solidFill>
                            <a:schemeClr val="bg1"/>
                          </a:solidFill>
                          <a:effectLst/>
                        </a:rPr>
                        <a:t>Cocaine</a:t>
                      </a:r>
                    </a:p>
                  </a:txBody>
                  <a:tcPr anchor="b"/>
                </a:tc>
                <a:tc>
                  <a:txBody>
                    <a:bodyPr/>
                    <a:lstStyle/>
                    <a:p>
                      <a:pPr algn="ctr" fontAlgn="b"/>
                      <a:r>
                        <a:rPr lang="en-US" sz="2400" dirty="0">
                          <a:solidFill>
                            <a:schemeClr val="bg1"/>
                          </a:solidFill>
                          <a:effectLst/>
                        </a:rPr>
                        <a:t>3.5</a:t>
                      </a:r>
                    </a:p>
                  </a:txBody>
                  <a:tcPr anchor="ctr"/>
                </a:tc>
                <a:tc>
                  <a:txBody>
                    <a:bodyPr/>
                    <a:lstStyle/>
                    <a:p>
                      <a:pPr algn="ctr" fontAlgn="b"/>
                      <a:r>
                        <a:rPr lang="en-US" sz="2400">
                          <a:solidFill>
                            <a:schemeClr val="bg1"/>
                          </a:solidFill>
                          <a:effectLst/>
                        </a:rPr>
                        <a:t>3.2</a:t>
                      </a:r>
                    </a:p>
                  </a:txBody>
                  <a:tcPr anchor="ctr"/>
                </a:tc>
                <a:tc>
                  <a:txBody>
                    <a:bodyPr/>
                    <a:lstStyle/>
                    <a:p>
                      <a:pPr algn="ctr" fontAlgn="b"/>
                      <a:r>
                        <a:rPr lang="en-US" sz="2400" dirty="0">
                          <a:solidFill>
                            <a:schemeClr val="bg1"/>
                          </a:solidFill>
                          <a:effectLst/>
                        </a:rPr>
                        <a:t>6.2</a:t>
                      </a:r>
                    </a:p>
                  </a:txBody>
                  <a:tcPr anchor="ctr"/>
                </a:tc>
                <a:tc>
                  <a:txBody>
                    <a:bodyPr/>
                    <a:lstStyle/>
                    <a:p>
                      <a:pPr algn="ctr" fontAlgn="b"/>
                      <a:r>
                        <a:rPr lang="en-US" sz="2400" dirty="0">
                          <a:solidFill>
                            <a:schemeClr val="bg1"/>
                          </a:solidFill>
                          <a:effectLst/>
                        </a:rPr>
                        <a:t>3.9</a:t>
                      </a:r>
                    </a:p>
                  </a:txBody>
                  <a:tcPr anchor="ctr"/>
                </a:tc>
                <a:extLst>
                  <a:ext uri="{0D108BD9-81ED-4DB2-BD59-A6C34878D82A}">
                    <a16:rowId xmlns:a16="http://schemas.microsoft.com/office/drawing/2014/main" val="2691647372"/>
                  </a:ext>
                </a:extLst>
              </a:tr>
              <a:tr h="549860">
                <a:tc>
                  <a:txBody>
                    <a:bodyPr/>
                    <a:lstStyle/>
                    <a:p>
                      <a:pPr algn="l" fontAlgn="b"/>
                      <a:r>
                        <a:rPr lang="en-US" sz="2000" b="1" dirty="0">
                          <a:solidFill>
                            <a:schemeClr val="bg1"/>
                          </a:solidFill>
                          <a:effectLst/>
                        </a:rPr>
                        <a:t>Barbiturate</a:t>
                      </a:r>
                    </a:p>
                  </a:txBody>
                  <a:tcPr anchor="b"/>
                </a:tc>
                <a:tc>
                  <a:txBody>
                    <a:bodyPr/>
                    <a:lstStyle/>
                    <a:p>
                      <a:pPr algn="ctr" fontAlgn="b"/>
                      <a:r>
                        <a:rPr lang="en-US" sz="2400" dirty="0">
                          <a:solidFill>
                            <a:schemeClr val="bg1"/>
                          </a:solidFill>
                          <a:effectLst/>
                        </a:rPr>
                        <a:t>2.1</a:t>
                      </a:r>
                    </a:p>
                  </a:txBody>
                  <a:tcPr anchor="ctr"/>
                </a:tc>
                <a:tc>
                  <a:txBody>
                    <a:bodyPr/>
                    <a:lstStyle/>
                    <a:p>
                      <a:pPr algn="ctr" fontAlgn="b"/>
                      <a:r>
                        <a:rPr lang="en-US" sz="2400">
                          <a:solidFill>
                            <a:schemeClr val="bg1"/>
                          </a:solidFill>
                          <a:effectLst/>
                        </a:rPr>
                        <a:t>1.6</a:t>
                      </a:r>
                    </a:p>
                  </a:txBody>
                  <a:tcPr anchor="ctr"/>
                </a:tc>
                <a:tc>
                  <a:txBody>
                    <a:bodyPr/>
                    <a:lstStyle/>
                    <a:p>
                      <a:pPr algn="ctr" fontAlgn="b"/>
                      <a:r>
                        <a:rPr lang="en-US" sz="2400">
                          <a:solidFill>
                            <a:schemeClr val="bg1"/>
                          </a:solidFill>
                          <a:effectLst/>
                        </a:rPr>
                        <a:t>2.9</a:t>
                      </a:r>
                    </a:p>
                  </a:txBody>
                  <a:tcPr anchor="ctr"/>
                </a:tc>
                <a:tc>
                  <a:txBody>
                    <a:bodyPr/>
                    <a:lstStyle/>
                    <a:p>
                      <a:pPr algn="ctr" fontAlgn="b"/>
                      <a:r>
                        <a:rPr lang="en-US" sz="2400" dirty="0">
                          <a:solidFill>
                            <a:schemeClr val="bg1"/>
                          </a:solidFill>
                          <a:effectLst/>
                        </a:rPr>
                        <a:t>9.5</a:t>
                      </a:r>
                    </a:p>
                  </a:txBody>
                  <a:tcPr anchor="ctr"/>
                </a:tc>
                <a:extLst>
                  <a:ext uri="{0D108BD9-81ED-4DB2-BD59-A6C34878D82A}">
                    <a16:rowId xmlns:a16="http://schemas.microsoft.com/office/drawing/2014/main" val="573179561"/>
                  </a:ext>
                </a:extLst>
              </a:tr>
              <a:tr h="549860">
                <a:tc>
                  <a:txBody>
                    <a:bodyPr/>
                    <a:lstStyle/>
                    <a:p>
                      <a:pPr algn="l" fontAlgn="b"/>
                      <a:r>
                        <a:rPr lang="en-US" sz="2000" b="1" dirty="0">
                          <a:solidFill>
                            <a:schemeClr val="bg1"/>
                          </a:solidFill>
                          <a:effectLst/>
                        </a:rPr>
                        <a:t>Hallucinogen</a:t>
                      </a:r>
                    </a:p>
                  </a:txBody>
                  <a:tcPr anchor="b"/>
                </a:tc>
                <a:tc>
                  <a:txBody>
                    <a:bodyPr/>
                    <a:lstStyle/>
                    <a:p>
                      <a:pPr algn="ctr" fontAlgn="b"/>
                      <a:r>
                        <a:rPr lang="en-US" sz="2400" dirty="0">
                          <a:solidFill>
                            <a:schemeClr val="bg1"/>
                          </a:solidFill>
                          <a:effectLst/>
                        </a:rPr>
                        <a:t>0.2</a:t>
                      </a:r>
                    </a:p>
                  </a:txBody>
                  <a:tcPr anchor="ctr"/>
                </a:tc>
                <a:tc>
                  <a:txBody>
                    <a:bodyPr/>
                    <a:lstStyle/>
                    <a:p>
                      <a:pPr algn="ctr" fontAlgn="b"/>
                      <a:r>
                        <a:rPr lang="en-US" sz="2400">
                          <a:solidFill>
                            <a:schemeClr val="bg1"/>
                          </a:solidFill>
                          <a:effectLst/>
                        </a:rPr>
                        <a:t>0.1</a:t>
                      </a:r>
                    </a:p>
                  </a:txBody>
                  <a:tcPr anchor="ctr"/>
                </a:tc>
                <a:tc>
                  <a:txBody>
                    <a:bodyPr/>
                    <a:lstStyle/>
                    <a:p>
                      <a:pPr algn="ctr" fontAlgn="b"/>
                      <a:r>
                        <a:rPr lang="en-US" sz="2400">
                          <a:solidFill>
                            <a:schemeClr val="bg1"/>
                          </a:solidFill>
                          <a:effectLst/>
                        </a:rPr>
                        <a:t>0.8</a:t>
                      </a:r>
                    </a:p>
                  </a:txBody>
                  <a:tcPr anchor="ctr"/>
                </a:tc>
                <a:tc>
                  <a:txBody>
                    <a:bodyPr/>
                    <a:lstStyle/>
                    <a:p>
                      <a:pPr algn="ctr" fontAlgn="b"/>
                      <a:r>
                        <a:rPr lang="en-US" sz="2400" dirty="0">
                          <a:solidFill>
                            <a:schemeClr val="bg1"/>
                          </a:solidFill>
                          <a:effectLst/>
                        </a:rPr>
                        <a:t>0.3</a:t>
                      </a:r>
                    </a:p>
                  </a:txBody>
                  <a:tcPr anchor="ctr"/>
                </a:tc>
                <a:extLst>
                  <a:ext uri="{0D108BD9-81ED-4DB2-BD59-A6C34878D82A}">
                    <a16:rowId xmlns:a16="http://schemas.microsoft.com/office/drawing/2014/main" val="2205450378"/>
                  </a:ext>
                </a:extLst>
              </a:tr>
            </a:tbl>
          </a:graphicData>
        </a:graphic>
      </p:graphicFrame>
      <p:sp>
        <p:nvSpPr>
          <p:cNvPr id="9" name="TextBox 8">
            <a:extLst>
              <a:ext uri="{FF2B5EF4-FFF2-40B4-BE49-F238E27FC236}">
                <a16:creationId xmlns:a16="http://schemas.microsoft.com/office/drawing/2014/main" id="{66BB8B54-23AE-4271-8DF0-57F5130C13FA}"/>
              </a:ext>
            </a:extLst>
          </p:cNvPr>
          <p:cNvSpPr txBox="1"/>
          <p:nvPr/>
        </p:nvSpPr>
        <p:spPr>
          <a:xfrm>
            <a:off x="347501" y="5888418"/>
            <a:ext cx="11496991" cy="400110"/>
          </a:xfrm>
          <a:prstGeom prst="rect">
            <a:avLst/>
          </a:prstGeom>
          <a:noFill/>
        </p:spPr>
        <p:txBody>
          <a:bodyPr wrap="square">
            <a:spAutoFit/>
          </a:bodyPr>
          <a:lstStyle/>
          <a:p>
            <a:r>
              <a:rPr lang="en-US" sz="2000" b="0" i="0" dirty="0">
                <a:solidFill>
                  <a:srgbClr val="474747"/>
                </a:solidFill>
                <a:effectLst/>
                <a:latin typeface="Open Sans"/>
              </a:rPr>
              <a:t>45,461 patients diagnosed with SUDs at Kaiser Permanente Northern California health care system </a:t>
            </a:r>
            <a:endParaRPr lang="en-US" sz="1600" dirty="0">
              <a:solidFill>
                <a:schemeClr val="bg1"/>
              </a:solidFill>
            </a:endParaRPr>
          </a:p>
        </p:txBody>
      </p:sp>
      <p:pic>
        <p:nvPicPr>
          <p:cNvPr id="3" name="Picture 2">
            <a:extLst>
              <a:ext uri="{FF2B5EF4-FFF2-40B4-BE49-F238E27FC236}">
                <a16:creationId xmlns:a16="http://schemas.microsoft.com/office/drawing/2014/main" id="{B246D767-1A1B-45C9-BAB4-392928F36656}"/>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55426" y="75347"/>
            <a:ext cx="810675" cy="597403"/>
          </a:xfrm>
          <a:prstGeom prst="rect">
            <a:avLst/>
          </a:prstGeom>
        </p:spPr>
      </p:pic>
    </p:spTree>
    <p:extLst>
      <p:ext uri="{BB962C8B-B14F-4D97-AF65-F5344CB8AC3E}">
        <p14:creationId xmlns:p14="http://schemas.microsoft.com/office/powerpoint/2010/main" val="358528146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idx="4294967295"/>
          </p:nvPr>
        </p:nvSpPr>
        <p:spPr bwMode="auto">
          <a:xfrm>
            <a:off x="1333780" y="189854"/>
            <a:ext cx="10380493" cy="859473"/>
          </a:xfrm>
          <a:prstGeom prst="rect">
            <a:avLst/>
          </a:prstGeom>
          <a:ln>
            <a:miter lim="800000"/>
            <a:headEnd/>
            <a:tailEnd/>
          </a:ln>
        </p:spPr>
        <p:txBody>
          <a:bodyPr vert="horz" wrap="square" lIns="91440" tIns="45720" rIns="91440" bIns="45720" numCol="1" rtlCol="0" anchor="t" anchorCtr="0" compatLnSpc="1">
            <a:prstTxWarp prst="textNoShape">
              <a:avLst/>
            </a:prstTxWarp>
            <a:noAutofit/>
          </a:bodyPr>
          <a:lstStyle/>
          <a:p>
            <a:pPr algn="ctr">
              <a:defRPr/>
            </a:pPr>
            <a:r>
              <a:rPr lang="en-US" sz="4000" b="1" dirty="0">
                <a:solidFill>
                  <a:prstClr val="black"/>
                </a:solidFill>
                <a:latin typeface="Trebuchet MS" panose="020B0603020202020204" pitchFamily="34" charset="0"/>
                <a:ea typeface="+mn-ea"/>
                <a:cs typeface="Nirmala UI" panose="020B0502040204020203" pitchFamily="34" charset="0"/>
              </a:rPr>
              <a:t>Increased morbidity</a:t>
            </a:r>
            <a:endParaRPr lang="en-US" sz="4000" b="1" dirty="0">
              <a:solidFill>
                <a:schemeClr val="bg1"/>
              </a:solidFill>
              <a:latin typeface="Century Gothic" panose="020B0502020202020204"/>
              <a:ea typeface="+mn-ea"/>
              <a:cs typeface="+mn-cs"/>
            </a:endParaRPr>
          </a:p>
        </p:txBody>
      </p:sp>
      <p:sp>
        <p:nvSpPr>
          <p:cNvPr id="8" name="Rectangle 7">
            <a:extLst>
              <a:ext uri="{FF2B5EF4-FFF2-40B4-BE49-F238E27FC236}">
                <a16:creationId xmlns:a16="http://schemas.microsoft.com/office/drawing/2014/main" id="{62121BEA-3D70-4E99-8611-F78B568578C8}"/>
              </a:ext>
            </a:extLst>
          </p:cNvPr>
          <p:cNvSpPr/>
          <p:nvPr/>
        </p:nvSpPr>
        <p:spPr>
          <a:xfrm>
            <a:off x="10047249" y="6519446"/>
            <a:ext cx="1927464" cy="338554"/>
          </a:xfrm>
          <a:prstGeom prst="rect">
            <a:avLst/>
          </a:prstGeom>
        </p:spPr>
        <p:txBody>
          <a:bodyPr wrap="square">
            <a:spAutoFit/>
          </a:bodyPr>
          <a:lstStyle/>
          <a:p>
            <a:pPr algn="r" defTabSz="914400"/>
            <a:r>
              <a:rPr lang="en-US" sz="1600" dirty="0">
                <a:solidFill>
                  <a:srgbClr val="000000"/>
                </a:solidFill>
                <a:latin typeface="Franklin Gothic Book"/>
              </a:rPr>
              <a:t>NIDA, 2017</a:t>
            </a:r>
          </a:p>
        </p:txBody>
      </p:sp>
      <p:pic>
        <p:nvPicPr>
          <p:cNvPr id="3" name="Picture 2">
            <a:extLst>
              <a:ext uri="{FF2B5EF4-FFF2-40B4-BE49-F238E27FC236}">
                <a16:creationId xmlns:a16="http://schemas.microsoft.com/office/drawing/2014/main" id="{BA2C425D-C823-4406-AC6F-1D0D5053CE68}"/>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387407" y="1717897"/>
            <a:ext cx="7969783" cy="4209012"/>
          </a:xfrm>
          <a:prstGeom prst="rect">
            <a:avLst/>
          </a:prstGeom>
        </p:spPr>
      </p:pic>
      <p:sp>
        <p:nvSpPr>
          <p:cNvPr id="11" name="TextBox 10">
            <a:extLst>
              <a:ext uri="{FF2B5EF4-FFF2-40B4-BE49-F238E27FC236}">
                <a16:creationId xmlns:a16="http://schemas.microsoft.com/office/drawing/2014/main" id="{A05BE4B0-BA2B-41B9-BBB8-CB7AB719DEE2}"/>
              </a:ext>
            </a:extLst>
          </p:cNvPr>
          <p:cNvSpPr txBox="1"/>
          <p:nvPr/>
        </p:nvSpPr>
        <p:spPr>
          <a:xfrm>
            <a:off x="8614827" y="1837244"/>
            <a:ext cx="3189766" cy="3970318"/>
          </a:xfrm>
          <a:prstGeom prst="rect">
            <a:avLst/>
          </a:prstGeom>
          <a:noFill/>
        </p:spPr>
        <p:txBody>
          <a:bodyPr wrap="square">
            <a:spAutoFit/>
          </a:bodyPr>
          <a:lstStyle/>
          <a:p>
            <a:r>
              <a:rPr lang="en-US" b="1" i="0" dirty="0">
                <a:solidFill>
                  <a:srgbClr val="474747"/>
                </a:solidFill>
                <a:effectLst/>
                <a:latin typeface="Open Sans"/>
              </a:rPr>
              <a:t>Conditions</a:t>
            </a:r>
            <a:r>
              <a:rPr lang="en-US" b="0" i="0" dirty="0">
                <a:solidFill>
                  <a:srgbClr val="474747"/>
                </a:solidFill>
                <a:effectLst/>
                <a:latin typeface="Open Sans"/>
              </a:rPr>
              <a:t>: acid-peptic disorders, arthritis, asthma, chronic kidney disease, chronic obstructive pulmonary disease, chronic pain, congestive heart failure, coronary atherosclerosis, diabetes mellitus, end-stage renal disease, headaches, hepatitis C, hypertension, injury (including poisoning and overdose), ischemic heart disease, pneumonia, obesity, osteoporosis, and stroke.</a:t>
            </a:r>
            <a:endParaRPr lang="en-US" dirty="0"/>
          </a:p>
        </p:txBody>
      </p:sp>
      <p:pic>
        <p:nvPicPr>
          <p:cNvPr id="2" name="Picture 1">
            <a:extLst>
              <a:ext uri="{FF2B5EF4-FFF2-40B4-BE49-F238E27FC236}">
                <a16:creationId xmlns:a16="http://schemas.microsoft.com/office/drawing/2014/main" id="{C8A27732-99EE-479A-91CC-3CD010881A41}"/>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55426" y="75347"/>
            <a:ext cx="810675" cy="597403"/>
          </a:xfrm>
          <a:prstGeom prst="rect">
            <a:avLst/>
          </a:prstGeom>
        </p:spPr>
      </p:pic>
    </p:spTree>
    <p:extLst>
      <p:ext uri="{BB962C8B-B14F-4D97-AF65-F5344CB8AC3E}">
        <p14:creationId xmlns:p14="http://schemas.microsoft.com/office/powerpoint/2010/main" val="305285182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idx="4294967295"/>
          </p:nvPr>
        </p:nvSpPr>
        <p:spPr bwMode="auto">
          <a:xfrm>
            <a:off x="477722" y="189854"/>
            <a:ext cx="11236551" cy="859473"/>
          </a:xfrm>
          <a:prstGeom prst="rect">
            <a:avLst/>
          </a:prstGeom>
          <a:ln>
            <a:miter lim="800000"/>
            <a:headEnd/>
            <a:tailEnd/>
          </a:ln>
        </p:spPr>
        <p:txBody>
          <a:bodyPr vert="horz" wrap="square" lIns="91440" tIns="45720" rIns="91440" bIns="45720" numCol="1" rtlCol="0" anchor="t" anchorCtr="0" compatLnSpc="1">
            <a:prstTxWarp prst="textNoShape">
              <a:avLst/>
            </a:prstTxWarp>
            <a:noAutofit/>
          </a:bodyPr>
          <a:lstStyle/>
          <a:p>
            <a:pPr algn="ctr">
              <a:defRPr/>
            </a:pPr>
            <a:r>
              <a:rPr lang="en-US" sz="4000" b="1" dirty="0">
                <a:solidFill>
                  <a:prstClr val="black"/>
                </a:solidFill>
                <a:latin typeface="Trebuchet MS" panose="020B0603020202020204" pitchFamily="34" charset="0"/>
                <a:ea typeface="+mn-ea"/>
                <a:cs typeface="Nirmala UI" panose="020B0502040204020203" pitchFamily="34" charset="0"/>
              </a:rPr>
              <a:t>Increased mortality</a:t>
            </a:r>
            <a:endParaRPr lang="en-US" sz="4000" b="1" dirty="0">
              <a:solidFill>
                <a:schemeClr val="bg1"/>
              </a:solidFill>
              <a:latin typeface="Century Gothic" panose="020B0502020202020204"/>
              <a:ea typeface="+mn-ea"/>
              <a:cs typeface="+mn-cs"/>
            </a:endParaRPr>
          </a:p>
        </p:txBody>
      </p:sp>
      <p:sp>
        <p:nvSpPr>
          <p:cNvPr id="8" name="Rectangle 7">
            <a:extLst>
              <a:ext uri="{FF2B5EF4-FFF2-40B4-BE49-F238E27FC236}">
                <a16:creationId xmlns:a16="http://schemas.microsoft.com/office/drawing/2014/main" id="{62121BEA-3D70-4E99-8611-F78B568578C8}"/>
              </a:ext>
            </a:extLst>
          </p:cNvPr>
          <p:cNvSpPr/>
          <p:nvPr/>
        </p:nvSpPr>
        <p:spPr>
          <a:xfrm>
            <a:off x="10047249" y="6519446"/>
            <a:ext cx="1927464" cy="338554"/>
          </a:xfrm>
          <a:prstGeom prst="rect">
            <a:avLst/>
          </a:prstGeom>
        </p:spPr>
        <p:txBody>
          <a:bodyPr wrap="square">
            <a:spAutoFit/>
          </a:bodyPr>
          <a:lstStyle/>
          <a:p>
            <a:pPr algn="r" defTabSz="914400"/>
            <a:r>
              <a:rPr lang="en-US" sz="1600" dirty="0">
                <a:solidFill>
                  <a:srgbClr val="000000"/>
                </a:solidFill>
                <a:latin typeface="Franklin Gothic Book"/>
              </a:rPr>
              <a:t>NIDA, 2017</a:t>
            </a:r>
          </a:p>
        </p:txBody>
      </p:sp>
      <p:pic>
        <p:nvPicPr>
          <p:cNvPr id="2" name="Picture 1">
            <a:extLst>
              <a:ext uri="{FF2B5EF4-FFF2-40B4-BE49-F238E27FC236}">
                <a16:creationId xmlns:a16="http://schemas.microsoft.com/office/drawing/2014/main" id="{4742F144-B95A-40D7-ACB8-DF423906EF80}"/>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1919593" y="1193585"/>
            <a:ext cx="8127656" cy="4792922"/>
          </a:xfrm>
          <a:prstGeom prst="rect">
            <a:avLst/>
          </a:prstGeom>
        </p:spPr>
      </p:pic>
      <p:pic>
        <p:nvPicPr>
          <p:cNvPr id="3" name="Picture 2">
            <a:extLst>
              <a:ext uri="{FF2B5EF4-FFF2-40B4-BE49-F238E27FC236}">
                <a16:creationId xmlns:a16="http://schemas.microsoft.com/office/drawing/2014/main" id="{B4942254-E71D-4657-8AFC-CA3C18ADAB8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55426" y="75347"/>
            <a:ext cx="810675" cy="597403"/>
          </a:xfrm>
          <a:prstGeom prst="rect">
            <a:avLst/>
          </a:prstGeom>
        </p:spPr>
      </p:pic>
    </p:spTree>
    <p:extLst>
      <p:ext uri="{BB962C8B-B14F-4D97-AF65-F5344CB8AC3E}">
        <p14:creationId xmlns:p14="http://schemas.microsoft.com/office/powerpoint/2010/main" val="265518206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FFC4F506-353C-485C-9E5F-EC79EE49B131}"/>
              </a:ext>
            </a:extLst>
          </p:cNvPr>
          <p:cNvSpPr txBox="1">
            <a:spLocks noChangeArrowheads="1"/>
          </p:cNvSpPr>
          <p:nvPr/>
        </p:nvSpPr>
        <p:spPr bwMode="auto">
          <a:xfrm>
            <a:off x="8976375" y="1777585"/>
            <a:ext cx="2459240" cy="3525774"/>
          </a:xfrm>
          <a:prstGeom prst="rect">
            <a:avLst/>
          </a:prstGeom>
          <a:ln>
            <a:miter lim="800000"/>
            <a:headEnd/>
            <a:tailEnd/>
          </a:ln>
        </p:spPr>
        <p:txBody>
          <a:bodyPr vert="horz" wrap="square" lIns="91440" tIns="45720" rIns="91440" bIns="45720" numCol="1" rtlCol="0" anchor="t" anchorCtr="0" compatLnSpc="1">
            <a:prstTxWarp prst="textNoShape">
              <a:avLst/>
            </a:prstTxWarp>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pitchFamily="34" charset="0"/>
                <a:ea typeface="+mj-ea"/>
                <a:cs typeface="Calibri" panose="020F0502020204030204" pitchFamily="34" charset="0"/>
              </a:rPr>
              <a:t>Most people with SUDs do not believe they need treatment!</a:t>
            </a:r>
          </a:p>
        </p:txBody>
      </p:sp>
      <p:sp>
        <p:nvSpPr>
          <p:cNvPr id="8" name="TextBox 7">
            <a:extLst>
              <a:ext uri="{FF2B5EF4-FFF2-40B4-BE49-F238E27FC236}">
                <a16:creationId xmlns:a16="http://schemas.microsoft.com/office/drawing/2014/main" id="{199F6B18-881B-45EE-8335-9E2607E55555}"/>
              </a:ext>
            </a:extLst>
          </p:cNvPr>
          <p:cNvSpPr txBox="1"/>
          <p:nvPr/>
        </p:nvSpPr>
        <p:spPr>
          <a:xfrm>
            <a:off x="9458325" y="6457420"/>
            <a:ext cx="2574072"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SAMHSA, 2021</a:t>
            </a:r>
            <a:endParaRPr kumimoji="0" lang="en-US" sz="1800" b="0" i="0" u="none" strike="noStrike" kern="1200" cap="none" spc="0" normalizeH="0" baseline="0" noProof="0" dirty="0">
              <a:ln>
                <a:noFill/>
              </a:ln>
              <a:solidFill>
                <a:prstClr val="black"/>
              </a:solidFill>
              <a:effectLst/>
              <a:uLnTx/>
              <a:uFillTx/>
              <a:latin typeface="Franklin Gothic Book"/>
              <a:ea typeface="+mn-ea"/>
              <a:cs typeface="+mn-cs"/>
            </a:endParaRPr>
          </a:p>
        </p:txBody>
      </p:sp>
      <p:pic>
        <p:nvPicPr>
          <p:cNvPr id="4" name="Picture 3">
            <a:extLst>
              <a:ext uri="{FF2B5EF4-FFF2-40B4-BE49-F238E27FC236}">
                <a16:creationId xmlns:a16="http://schemas.microsoft.com/office/drawing/2014/main" id="{F3832053-B69E-456F-A10B-8D3DDAA48519}"/>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1085960" y="216274"/>
            <a:ext cx="6392620" cy="6515556"/>
          </a:xfrm>
          <a:prstGeom prst="rect">
            <a:avLst/>
          </a:prstGeom>
        </p:spPr>
      </p:pic>
    </p:spTree>
    <p:extLst>
      <p:ext uri="{BB962C8B-B14F-4D97-AF65-F5344CB8AC3E}">
        <p14:creationId xmlns:p14="http://schemas.microsoft.com/office/powerpoint/2010/main" val="418134738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FFC4F506-353C-485C-9E5F-EC79EE49B131}"/>
              </a:ext>
            </a:extLst>
          </p:cNvPr>
          <p:cNvSpPr txBox="1">
            <a:spLocks noChangeArrowheads="1"/>
          </p:cNvSpPr>
          <p:nvPr/>
        </p:nvSpPr>
        <p:spPr bwMode="auto">
          <a:xfrm>
            <a:off x="1832385" y="471815"/>
            <a:ext cx="8527230" cy="750571"/>
          </a:xfrm>
          <a:prstGeom prst="rect">
            <a:avLst/>
          </a:prstGeom>
          <a:ln>
            <a:miter lim="800000"/>
            <a:headEnd/>
            <a:tailEnd/>
          </a:ln>
        </p:spPr>
        <p:txBody>
          <a:bodyPr vert="horz" wrap="square" lIns="91440" tIns="45720" rIns="91440" bIns="45720" numCol="1" rtlCol="0" anchor="t" anchorCtr="0" compatLnSpc="1">
            <a:prstTxWarp prst="textNoShape">
              <a:avLst/>
            </a:prstTxWarp>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5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Study: ER pts with OUD</a:t>
            </a:r>
          </a:p>
        </p:txBody>
      </p:sp>
      <p:sp>
        <p:nvSpPr>
          <p:cNvPr id="8" name="TextBox 7">
            <a:extLst>
              <a:ext uri="{FF2B5EF4-FFF2-40B4-BE49-F238E27FC236}">
                <a16:creationId xmlns:a16="http://schemas.microsoft.com/office/drawing/2014/main" id="{199F6B18-881B-45EE-8335-9E2607E55555}"/>
              </a:ext>
            </a:extLst>
          </p:cNvPr>
          <p:cNvSpPr txBox="1"/>
          <p:nvPr/>
        </p:nvSpPr>
        <p:spPr>
          <a:xfrm>
            <a:off x="9458325" y="6457420"/>
            <a:ext cx="2574072"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entury Gothic" panose="020B0502020202020204"/>
                <a:ea typeface="+mn-ea"/>
                <a:cs typeface="+mn-cs"/>
              </a:rPr>
              <a:t>Coupet</a:t>
            </a: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 et al, 2021.  </a:t>
            </a:r>
            <a:endParaRPr kumimoji="0" lang="en-US" sz="1800" b="0" i="0" u="none" strike="noStrike" kern="1200" cap="none" spc="0" normalizeH="0" baseline="0" noProof="0" dirty="0">
              <a:ln>
                <a:noFill/>
              </a:ln>
              <a:solidFill>
                <a:prstClr val="black"/>
              </a:solidFill>
              <a:effectLst/>
              <a:uLnTx/>
              <a:uFillTx/>
              <a:latin typeface="Franklin Gothic Book"/>
              <a:ea typeface="+mn-ea"/>
              <a:cs typeface="+mn-cs"/>
            </a:endParaRPr>
          </a:p>
        </p:txBody>
      </p:sp>
      <p:pic>
        <p:nvPicPr>
          <p:cNvPr id="5" name="Picture 4">
            <a:extLst>
              <a:ext uri="{FF2B5EF4-FFF2-40B4-BE49-F238E27FC236}">
                <a16:creationId xmlns:a16="http://schemas.microsoft.com/office/drawing/2014/main" id="{BE1E45D0-2B2F-42FA-A119-9ED21A733476}"/>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55426" y="75347"/>
            <a:ext cx="810675" cy="597403"/>
          </a:xfrm>
          <a:prstGeom prst="rect">
            <a:avLst/>
          </a:prstGeom>
        </p:spPr>
      </p:pic>
      <p:pic>
        <p:nvPicPr>
          <p:cNvPr id="4" name="Picture 3" descr="Graphical user interface, application, PowerPoint&#10;&#10;Description automatically generated">
            <a:extLst>
              <a:ext uri="{FF2B5EF4-FFF2-40B4-BE49-F238E27FC236}">
                <a16:creationId xmlns:a16="http://schemas.microsoft.com/office/drawing/2014/main" id="{651C4DF1-C452-4433-A04D-9D9087385F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77110" y="2378814"/>
            <a:ext cx="2442600" cy="3256800"/>
          </a:xfrm>
          <a:prstGeom prst="rect">
            <a:avLst/>
          </a:prstGeom>
        </p:spPr>
      </p:pic>
      <p:sp>
        <p:nvSpPr>
          <p:cNvPr id="13" name="TextBox 12">
            <a:extLst>
              <a:ext uri="{FF2B5EF4-FFF2-40B4-BE49-F238E27FC236}">
                <a16:creationId xmlns:a16="http://schemas.microsoft.com/office/drawing/2014/main" id="{702D024C-D57D-4EBF-B327-D721FD01B276}"/>
              </a:ext>
            </a:extLst>
          </p:cNvPr>
          <p:cNvSpPr txBox="1"/>
          <p:nvPr/>
        </p:nvSpPr>
        <p:spPr>
          <a:xfrm>
            <a:off x="663081" y="2468875"/>
            <a:ext cx="6103620" cy="3213187"/>
          </a:xfrm>
          <a:prstGeom prst="rect">
            <a:avLst/>
          </a:prstGeom>
          <a:noFill/>
        </p:spPr>
        <p:txBody>
          <a:bodyPr wrap="square">
            <a:spAutoFit/>
          </a:bodyPr>
          <a:lstStyle/>
          <a:p>
            <a:pPr marL="346075" marR="0" lvl="2" indent="-346075" algn="l" defTabSz="457200" rtl="0" eaLnBrk="1" fontAlgn="auto" latinLnBrk="0" hangingPunct="1">
              <a:lnSpc>
                <a:spcPct val="90000"/>
              </a:lnSpc>
              <a:spcBef>
                <a:spcPts val="0"/>
              </a:spcBef>
              <a:spcAft>
                <a:spcPts val="1800"/>
              </a:spcAft>
              <a:buClr>
                <a:prstClr val="black"/>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394 people with Opioid Use Disorders presented to ERs in </a:t>
            </a:r>
            <a:r>
              <a:rPr lang="en-US" sz="2400" dirty="0">
                <a:solidFill>
                  <a:prstClr val="black"/>
                </a:solidFill>
                <a:latin typeface="Century Gothic" panose="020B0502020202020204"/>
              </a:rPr>
              <a:t>four U.S.</a:t>
            </a: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 cities</a:t>
            </a:r>
          </a:p>
          <a:p>
            <a:pPr marL="346075" marR="0" lvl="2" indent="-346075" algn="l" defTabSz="457200" rtl="0" eaLnBrk="1" fontAlgn="auto" latinLnBrk="0" hangingPunct="1">
              <a:lnSpc>
                <a:spcPct val="90000"/>
              </a:lnSpc>
              <a:spcBef>
                <a:spcPts val="0"/>
              </a:spcBef>
              <a:spcAft>
                <a:spcPts val="1800"/>
              </a:spcAft>
              <a:buClr>
                <a:prstClr val="black"/>
              </a:buClr>
              <a:buSzTx/>
              <a:buFont typeface="Arial" panose="020B0604020202020204" pitchFamily="34" charset="0"/>
              <a:buChar char="•"/>
              <a:tabLst/>
              <a:defRPr/>
            </a:pPr>
            <a:r>
              <a:rPr lang="en-US" sz="2400" dirty="0">
                <a:solidFill>
                  <a:prstClr val="black"/>
                </a:solidFill>
                <a:latin typeface="Century Gothic" panose="020B0502020202020204"/>
              </a:rPr>
              <a:t>Only </a:t>
            </a:r>
            <a:r>
              <a:rPr lang="en-US" sz="2400" b="1" dirty="0">
                <a:solidFill>
                  <a:prstClr val="black"/>
                </a:solidFill>
                <a:latin typeface="Century Gothic" panose="020B0502020202020204"/>
              </a:rPr>
              <a:t>15% </a:t>
            </a:r>
            <a:r>
              <a:rPr lang="en-US" sz="2400" dirty="0">
                <a:solidFill>
                  <a:prstClr val="black"/>
                </a:solidFill>
                <a:latin typeface="Century Gothic" panose="020B0502020202020204"/>
              </a:rPr>
              <a:t>wanted a referral to substance use treatment</a:t>
            </a: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 </a:t>
            </a:r>
          </a:p>
          <a:p>
            <a:pPr marL="346075" marR="0" lvl="2" indent="-346075" algn="l" defTabSz="457200" rtl="0" eaLnBrk="1" fontAlgn="auto" latinLnBrk="0" hangingPunct="1">
              <a:lnSpc>
                <a:spcPct val="90000"/>
              </a:lnSpc>
              <a:spcBef>
                <a:spcPts val="0"/>
              </a:spcBef>
              <a:spcAft>
                <a:spcPts val="1800"/>
              </a:spcAft>
              <a:buClr>
                <a:prstClr val="black"/>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No differences in age, gender, education, health insurance status or housing stability between those seeking and not seeking referral</a:t>
            </a:r>
          </a:p>
        </p:txBody>
      </p:sp>
    </p:spTree>
    <p:extLst>
      <p:ext uri="{BB962C8B-B14F-4D97-AF65-F5344CB8AC3E}">
        <p14:creationId xmlns:p14="http://schemas.microsoft.com/office/powerpoint/2010/main" val="239672875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FFC4F506-353C-485C-9E5F-EC79EE49B131}"/>
              </a:ext>
            </a:extLst>
          </p:cNvPr>
          <p:cNvSpPr txBox="1">
            <a:spLocks noChangeArrowheads="1"/>
          </p:cNvSpPr>
          <p:nvPr/>
        </p:nvSpPr>
        <p:spPr bwMode="auto">
          <a:xfrm>
            <a:off x="1299830" y="233129"/>
            <a:ext cx="10892169" cy="702536"/>
          </a:xfrm>
          <a:prstGeom prst="rect">
            <a:avLst/>
          </a:prstGeom>
          <a:ln>
            <a:miter lim="800000"/>
            <a:headEnd/>
            <a:tailEnd/>
          </a:ln>
        </p:spPr>
        <p:txBody>
          <a:bodyPr vert="horz" wrap="square" lIns="91440" tIns="45720" rIns="91440" bIns="45720" numCol="1" rtlCol="0" anchor="t" anchorCtr="0" compatLnSpc="1">
            <a:prstTxWarp prst="textNoShape">
              <a:avLst/>
            </a:prstTxWarp>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600" i="0" u="none" strike="noStrike" kern="1200" cap="none" spc="0" normalizeH="0" baseline="0" noProof="0">
                <a:ln>
                  <a:noFill/>
                </a:ln>
                <a:solidFill>
                  <a:prstClr val="black"/>
                </a:solidFill>
                <a:effectLst/>
                <a:uLnTx/>
                <a:uFillTx/>
                <a:latin typeface="Calibri" panose="020F0502020204030204" pitchFamily="34" charset="0"/>
                <a:cs typeface="Calibri" panose="020F0502020204030204" pitchFamily="34" charset="0"/>
              </a:rPr>
              <a:t>Some </a:t>
            </a:r>
            <a:r>
              <a:rPr kumimoji="0" lang="en-US" sz="36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reasons pts with SUDs may not accept treatment</a:t>
            </a:r>
          </a:p>
        </p:txBody>
      </p:sp>
      <p:sp>
        <p:nvSpPr>
          <p:cNvPr id="2" name="Rectangle 1">
            <a:extLst>
              <a:ext uri="{FF2B5EF4-FFF2-40B4-BE49-F238E27FC236}">
                <a16:creationId xmlns:a16="http://schemas.microsoft.com/office/drawing/2014/main" id="{995209D6-306F-48FB-95B3-3F444140B27E}"/>
              </a:ext>
            </a:extLst>
          </p:cNvPr>
          <p:cNvSpPr/>
          <p:nvPr/>
        </p:nvSpPr>
        <p:spPr>
          <a:xfrm>
            <a:off x="237630" y="4005075"/>
            <a:ext cx="2209895" cy="830997"/>
          </a:xfrm>
          <a:prstGeom prst="rect">
            <a:avLst/>
          </a:prstGeom>
        </p:spPr>
        <p:txBody>
          <a:bodyPr wrap="square">
            <a:spAutoFit/>
          </a:bodyPr>
          <a:lstStyle/>
          <a:p>
            <a:pPr marL="0" marR="0" lvl="2" indent="0" algn="ctr"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A18CD0">
                    <a:lumMod val="50000"/>
                  </a:srgbClr>
                </a:solidFill>
                <a:effectLst/>
                <a:uLnTx/>
                <a:uFillTx/>
                <a:latin typeface="Arial Nova" panose="020B0504020202020204" pitchFamily="34" charset="0"/>
                <a:ea typeface="+mn-ea"/>
                <a:cs typeface="Aharoni" panose="020B0604020202020204" pitchFamily="2" charset="-79"/>
              </a:rPr>
              <a:t>Fear </a:t>
            </a:r>
            <a:r>
              <a:rPr kumimoji="0" lang="en-US" sz="2400" b="0" i="0" u="none" strike="noStrike" kern="1200" cap="none" spc="0" normalizeH="0" baseline="0" noProof="0">
                <a:ln>
                  <a:noFill/>
                </a:ln>
                <a:solidFill>
                  <a:srgbClr val="A18CD0">
                    <a:lumMod val="50000"/>
                  </a:srgbClr>
                </a:solidFill>
                <a:effectLst/>
                <a:uLnTx/>
                <a:uFillTx/>
                <a:latin typeface="Arial Nova" panose="020B0504020202020204" pitchFamily="34" charset="0"/>
                <a:ea typeface="+mn-ea"/>
                <a:cs typeface="Aharoni" panose="020B0604020202020204" pitchFamily="2" charset="-79"/>
              </a:rPr>
              <a:t>of return to use</a:t>
            </a:r>
            <a:endParaRPr kumimoji="0" lang="en-US" sz="2400" b="0" i="0" u="none" strike="noStrike" kern="1200" cap="none" spc="0" normalizeH="0" baseline="0" noProof="0" dirty="0">
              <a:ln>
                <a:noFill/>
              </a:ln>
              <a:solidFill>
                <a:srgbClr val="A18CD0">
                  <a:lumMod val="50000"/>
                </a:srgbClr>
              </a:solidFill>
              <a:effectLst/>
              <a:uLnTx/>
              <a:uFillTx/>
              <a:latin typeface="Arial Nova" panose="020B0504020202020204" pitchFamily="34" charset="0"/>
              <a:ea typeface="+mn-ea"/>
              <a:cs typeface="Aharoni" panose="020B0604020202020204" pitchFamily="2" charset="-79"/>
            </a:endParaRPr>
          </a:p>
        </p:txBody>
      </p:sp>
      <p:sp>
        <p:nvSpPr>
          <p:cNvPr id="7" name="Rectangle 6">
            <a:extLst>
              <a:ext uri="{FF2B5EF4-FFF2-40B4-BE49-F238E27FC236}">
                <a16:creationId xmlns:a16="http://schemas.microsoft.com/office/drawing/2014/main" id="{4BA64D3A-582D-4E85-9542-FB49608D77F8}"/>
              </a:ext>
            </a:extLst>
          </p:cNvPr>
          <p:cNvSpPr/>
          <p:nvPr/>
        </p:nvSpPr>
        <p:spPr>
          <a:xfrm>
            <a:off x="6084036" y="3888177"/>
            <a:ext cx="2802570" cy="461665"/>
          </a:xfrm>
          <a:prstGeom prst="rect">
            <a:avLst/>
          </a:prstGeom>
        </p:spPr>
        <p:txBody>
          <a:bodyPr wrap="square">
            <a:spAutoFit/>
          </a:bodyPr>
          <a:lstStyle/>
          <a:p>
            <a:pPr marL="0" marR="0" lvl="2" indent="0" algn="l"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254A5D"/>
                </a:solidFill>
                <a:effectLst/>
                <a:uLnTx/>
                <a:uFillTx/>
                <a:latin typeface="Arial Nova" panose="020B0504020202020204" pitchFamily="34" charset="0"/>
                <a:ea typeface="+mn-ea"/>
                <a:cs typeface="Aharoni" panose="020B0604020202020204" pitchFamily="2" charset="-79"/>
              </a:rPr>
              <a:t>Fear of withdrawal</a:t>
            </a:r>
          </a:p>
        </p:txBody>
      </p:sp>
      <p:sp>
        <p:nvSpPr>
          <p:cNvPr id="9" name="Rectangle 8">
            <a:extLst>
              <a:ext uri="{FF2B5EF4-FFF2-40B4-BE49-F238E27FC236}">
                <a16:creationId xmlns:a16="http://schemas.microsoft.com/office/drawing/2014/main" id="{208EB2B9-CF5F-4D4E-A684-513A237C30EC}"/>
              </a:ext>
            </a:extLst>
          </p:cNvPr>
          <p:cNvSpPr/>
          <p:nvPr/>
        </p:nvSpPr>
        <p:spPr>
          <a:xfrm>
            <a:off x="4457474" y="5748653"/>
            <a:ext cx="3121548" cy="830997"/>
          </a:xfrm>
          <a:prstGeom prst="rect">
            <a:avLst/>
          </a:prstGeom>
        </p:spPr>
        <p:txBody>
          <a:bodyPr wrap="square">
            <a:spAutoFit/>
          </a:bodyPr>
          <a:lstStyle/>
          <a:p>
            <a:pPr marL="0" marR="0" lvl="2" indent="0" algn="ctr"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a:ln>
                  <a:noFill/>
                </a:ln>
                <a:solidFill>
                  <a:prstClr val="black"/>
                </a:solidFill>
                <a:effectLst/>
                <a:uLnTx/>
                <a:uFillTx/>
                <a:latin typeface="Arial Nova" panose="020B0504020202020204" pitchFamily="34" charset="0"/>
                <a:ea typeface="+mn-ea"/>
                <a:cs typeface="Aharoni" panose="020B0604020202020204" pitchFamily="2" charset="-79"/>
              </a:rPr>
              <a:t>Wanting to do it on their own</a:t>
            </a:r>
            <a:endParaRPr kumimoji="0" lang="en-US" sz="2400" b="0" i="0" u="none" strike="noStrike" kern="1200" cap="none" spc="0" normalizeH="0" baseline="0" noProof="0" dirty="0">
              <a:ln>
                <a:noFill/>
              </a:ln>
              <a:solidFill>
                <a:prstClr val="black"/>
              </a:solidFill>
              <a:effectLst/>
              <a:uLnTx/>
              <a:uFillTx/>
              <a:latin typeface="Arial Nova" panose="020B0504020202020204" pitchFamily="34" charset="0"/>
              <a:ea typeface="+mn-ea"/>
              <a:cs typeface="Aharoni" panose="020B0604020202020204" pitchFamily="2" charset="-79"/>
            </a:endParaRPr>
          </a:p>
        </p:txBody>
      </p:sp>
      <p:sp>
        <p:nvSpPr>
          <p:cNvPr id="10" name="Rectangle 9">
            <a:extLst>
              <a:ext uri="{FF2B5EF4-FFF2-40B4-BE49-F238E27FC236}">
                <a16:creationId xmlns:a16="http://schemas.microsoft.com/office/drawing/2014/main" id="{F4170565-6122-4138-B019-00D8B1557376}"/>
              </a:ext>
            </a:extLst>
          </p:cNvPr>
          <p:cNvSpPr/>
          <p:nvPr/>
        </p:nvSpPr>
        <p:spPr>
          <a:xfrm>
            <a:off x="1720697" y="2551308"/>
            <a:ext cx="2555358" cy="461665"/>
          </a:xfrm>
          <a:prstGeom prst="rect">
            <a:avLst/>
          </a:prstGeom>
        </p:spPr>
        <p:txBody>
          <a:bodyPr wrap="square">
            <a:spAutoFit/>
          </a:bodyPr>
          <a:lstStyle/>
          <a:p>
            <a:pPr marL="0" marR="0" lvl="2" indent="0" algn="ctr"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00B0F0"/>
                </a:solidFill>
                <a:effectLst/>
                <a:uLnTx/>
                <a:uFillTx/>
                <a:latin typeface="Arial Nova" panose="020B0504020202020204" pitchFamily="34" charset="0"/>
                <a:ea typeface="+mn-ea"/>
                <a:cs typeface="Aharoni" panose="020B0604020202020204" pitchFamily="2" charset="-79"/>
              </a:rPr>
              <a:t>Long waiting lists</a:t>
            </a:r>
          </a:p>
        </p:txBody>
      </p:sp>
      <p:sp>
        <p:nvSpPr>
          <p:cNvPr id="11" name="Rectangle 10">
            <a:extLst>
              <a:ext uri="{FF2B5EF4-FFF2-40B4-BE49-F238E27FC236}">
                <a16:creationId xmlns:a16="http://schemas.microsoft.com/office/drawing/2014/main" id="{EA479C99-4E06-41BF-853F-A5D057064704}"/>
              </a:ext>
            </a:extLst>
          </p:cNvPr>
          <p:cNvSpPr/>
          <p:nvPr/>
        </p:nvSpPr>
        <p:spPr>
          <a:xfrm>
            <a:off x="650803" y="3234242"/>
            <a:ext cx="1575392" cy="461665"/>
          </a:xfrm>
          <a:prstGeom prst="rect">
            <a:avLst/>
          </a:prstGeom>
        </p:spPr>
        <p:txBody>
          <a:bodyPr wrap="square">
            <a:spAutoFit/>
          </a:bodyPr>
          <a:lstStyle/>
          <a:p>
            <a:pPr marL="0" marR="0" lvl="2" indent="0" algn="l"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8EBBD2">
                    <a:lumMod val="50000"/>
                  </a:srgbClr>
                </a:solidFill>
                <a:effectLst/>
                <a:uLnTx/>
                <a:uFillTx/>
                <a:latin typeface="Arial Nova" panose="020B0504020202020204" pitchFamily="34" charset="0"/>
                <a:ea typeface="+mn-ea"/>
                <a:cs typeface="Aharoni" panose="020B0604020202020204" pitchFamily="2" charset="-79"/>
              </a:rPr>
              <a:t>Costs</a:t>
            </a:r>
          </a:p>
        </p:txBody>
      </p:sp>
      <p:sp>
        <p:nvSpPr>
          <p:cNvPr id="12" name="Rectangle 11">
            <a:extLst>
              <a:ext uri="{FF2B5EF4-FFF2-40B4-BE49-F238E27FC236}">
                <a16:creationId xmlns:a16="http://schemas.microsoft.com/office/drawing/2014/main" id="{165CB28E-AF33-424D-AA73-8872820CE20B}"/>
              </a:ext>
            </a:extLst>
          </p:cNvPr>
          <p:cNvSpPr/>
          <p:nvPr/>
        </p:nvSpPr>
        <p:spPr>
          <a:xfrm>
            <a:off x="2563550" y="3416766"/>
            <a:ext cx="3121548" cy="1200329"/>
          </a:xfrm>
          <a:prstGeom prst="rect">
            <a:avLst/>
          </a:prstGeom>
        </p:spPr>
        <p:txBody>
          <a:bodyPr wrap="square">
            <a:spAutoFit/>
          </a:bodyPr>
          <a:lstStyle/>
          <a:p>
            <a:pPr marL="0" marR="0" lvl="2" indent="0" algn="ctr"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F5A408">
                    <a:lumMod val="75000"/>
                  </a:srgbClr>
                </a:solidFill>
                <a:effectLst/>
                <a:uLnTx/>
                <a:uFillTx/>
                <a:latin typeface="Arial Nova" panose="020B0504020202020204" pitchFamily="34" charset="0"/>
                <a:ea typeface="+mn-ea"/>
                <a:cs typeface="Aharoni" panose="020B0604020202020204" pitchFamily="2" charset="-79"/>
              </a:rPr>
              <a:t>Fear of stigma from society, friends and loved ones</a:t>
            </a:r>
          </a:p>
        </p:txBody>
      </p:sp>
      <p:sp>
        <p:nvSpPr>
          <p:cNvPr id="13" name="Rectangle 12">
            <a:extLst>
              <a:ext uri="{FF2B5EF4-FFF2-40B4-BE49-F238E27FC236}">
                <a16:creationId xmlns:a16="http://schemas.microsoft.com/office/drawing/2014/main" id="{B812248B-42AE-4EA9-8FB4-779609B6D009}"/>
              </a:ext>
            </a:extLst>
          </p:cNvPr>
          <p:cNvSpPr/>
          <p:nvPr/>
        </p:nvSpPr>
        <p:spPr>
          <a:xfrm>
            <a:off x="5558330" y="2482788"/>
            <a:ext cx="3074599" cy="830997"/>
          </a:xfrm>
          <a:prstGeom prst="rect">
            <a:avLst/>
          </a:prstGeom>
        </p:spPr>
        <p:txBody>
          <a:bodyPr wrap="square">
            <a:spAutoFit/>
          </a:bodyPr>
          <a:lstStyle/>
          <a:p>
            <a:pPr marL="0" marR="0" lvl="2" indent="0" algn="ctr"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FA731A">
                    <a:lumMod val="75000"/>
                  </a:srgbClr>
                </a:solidFill>
                <a:effectLst/>
                <a:uLnTx/>
                <a:uFillTx/>
                <a:latin typeface="Arial Nova" panose="020B0504020202020204" pitchFamily="34" charset="0"/>
                <a:ea typeface="+mn-ea"/>
                <a:cs typeface="Aharoni" panose="020B0604020202020204" pitchFamily="2" charset="-79"/>
              </a:rPr>
              <a:t>Fear of losing job while in treatment</a:t>
            </a:r>
          </a:p>
        </p:txBody>
      </p:sp>
      <p:sp>
        <p:nvSpPr>
          <p:cNvPr id="14" name="Rectangle 13">
            <a:extLst>
              <a:ext uri="{FF2B5EF4-FFF2-40B4-BE49-F238E27FC236}">
                <a16:creationId xmlns:a16="http://schemas.microsoft.com/office/drawing/2014/main" id="{316BE614-2C53-44C9-871B-53D73869C84D}"/>
              </a:ext>
            </a:extLst>
          </p:cNvPr>
          <p:cNvSpPr/>
          <p:nvPr/>
        </p:nvSpPr>
        <p:spPr>
          <a:xfrm>
            <a:off x="579032" y="6139358"/>
            <a:ext cx="2879654" cy="461665"/>
          </a:xfrm>
          <a:prstGeom prst="rect">
            <a:avLst/>
          </a:prstGeom>
        </p:spPr>
        <p:txBody>
          <a:bodyPr wrap="square">
            <a:spAutoFit/>
          </a:bodyPr>
          <a:lstStyle/>
          <a:p>
            <a:pPr marL="0" marR="0" lvl="2" indent="0" algn="ctr"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a:ln>
                  <a:noFill/>
                </a:ln>
                <a:solidFill>
                  <a:srgbClr val="FA731A">
                    <a:lumMod val="50000"/>
                  </a:srgbClr>
                </a:solidFill>
                <a:effectLst/>
                <a:uLnTx/>
                <a:uFillTx/>
                <a:latin typeface="Arial Nova" panose="020B0504020202020204" pitchFamily="34" charset="0"/>
                <a:ea typeface="+mn-ea"/>
                <a:cs typeface="Aharoni" panose="020B0604020202020204" pitchFamily="2" charset="-79"/>
              </a:rPr>
              <a:t>Not ready</a:t>
            </a:r>
            <a:endParaRPr kumimoji="0" lang="en-US" sz="2400" b="0" i="0" u="none" strike="noStrike" kern="1200" cap="none" spc="0" normalizeH="0" baseline="0" noProof="0" dirty="0">
              <a:ln>
                <a:noFill/>
              </a:ln>
              <a:solidFill>
                <a:srgbClr val="FA731A">
                  <a:lumMod val="50000"/>
                </a:srgbClr>
              </a:solidFill>
              <a:effectLst/>
              <a:uLnTx/>
              <a:uFillTx/>
              <a:latin typeface="Arial Nova" panose="020B0504020202020204" pitchFamily="34" charset="0"/>
              <a:ea typeface="+mn-ea"/>
              <a:cs typeface="Aharoni" panose="020B0604020202020204" pitchFamily="2" charset="-79"/>
            </a:endParaRPr>
          </a:p>
        </p:txBody>
      </p:sp>
      <p:sp>
        <p:nvSpPr>
          <p:cNvPr id="15" name="Rectangle 14">
            <a:extLst>
              <a:ext uri="{FF2B5EF4-FFF2-40B4-BE49-F238E27FC236}">
                <a16:creationId xmlns:a16="http://schemas.microsoft.com/office/drawing/2014/main" id="{6E29BB8A-FEC2-425A-BFFC-4E9E09293724}"/>
              </a:ext>
            </a:extLst>
          </p:cNvPr>
          <p:cNvSpPr/>
          <p:nvPr/>
        </p:nvSpPr>
        <p:spPr>
          <a:xfrm>
            <a:off x="524540" y="1419895"/>
            <a:ext cx="2934146" cy="830997"/>
          </a:xfrm>
          <a:prstGeom prst="rect">
            <a:avLst/>
          </a:prstGeom>
        </p:spPr>
        <p:txBody>
          <a:bodyPr wrap="square">
            <a:spAutoFit/>
          </a:bodyPr>
          <a:lstStyle/>
          <a:p>
            <a:pPr marL="0" marR="0" lvl="2" indent="0" algn="l"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ACC995">
                    <a:lumMod val="50000"/>
                  </a:srgbClr>
                </a:solidFill>
                <a:effectLst/>
                <a:uLnTx/>
                <a:uFillTx/>
                <a:latin typeface="Arial Nova" panose="020B0504020202020204" pitchFamily="34" charset="0"/>
                <a:ea typeface="+mn-ea"/>
                <a:cs typeface="Aharoni" panose="020B0604020202020204" pitchFamily="2" charset="-79"/>
              </a:rPr>
              <a:t>Want to keep use hidden from partner</a:t>
            </a:r>
          </a:p>
        </p:txBody>
      </p:sp>
      <p:sp>
        <p:nvSpPr>
          <p:cNvPr id="16" name="Rectangle 15">
            <a:extLst>
              <a:ext uri="{FF2B5EF4-FFF2-40B4-BE49-F238E27FC236}">
                <a16:creationId xmlns:a16="http://schemas.microsoft.com/office/drawing/2014/main" id="{9B25B026-1F4C-43A3-8964-A6BB8A6EB0F5}"/>
              </a:ext>
            </a:extLst>
          </p:cNvPr>
          <p:cNvSpPr/>
          <p:nvPr/>
        </p:nvSpPr>
        <p:spPr>
          <a:xfrm>
            <a:off x="4701144" y="4960654"/>
            <a:ext cx="2877878" cy="461665"/>
          </a:xfrm>
          <a:prstGeom prst="rect">
            <a:avLst/>
          </a:prstGeom>
        </p:spPr>
        <p:txBody>
          <a:bodyPr wrap="square">
            <a:spAutoFit/>
          </a:bodyPr>
          <a:lstStyle/>
          <a:p>
            <a:pPr marL="0" marR="0" lvl="2" indent="0" algn="l"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A18CD0">
                    <a:lumMod val="50000"/>
                  </a:srgbClr>
                </a:solidFill>
                <a:effectLst/>
                <a:uLnTx/>
                <a:uFillTx/>
                <a:latin typeface="Arial Nova" panose="020B0504020202020204" pitchFamily="34" charset="0"/>
                <a:ea typeface="+mn-ea"/>
                <a:cs typeface="Aharoni" panose="020B0604020202020204" pitchFamily="2" charset="-79"/>
              </a:rPr>
              <a:t>Lack of child care</a:t>
            </a:r>
          </a:p>
        </p:txBody>
      </p:sp>
      <p:sp>
        <p:nvSpPr>
          <p:cNvPr id="17" name="Rectangle 16">
            <a:extLst>
              <a:ext uri="{FF2B5EF4-FFF2-40B4-BE49-F238E27FC236}">
                <a16:creationId xmlns:a16="http://schemas.microsoft.com/office/drawing/2014/main" id="{3F3D3895-320D-4AEF-A23E-EF464C3325B9}"/>
              </a:ext>
            </a:extLst>
          </p:cNvPr>
          <p:cNvSpPr/>
          <p:nvPr/>
        </p:nvSpPr>
        <p:spPr>
          <a:xfrm>
            <a:off x="637678" y="5171798"/>
            <a:ext cx="3267738" cy="461665"/>
          </a:xfrm>
          <a:prstGeom prst="rect">
            <a:avLst/>
          </a:prstGeom>
        </p:spPr>
        <p:txBody>
          <a:bodyPr wrap="square">
            <a:spAutoFit/>
          </a:bodyPr>
          <a:lstStyle/>
          <a:p>
            <a:pPr marL="0" marR="0" lvl="2" indent="0" algn="l"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AB9281">
                    <a:lumMod val="50000"/>
                  </a:srgbClr>
                </a:solidFill>
                <a:effectLst/>
                <a:uLnTx/>
                <a:uFillTx/>
                <a:latin typeface="Arial Nova" panose="020B0504020202020204" pitchFamily="34" charset="0"/>
                <a:ea typeface="+mn-ea"/>
                <a:cs typeface="Aharoni" panose="020B0604020202020204" pitchFamily="2" charset="-79"/>
              </a:rPr>
              <a:t>Lack of transportation</a:t>
            </a:r>
          </a:p>
        </p:txBody>
      </p:sp>
      <p:sp>
        <p:nvSpPr>
          <p:cNvPr id="18" name="Rectangle 17">
            <a:extLst>
              <a:ext uri="{FF2B5EF4-FFF2-40B4-BE49-F238E27FC236}">
                <a16:creationId xmlns:a16="http://schemas.microsoft.com/office/drawing/2014/main" id="{7DB20343-8D2B-400D-B388-EFCCA140F721}"/>
              </a:ext>
            </a:extLst>
          </p:cNvPr>
          <p:cNvSpPr/>
          <p:nvPr/>
        </p:nvSpPr>
        <p:spPr>
          <a:xfrm>
            <a:off x="4551175" y="1491961"/>
            <a:ext cx="2934146" cy="461665"/>
          </a:xfrm>
          <a:prstGeom prst="rect">
            <a:avLst/>
          </a:prstGeom>
        </p:spPr>
        <p:txBody>
          <a:bodyPr wrap="square">
            <a:spAutoFit/>
          </a:bodyPr>
          <a:lstStyle/>
          <a:p>
            <a:pPr marL="0" marR="0" lvl="2" indent="0" algn="l"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254A5D"/>
                </a:solidFill>
                <a:effectLst/>
                <a:uLnTx/>
                <a:uFillTx/>
                <a:latin typeface="Arial Nova" panose="020B0504020202020204" pitchFamily="34" charset="0"/>
                <a:ea typeface="+mn-ea"/>
                <a:cs typeface="Aharoni" panose="020B0604020202020204" pitchFamily="2" charset="-79"/>
              </a:rPr>
              <a:t>Privacy concerns</a:t>
            </a:r>
          </a:p>
        </p:txBody>
      </p:sp>
      <p:sp>
        <p:nvSpPr>
          <p:cNvPr id="19" name="Rectangle 18">
            <a:extLst>
              <a:ext uri="{FF2B5EF4-FFF2-40B4-BE49-F238E27FC236}">
                <a16:creationId xmlns:a16="http://schemas.microsoft.com/office/drawing/2014/main" id="{C952CF9B-0BBB-48C5-BB25-7872E4D0A18D}"/>
              </a:ext>
            </a:extLst>
          </p:cNvPr>
          <p:cNvSpPr/>
          <p:nvPr/>
        </p:nvSpPr>
        <p:spPr>
          <a:xfrm>
            <a:off x="9144001" y="6057768"/>
            <a:ext cx="2220664" cy="461665"/>
          </a:xfrm>
          <a:prstGeom prst="rect">
            <a:avLst/>
          </a:prstGeom>
        </p:spPr>
        <p:txBody>
          <a:bodyPr wrap="square">
            <a:spAutoFit/>
          </a:bodyPr>
          <a:lstStyle/>
          <a:p>
            <a:pPr marL="0" marR="0" lvl="2" indent="0" algn="l"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FA731A">
                    <a:lumMod val="75000"/>
                  </a:srgbClr>
                </a:solidFill>
                <a:effectLst/>
                <a:uLnTx/>
                <a:uFillTx/>
                <a:latin typeface="Arial Nova" panose="020B0504020202020204" pitchFamily="34" charset="0"/>
                <a:ea typeface="+mn-ea"/>
                <a:cs typeface="Aharoni" panose="020B0604020202020204" pitchFamily="2" charset="-79"/>
              </a:rPr>
              <a:t>Time conflicts</a:t>
            </a:r>
          </a:p>
        </p:txBody>
      </p:sp>
      <p:sp>
        <p:nvSpPr>
          <p:cNvPr id="20" name="Rectangle 19">
            <a:extLst>
              <a:ext uri="{FF2B5EF4-FFF2-40B4-BE49-F238E27FC236}">
                <a16:creationId xmlns:a16="http://schemas.microsoft.com/office/drawing/2014/main" id="{04113928-9076-4F95-9362-7315F2CCEF57}"/>
              </a:ext>
            </a:extLst>
          </p:cNvPr>
          <p:cNvSpPr/>
          <p:nvPr/>
        </p:nvSpPr>
        <p:spPr>
          <a:xfrm>
            <a:off x="9122078" y="3323493"/>
            <a:ext cx="2877878" cy="461665"/>
          </a:xfrm>
          <a:prstGeom prst="rect">
            <a:avLst/>
          </a:prstGeom>
        </p:spPr>
        <p:txBody>
          <a:bodyPr wrap="square">
            <a:spAutoFit/>
          </a:bodyPr>
          <a:lstStyle/>
          <a:p>
            <a:pPr marL="0" marR="0" lvl="2" indent="0" algn="l"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A18CD0">
                    <a:lumMod val="50000"/>
                  </a:srgbClr>
                </a:solidFill>
                <a:effectLst/>
                <a:uLnTx/>
                <a:uFillTx/>
                <a:latin typeface="Arial Nova" panose="020B0504020202020204" pitchFamily="34" charset="0"/>
                <a:ea typeface="+mn-ea"/>
                <a:cs typeface="Aharoni" panose="020B0604020202020204" pitchFamily="2" charset="-79"/>
              </a:rPr>
              <a:t>Language barriers</a:t>
            </a:r>
          </a:p>
        </p:txBody>
      </p:sp>
      <p:sp>
        <p:nvSpPr>
          <p:cNvPr id="21" name="Rectangle 20">
            <a:extLst>
              <a:ext uri="{FF2B5EF4-FFF2-40B4-BE49-F238E27FC236}">
                <a16:creationId xmlns:a16="http://schemas.microsoft.com/office/drawing/2014/main" id="{C54EA814-4A58-4219-BDAE-6494425F5C61}"/>
              </a:ext>
            </a:extLst>
          </p:cNvPr>
          <p:cNvSpPr/>
          <p:nvPr/>
        </p:nvSpPr>
        <p:spPr>
          <a:xfrm>
            <a:off x="7705062" y="5203805"/>
            <a:ext cx="2877878" cy="461665"/>
          </a:xfrm>
          <a:prstGeom prst="rect">
            <a:avLst/>
          </a:prstGeom>
        </p:spPr>
        <p:txBody>
          <a:bodyPr wrap="square">
            <a:spAutoFit/>
          </a:bodyPr>
          <a:lstStyle/>
          <a:p>
            <a:pPr marL="0" marR="0" lvl="2" indent="0" algn="ctr"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00B0F0"/>
                </a:solidFill>
                <a:effectLst/>
                <a:uLnTx/>
                <a:uFillTx/>
                <a:latin typeface="Arial Nova" panose="020B0504020202020204" pitchFamily="34" charset="0"/>
                <a:ea typeface="+mn-ea"/>
                <a:cs typeface="Aharoni" panose="020B0604020202020204" pitchFamily="2" charset="-79"/>
              </a:rPr>
              <a:t>Instable housing</a:t>
            </a:r>
          </a:p>
        </p:txBody>
      </p:sp>
      <p:sp>
        <p:nvSpPr>
          <p:cNvPr id="22" name="Rectangle 21">
            <a:extLst>
              <a:ext uri="{FF2B5EF4-FFF2-40B4-BE49-F238E27FC236}">
                <a16:creationId xmlns:a16="http://schemas.microsoft.com/office/drawing/2014/main" id="{B5A4E66B-6C6D-42A9-9CBD-3A5564950548}"/>
              </a:ext>
            </a:extLst>
          </p:cNvPr>
          <p:cNvSpPr/>
          <p:nvPr/>
        </p:nvSpPr>
        <p:spPr>
          <a:xfrm>
            <a:off x="8308453" y="1455368"/>
            <a:ext cx="3493686" cy="461665"/>
          </a:xfrm>
          <a:prstGeom prst="rect">
            <a:avLst/>
          </a:prstGeom>
        </p:spPr>
        <p:txBody>
          <a:bodyPr wrap="square">
            <a:spAutoFit/>
          </a:bodyPr>
          <a:lstStyle/>
          <a:p>
            <a:pPr marL="0" marR="0" lvl="2" indent="0" algn="l"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srgbClr val="F5A408">
                    <a:lumMod val="75000"/>
                  </a:srgbClr>
                </a:solidFill>
                <a:effectLst/>
                <a:uLnTx/>
                <a:uFillTx/>
                <a:latin typeface="Arial Nova" panose="020B0504020202020204" pitchFamily="34" charset="0"/>
                <a:ea typeface="+mn-ea"/>
                <a:cs typeface="Aharoni" panose="020B0604020202020204" pitchFamily="2" charset="-79"/>
              </a:rPr>
              <a:t>Excessive paperwork</a:t>
            </a:r>
          </a:p>
        </p:txBody>
      </p:sp>
      <p:sp>
        <p:nvSpPr>
          <p:cNvPr id="23" name="Rectangle 22">
            <a:extLst>
              <a:ext uri="{FF2B5EF4-FFF2-40B4-BE49-F238E27FC236}">
                <a16:creationId xmlns:a16="http://schemas.microsoft.com/office/drawing/2014/main" id="{2EB78DCE-DB47-4403-83C2-F613F4586BC3}"/>
              </a:ext>
            </a:extLst>
          </p:cNvPr>
          <p:cNvSpPr/>
          <p:nvPr/>
        </p:nvSpPr>
        <p:spPr>
          <a:xfrm>
            <a:off x="8244449" y="4535694"/>
            <a:ext cx="3448491" cy="461665"/>
          </a:xfrm>
          <a:prstGeom prst="rect">
            <a:avLst/>
          </a:prstGeom>
        </p:spPr>
        <p:txBody>
          <a:bodyPr wrap="square">
            <a:spAutoFit/>
          </a:bodyPr>
          <a:lstStyle/>
          <a:p>
            <a:pPr marL="0" marR="0" lvl="2" indent="0" algn="l"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dirty="0">
                <a:ln>
                  <a:noFill/>
                </a:ln>
                <a:solidFill>
                  <a:prstClr val="black"/>
                </a:solidFill>
                <a:effectLst/>
                <a:uLnTx/>
                <a:uFillTx/>
                <a:latin typeface="Arial Nova" panose="020B0504020202020204" pitchFamily="34" charset="0"/>
                <a:ea typeface="+mn-ea"/>
                <a:cs typeface="Aharoni" panose="020B0604020202020204" pitchFamily="2" charset="-79"/>
              </a:rPr>
              <a:t>Treatment not available</a:t>
            </a:r>
          </a:p>
        </p:txBody>
      </p:sp>
      <p:pic>
        <p:nvPicPr>
          <p:cNvPr id="24" name="Picture 23">
            <a:extLst>
              <a:ext uri="{FF2B5EF4-FFF2-40B4-BE49-F238E27FC236}">
                <a16:creationId xmlns:a16="http://schemas.microsoft.com/office/drawing/2014/main" id="{8F5FCCA7-3756-4B9C-9565-B749EC44047D}"/>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55426" y="75347"/>
            <a:ext cx="810675" cy="597403"/>
          </a:xfrm>
          <a:prstGeom prst="rect">
            <a:avLst/>
          </a:prstGeom>
        </p:spPr>
      </p:pic>
      <p:sp>
        <p:nvSpPr>
          <p:cNvPr id="3" name="Rectangle 2">
            <a:extLst>
              <a:ext uri="{FF2B5EF4-FFF2-40B4-BE49-F238E27FC236}">
                <a16:creationId xmlns:a16="http://schemas.microsoft.com/office/drawing/2014/main" id="{D61CB74B-2640-C94A-3123-57A77FD98D72}"/>
              </a:ext>
            </a:extLst>
          </p:cNvPr>
          <p:cNvSpPr/>
          <p:nvPr/>
        </p:nvSpPr>
        <p:spPr>
          <a:xfrm>
            <a:off x="9401818" y="2320351"/>
            <a:ext cx="1720509" cy="461665"/>
          </a:xfrm>
          <a:prstGeom prst="rect">
            <a:avLst/>
          </a:prstGeom>
        </p:spPr>
        <p:txBody>
          <a:bodyPr wrap="square">
            <a:spAutoFit/>
          </a:bodyPr>
          <a:lstStyle/>
          <a:p>
            <a:pPr marL="0" marR="0" lvl="2" indent="0" algn="ctr" defTabSz="457200" rtl="0" eaLnBrk="1" fontAlgn="auto" latinLnBrk="0" hangingPunct="1">
              <a:lnSpc>
                <a:spcPct val="100000"/>
              </a:lnSpc>
              <a:spcBef>
                <a:spcPts val="0"/>
              </a:spcBef>
              <a:spcAft>
                <a:spcPts val="1800"/>
              </a:spcAft>
              <a:buClr>
                <a:srgbClr val="1C3948"/>
              </a:buClr>
              <a:buSzPct val="80000"/>
              <a:buFontTx/>
              <a:buNone/>
              <a:tabLst/>
              <a:defRPr/>
            </a:pPr>
            <a:r>
              <a:rPr kumimoji="0" lang="en-US" sz="2400" b="0" i="0" u="none" strike="noStrike" kern="1200" cap="none" spc="0" normalizeH="0" baseline="0" noProof="0">
                <a:ln>
                  <a:noFill/>
                </a:ln>
                <a:solidFill>
                  <a:srgbClr val="FA731A">
                    <a:lumMod val="50000"/>
                  </a:srgbClr>
                </a:solidFill>
                <a:effectLst/>
                <a:uLnTx/>
                <a:uFillTx/>
                <a:latin typeface="Arial Nova" panose="020B0504020202020204" pitchFamily="34" charset="0"/>
                <a:ea typeface="+mn-ea"/>
                <a:cs typeface="Aharoni" panose="020B0604020202020204" pitchFamily="2" charset="-79"/>
              </a:rPr>
              <a:t>Denial</a:t>
            </a:r>
            <a:endParaRPr kumimoji="0" lang="en-US" sz="2400" b="0" i="0" u="none" strike="noStrike" kern="1200" cap="none" spc="0" normalizeH="0" baseline="0" noProof="0" dirty="0">
              <a:ln>
                <a:noFill/>
              </a:ln>
              <a:solidFill>
                <a:srgbClr val="FA731A">
                  <a:lumMod val="50000"/>
                </a:srgbClr>
              </a:solidFill>
              <a:effectLst/>
              <a:uLnTx/>
              <a:uFillTx/>
              <a:latin typeface="Arial Nova" panose="020B0504020202020204" pitchFamily="34" charset="0"/>
              <a:ea typeface="+mn-ea"/>
              <a:cs typeface="Aharoni" panose="020B0604020202020204" pitchFamily="2" charset="-79"/>
            </a:endParaRPr>
          </a:p>
        </p:txBody>
      </p:sp>
    </p:spTree>
    <p:extLst>
      <p:ext uri="{BB962C8B-B14F-4D97-AF65-F5344CB8AC3E}">
        <p14:creationId xmlns:p14="http://schemas.microsoft.com/office/powerpoint/2010/main" val="160724959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idx="4294967295"/>
          </p:nvPr>
        </p:nvSpPr>
        <p:spPr bwMode="auto">
          <a:xfrm>
            <a:off x="2601145" y="330016"/>
            <a:ext cx="7501797" cy="769441"/>
          </a:xfrm>
          <a:prstGeom prst="rect">
            <a:avLst/>
          </a:prstGeom>
        </p:spPr>
        <p:txBody>
          <a:bodyPr wrap="none">
            <a:spAutoFit/>
          </a:bodyPr>
          <a:lstStyle/>
          <a:p>
            <a:pPr>
              <a:spcBef>
                <a:spcPts val="0"/>
              </a:spcBef>
            </a:pPr>
            <a:r>
              <a:rPr lang="en-US" sz="4400" dirty="0">
                <a:solidFill>
                  <a:srgbClr val="000000"/>
                </a:solidFill>
                <a:latin typeface="Calibri" panose="020F0502020204030204" pitchFamily="34" charset="0"/>
                <a:ea typeface="+mn-ea"/>
                <a:cs typeface="Calibri" panose="020F0502020204030204" pitchFamily="34" charset="0"/>
              </a:rPr>
              <a:t>Traditional referral to treatment</a:t>
            </a:r>
          </a:p>
        </p:txBody>
      </p:sp>
      <p:sp>
        <p:nvSpPr>
          <p:cNvPr id="7" name="Rectangle 3"/>
          <p:cNvSpPr txBox="1">
            <a:spLocks noChangeArrowheads="1"/>
          </p:cNvSpPr>
          <p:nvPr/>
        </p:nvSpPr>
        <p:spPr bwMode="auto">
          <a:xfrm>
            <a:off x="455444" y="1994403"/>
            <a:ext cx="6293441" cy="3854590"/>
          </a:xfrm>
          <a:prstGeom prst="rect">
            <a:avLst/>
          </a:prstGeom>
          <a:ln>
            <a:miter lim="800000"/>
            <a:headEnd/>
            <a:tailEnd/>
          </a:ln>
        </p:spPr>
        <p:txBody>
          <a:bodyPr vert="horz" wrap="square" lIns="91440" tIns="45720" rIns="91440" bIns="45720" numCol="1" rtlCol="0" anchor="t" anchorCtr="0" compatLnSpc="1">
            <a:prstTxWarp prst="textNoShape">
              <a:avLst/>
            </a:prstTxWarp>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bg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bg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bg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bg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bg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346075" marR="0" lvl="2" indent="-346075" fontAlgn="auto">
              <a:lnSpc>
                <a:spcPct val="90000"/>
              </a:lnSpc>
              <a:spcBef>
                <a:spcPts val="0"/>
              </a:spcBef>
              <a:spcAft>
                <a:spcPts val="1800"/>
              </a:spcAft>
              <a:buClr>
                <a:prstClr val="black"/>
              </a:buClr>
              <a:buFont typeface="Arial" panose="020B0604020202020204" pitchFamily="34" charset="0"/>
              <a:buChar char="•"/>
              <a:tabLst/>
              <a:defRPr/>
            </a:pPr>
            <a:r>
              <a:rPr lang="en-US" sz="2400" dirty="0">
                <a:solidFill>
                  <a:prstClr val="black"/>
                </a:solidFill>
                <a:latin typeface="Century Gothic" panose="020B0502020202020204"/>
              </a:rPr>
              <a:t>Delivered through the brief intervention – good!</a:t>
            </a:r>
          </a:p>
          <a:p>
            <a:pPr marL="346075" marR="0" lvl="2" indent="-346075" fontAlgn="auto">
              <a:lnSpc>
                <a:spcPct val="90000"/>
              </a:lnSpc>
              <a:spcBef>
                <a:spcPts val="0"/>
              </a:spcBef>
              <a:spcAft>
                <a:spcPts val="1800"/>
              </a:spcAft>
              <a:buClr>
                <a:prstClr val="black"/>
              </a:buClr>
              <a:buFont typeface="Arial" panose="020B0604020202020204" pitchFamily="34" charset="0"/>
              <a:buChar char="•"/>
              <a:tabLst/>
              <a:defRPr/>
            </a:pPr>
            <a:r>
              <a:rPr lang="en-US" sz="2400" dirty="0">
                <a:solidFill>
                  <a:prstClr val="black"/>
                </a:solidFill>
                <a:latin typeface="Century Gothic" panose="020B0502020202020204"/>
              </a:rPr>
              <a:t>But, the referral comes from the clinician rather than the pt</a:t>
            </a:r>
          </a:p>
          <a:p>
            <a:pPr marL="346075" marR="0" lvl="2" indent="-346075" fontAlgn="auto">
              <a:lnSpc>
                <a:spcPct val="90000"/>
              </a:lnSpc>
              <a:spcBef>
                <a:spcPts val="0"/>
              </a:spcBef>
              <a:spcAft>
                <a:spcPts val="1800"/>
              </a:spcAft>
              <a:buClr>
                <a:prstClr val="black"/>
              </a:buClr>
              <a:buFont typeface="Arial" panose="020B0604020202020204" pitchFamily="34" charset="0"/>
              <a:buChar char="•"/>
              <a:tabLst/>
              <a:defRPr/>
            </a:pPr>
            <a:r>
              <a:rPr lang="en-US" sz="2400" dirty="0">
                <a:solidFill>
                  <a:prstClr val="black"/>
                </a:solidFill>
                <a:latin typeface="Century Gothic" panose="020B0502020202020204"/>
              </a:rPr>
              <a:t>Patient-centered is not the same as patient-driven</a:t>
            </a:r>
          </a:p>
          <a:p>
            <a:pPr marL="346075" marR="0" lvl="2" indent="-346075" fontAlgn="auto">
              <a:lnSpc>
                <a:spcPct val="90000"/>
              </a:lnSpc>
              <a:spcBef>
                <a:spcPts val="0"/>
              </a:spcBef>
              <a:spcAft>
                <a:spcPts val="1800"/>
              </a:spcAft>
              <a:buClr>
                <a:prstClr val="black"/>
              </a:buClr>
              <a:buFont typeface="Arial" panose="020B0604020202020204" pitchFamily="34" charset="0"/>
              <a:buChar char="•"/>
              <a:tabLst/>
              <a:defRPr/>
            </a:pPr>
            <a:r>
              <a:rPr lang="en-US" sz="2400" dirty="0">
                <a:solidFill>
                  <a:prstClr val="black"/>
                </a:solidFill>
                <a:latin typeface="Century Gothic" panose="020B0502020202020204"/>
              </a:rPr>
              <a:t>Traditional RT remains </a:t>
            </a:r>
            <a:r>
              <a:rPr lang="en-US" sz="2400">
                <a:solidFill>
                  <a:prstClr val="black"/>
                </a:solidFill>
                <a:latin typeface="Century Gothic" panose="020B0502020202020204"/>
              </a:rPr>
              <a:t>clinician-driven </a:t>
            </a:r>
          </a:p>
          <a:p>
            <a:pPr marL="346075" marR="0" lvl="2" indent="-346075" fontAlgn="auto">
              <a:lnSpc>
                <a:spcPct val="90000"/>
              </a:lnSpc>
              <a:spcBef>
                <a:spcPts val="0"/>
              </a:spcBef>
              <a:spcAft>
                <a:spcPts val="1800"/>
              </a:spcAft>
              <a:buClr>
                <a:prstClr val="black"/>
              </a:buClr>
              <a:buFont typeface="Arial" panose="020B0604020202020204" pitchFamily="34" charset="0"/>
              <a:buChar char="•"/>
              <a:tabLst/>
              <a:defRPr/>
            </a:pPr>
            <a:r>
              <a:rPr lang="en-US" sz="2400" b="1">
                <a:solidFill>
                  <a:prstClr val="black"/>
                </a:solidFill>
                <a:latin typeface="Century Gothic" panose="020B0502020202020204"/>
              </a:rPr>
              <a:t>Treatment should be offered as an option, not a recommendation</a:t>
            </a:r>
            <a:endParaRPr lang="en-US" sz="2400" b="1" dirty="0">
              <a:solidFill>
                <a:prstClr val="black"/>
              </a:solidFill>
              <a:latin typeface="Century Gothic" panose="020B0502020202020204"/>
            </a:endParaRPr>
          </a:p>
          <a:p>
            <a:pPr marL="287338" marR="0" lvl="2" indent="-287338" algn="l" defTabSz="457200" rtl="0" eaLnBrk="1" fontAlgn="auto" latinLnBrk="0" hangingPunct="1">
              <a:lnSpc>
                <a:spcPct val="100000"/>
              </a:lnSpc>
              <a:spcBef>
                <a:spcPts val="0"/>
              </a:spcBef>
              <a:spcAft>
                <a:spcPts val="1800"/>
              </a:spcAft>
              <a:buClr>
                <a:srgbClr val="1C3948"/>
              </a:buClr>
              <a:buSzPct val="80000"/>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Arial Nova" panose="020B0504020202020204" pitchFamily="34" charset="0"/>
              <a:ea typeface="+mj-ea"/>
              <a:cs typeface="Aharoni" panose="020B0604020202020204" pitchFamily="2" charset="-79"/>
            </a:endParaRPr>
          </a:p>
          <a:p>
            <a:pPr marL="287338" marR="0" lvl="2" indent="-287338" algn="l" defTabSz="457200" rtl="0" eaLnBrk="1" fontAlgn="auto" latinLnBrk="0" hangingPunct="1">
              <a:lnSpc>
                <a:spcPct val="100000"/>
              </a:lnSpc>
              <a:spcBef>
                <a:spcPts val="0"/>
              </a:spcBef>
              <a:spcAft>
                <a:spcPts val="1800"/>
              </a:spcAft>
              <a:buClr>
                <a:srgbClr val="1C3948"/>
              </a:buClr>
              <a:buSzPct val="80000"/>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Arial Nova" panose="020B0504020202020204" pitchFamily="34" charset="0"/>
              <a:ea typeface="+mj-ea"/>
              <a:cs typeface="Aharoni" panose="020B0604020202020204" pitchFamily="2" charset="-79"/>
            </a:endParaRPr>
          </a:p>
        </p:txBody>
      </p:sp>
      <p:pic>
        <p:nvPicPr>
          <p:cNvPr id="5" name="Picture 4" descr="A picture containing indoor, person, window, woman&#10;&#10;Description automatically generated">
            <a:extLst>
              <a:ext uri="{FF2B5EF4-FFF2-40B4-BE49-F238E27FC236}">
                <a16:creationId xmlns:a16="http://schemas.microsoft.com/office/drawing/2014/main" id="{EEAF1A55-87CC-4152-8AED-1C8F1051944A}"/>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6866513" y="2098556"/>
            <a:ext cx="4627397" cy="3659987"/>
          </a:xfrm>
          <a:prstGeom prst="rect">
            <a:avLst/>
          </a:prstGeom>
        </p:spPr>
      </p:pic>
      <p:pic>
        <p:nvPicPr>
          <p:cNvPr id="6" name="Picture 5">
            <a:extLst>
              <a:ext uri="{FF2B5EF4-FFF2-40B4-BE49-F238E27FC236}">
                <a16:creationId xmlns:a16="http://schemas.microsoft.com/office/drawing/2014/main" id="{C371D5BA-54E0-4FF8-9AFD-53AAD9E2E66C}"/>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55426" y="75347"/>
            <a:ext cx="810675" cy="597403"/>
          </a:xfrm>
          <a:prstGeom prst="rect">
            <a:avLst/>
          </a:prstGeom>
        </p:spPr>
      </p:pic>
    </p:spTree>
    <p:extLst>
      <p:ext uri="{BB962C8B-B14F-4D97-AF65-F5344CB8AC3E}">
        <p14:creationId xmlns:p14="http://schemas.microsoft.com/office/powerpoint/2010/main" val="339334005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BA4A47C-FCCC-4C08-A7EF-47DFCD6D2F4D}"/>
              </a:ext>
            </a:extLst>
          </p:cNvPr>
          <p:cNvSpPr/>
          <p:nvPr/>
        </p:nvSpPr>
        <p:spPr>
          <a:xfrm>
            <a:off x="8085328" y="4447200"/>
            <a:ext cx="3813023" cy="1985159"/>
          </a:xfrm>
          <a:prstGeom prst="rect">
            <a:avLst/>
          </a:prstGeom>
        </p:spPr>
        <p:txBody>
          <a:bodyPr wrap="square">
            <a:spAutoFit/>
          </a:bodyPr>
          <a:lstStyle/>
          <a:p>
            <a:pPr marL="0" marR="0" lvl="1" indent="0" algn="l" defTabSz="457200" rtl="0" eaLnBrk="1" fontAlgn="auto" latinLnBrk="0" hangingPunct="1">
              <a:lnSpc>
                <a:spcPct val="100000"/>
              </a:lnSpc>
              <a:spcBef>
                <a:spcPts val="0"/>
              </a:spcBef>
              <a:spcAft>
                <a:spcPts val="1800"/>
              </a:spcAft>
              <a:buClr>
                <a:srgbClr val="7F6000"/>
              </a:buClr>
              <a:buSzPct val="106000"/>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Figure from:</a:t>
            </a:r>
          </a:p>
          <a:p>
            <a:pPr marL="0" marR="0" lvl="1" indent="0" algn="l" defTabSz="457200" rtl="0" eaLnBrk="1" fontAlgn="auto" latinLnBrk="0" hangingPunct="1">
              <a:lnSpc>
                <a:spcPct val="100000"/>
              </a:lnSpc>
              <a:spcBef>
                <a:spcPts val="0"/>
              </a:spcBef>
              <a:spcAft>
                <a:spcPts val="1800"/>
              </a:spcAft>
              <a:buClr>
                <a:srgbClr val="7F6000"/>
              </a:buClr>
              <a:buSzPct val="106000"/>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Fleury, M; </a:t>
            </a:r>
            <a:r>
              <a:rPr kumimoji="0" lang="en-US" sz="1800" b="0" i="0" u="none" strike="noStrike" kern="1200" cap="none" spc="0" normalizeH="0" baseline="0" noProof="0" dirty="0" err="1">
                <a:ln>
                  <a:noFill/>
                </a:ln>
                <a:solidFill>
                  <a:prstClr val="black"/>
                </a:solidFill>
                <a:effectLst/>
                <a:uLnTx/>
                <a:uFillTx/>
                <a:latin typeface="Century Gothic" panose="020B0502020202020204"/>
                <a:ea typeface="+mn-ea"/>
                <a:cs typeface="+mn-cs"/>
              </a:rPr>
              <a:t>Grenier</a:t>
            </a: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 G; </a:t>
            </a:r>
            <a:r>
              <a:rPr kumimoji="0" lang="en-US" sz="1800" b="0" i="0" u="none" strike="noStrike" kern="1200" cap="none" spc="0" normalizeH="0" baseline="0" noProof="0" dirty="0" err="1">
                <a:ln>
                  <a:noFill/>
                </a:ln>
                <a:solidFill>
                  <a:prstClr val="black"/>
                </a:solidFill>
                <a:effectLst/>
                <a:uLnTx/>
                <a:uFillTx/>
                <a:latin typeface="Century Gothic" panose="020B0502020202020204"/>
                <a:ea typeface="+mn-ea"/>
                <a:cs typeface="+mn-cs"/>
              </a:rPr>
              <a:t>Bamvita</a:t>
            </a: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 JM, Perreault, M; Caron, J. Predictors of Alcohol and Drug Dependence. </a:t>
            </a:r>
            <a:r>
              <a:rPr kumimoji="0" lang="en-US" sz="1800" b="0" i="0" u="none" strike="noStrike" kern="1200" cap="none" spc="0" normalizeH="0" baseline="0" noProof="0" dirty="0" err="1">
                <a:ln>
                  <a:noFill/>
                </a:ln>
                <a:solidFill>
                  <a:prstClr val="black"/>
                </a:solidFill>
                <a:effectLst/>
                <a:uLnTx/>
                <a:uFillTx/>
                <a:latin typeface="Century Gothic" panose="020B0502020202020204"/>
                <a:ea typeface="+mn-ea"/>
                <a:cs typeface="+mn-cs"/>
              </a:rPr>
              <a:t>CanJPsychiatry</a:t>
            </a: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 2014</a:t>
            </a:r>
          </a:p>
        </p:txBody>
      </p:sp>
      <p:sp>
        <p:nvSpPr>
          <p:cNvPr id="16" name="Rectangle 15">
            <a:extLst>
              <a:ext uri="{FF2B5EF4-FFF2-40B4-BE49-F238E27FC236}">
                <a16:creationId xmlns:a16="http://schemas.microsoft.com/office/drawing/2014/main" id="{C24ABE19-2E89-491D-8CFC-41512F8D96E8}"/>
              </a:ext>
            </a:extLst>
          </p:cNvPr>
          <p:cNvSpPr/>
          <p:nvPr/>
        </p:nvSpPr>
        <p:spPr>
          <a:xfrm>
            <a:off x="7773093" y="665836"/>
            <a:ext cx="3813023" cy="2677656"/>
          </a:xfrm>
          <a:prstGeom prst="rect">
            <a:avLst/>
          </a:prstGeom>
        </p:spPr>
        <p:txBody>
          <a:bodyPr wrap="square">
            <a:spAutoFit/>
          </a:bodyPr>
          <a:lstStyle/>
          <a:p>
            <a:pPr marL="0" marR="0" lvl="1" indent="0" algn="ctr" defTabSz="457200" rtl="0" eaLnBrk="1" fontAlgn="auto" latinLnBrk="0" hangingPunct="1">
              <a:lnSpc>
                <a:spcPct val="100000"/>
              </a:lnSpc>
              <a:spcBef>
                <a:spcPts val="0"/>
              </a:spcBef>
              <a:spcAft>
                <a:spcPts val="1200"/>
              </a:spcAft>
              <a:buClr>
                <a:srgbClr val="A1390B"/>
              </a:buClr>
              <a:buSzPct val="106000"/>
              <a:buFontTx/>
              <a:buNone/>
              <a:tabLst/>
              <a:defRPr/>
            </a:pPr>
            <a:r>
              <a:rPr kumimoji="0" lang="en-US" sz="2800" b="1" i="0" u="none" strike="noStrike" kern="1200" cap="none" spc="0" normalizeH="0" baseline="0" noProof="0" dirty="0">
                <a:ln>
                  <a:noFill/>
                </a:ln>
                <a:solidFill>
                  <a:prstClr val="black"/>
                </a:solidFill>
                <a:effectLst/>
                <a:uLnTx/>
                <a:uFillTx/>
                <a:latin typeface="Century Gothic" panose="020B0502020202020204"/>
                <a:ea typeface="+mn-ea"/>
                <a:cs typeface="+mn-cs"/>
              </a:rPr>
              <a:t> Conclusion: “Stigmatization was the strongest predictor of substance dependence”</a:t>
            </a:r>
          </a:p>
        </p:txBody>
      </p:sp>
      <p:pic>
        <p:nvPicPr>
          <p:cNvPr id="2" name="Picture 1">
            <a:extLst>
              <a:ext uri="{FF2B5EF4-FFF2-40B4-BE49-F238E27FC236}">
                <a16:creationId xmlns:a16="http://schemas.microsoft.com/office/drawing/2014/main" id="{15489D2D-ADEF-4680-931E-5E417618B402}"/>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1" y="0"/>
            <a:ext cx="7336971" cy="6871670"/>
          </a:xfrm>
          <a:prstGeom prst="rect">
            <a:avLst/>
          </a:prstGeom>
        </p:spPr>
      </p:pic>
      <p:cxnSp>
        <p:nvCxnSpPr>
          <p:cNvPr id="12" name="Straight Arrow Connector 11">
            <a:extLst>
              <a:ext uri="{FF2B5EF4-FFF2-40B4-BE49-F238E27FC236}">
                <a16:creationId xmlns:a16="http://schemas.microsoft.com/office/drawing/2014/main" id="{EC48A55A-8DB9-4F4A-9E76-98EA045A9BC7}"/>
              </a:ext>
            </a:extLst>
          </p:cNvPr>
          <p:cNvCxnSpPr>
            <a:cxnSpLocks/>
          </p:cNvCxnSpPr>
          <p:nvPr/>
        </p:nvCxnSpPr>
        <p:spPr>
          <a:xfrm flipH="1" flipV="1">
            <a:off x="6382511" y="2705854"/>
            <a:ext cx="1354253" cy="211873"/>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D826CD6-6ABB-45F9-B0FA-95493B866830}"/>
              </a:ext>
            </a:extLst>
          </p:cNvPr>
          <p:cNvSpPr txBox="1"/>
          <p:nvPr/>
        </p:nvSpPr>
        <p:spPr>
          <a:xfrm>
            <a:off x="5207929" y="2567355"/>
            <a:ext cx="1174582"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highlight>
                  <a:srgbClr val="FFFF00"/>
                </a:highlight>
                <a:uLnTx/>
                <a:uFillTx/>
                <a:latin typeface="Times New Roman" panose="02020603050405020304" pitchFamily="18" charset="0"/>
                <a:ea typeface="+mn-ea"/>
                <a:cs typeface="Times New Roman" panose="02020603050405020304" pitchFamily="18" charset="0"/>
              </a:rPr>
              <a:t>Stigmatization</a:t>
            </a:r>
          </a:p>
        </p:txBody>
      </p:sp>
    </p:spTree>
    <p:extLst>
      <p:ext uri="{BB962C8B-B14F-4D97-AF65-F5344CB8AC3E}">
        <p14:creationId xmlns:p14="http://schemas.microsoft.com/office/powerpoint/2010/main" val="1959308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5" grpId="0"/>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idx="4294967295"/>
          </p:nvPr>
        </p:nvSpPr>
        <p:spPr bwMode="auto">
          <a:xfrm>
            <a:off x="4972279" y="472192"/>
            <a:ext cx="7018616" cy="770924"/>
          </a:xfrm>
          <a:prstGeom prst="rect">
            <a:avLst/>
          </a:prstGeom>
          <a:ln>
            <a:miter lim="800000"/>
            <a:headEnd/>
            <a:tailEnd/>
          </a:ln>
        </p:spPr>
        <p:txBody>
          <a:bodyPr vert="horz" wrap="square" lIns="91440" tIns="45720" rIns="91440" bIns="45720" numCol="1" rtlCol="0" anchor="t" anchorCtr="0" compatLnSpc="1">
            <a:prstTxWarp prst="textNoShape">
              <a:avLst/>
            </a:prstTxWarp>
            <a:noAutofit/>
          </a:bodyPr>
          <a:lstStyle/>
          <a:p>
            <a:pPr algn="ctr">
              <a:spcBef>
                <a:spcPts val="0"/>
              </a:spcBef>
            </a:pPr>
            <a:r>
              <a:rPr lang="en-US" sz="4400" dirty="0">
                <a:solidFill>
                  <a:srgbClr val="000000"/>
                </a:solidFill>
                <a:latin typeface="Calibri" panose="020F0502020204030204" pitchFamily="34" charset="0"/>
                <a:ea typeface="+mn-ea"/>
                <a:cs typeface="Calibri" panose="020F0502020204030204" pitchFamily="34" charset="0"/>
              </a:rPr>
              <a:t>Stigma and substance use</a:t>
            </a:r>
          </a:p>
        </p:txBody>
      </p:sp>
      <p:sp>
        <p:nvSpPr>
          <p:cNvPr id="7" name="Rectangle 3"/>
          <p:cNvSpPr txBox="1">
            <a:spLocks noChangeArrowheads="1"/>
          </p:cNvSpPr>
          <p:nvPr/>
        </p:nvSpPr>
        <p:spPr bwMode="auto">
          <a:xfrm>
            <a:off x="4972279" y="1729526"/>
            <a:ext cx="6819442" cy="4850245"/>
          </a:xfrm>
          <a:prstGeom prst="rect">
            <a:avLst/>
          </a:prstGeom>
          <a:ln>
            <a:miter lim="800000"/>
            <a:headEnd/>
            <a:tailEnd/>
          </a:ln>
        </p:spPr>
        <p:txBody>
          <a:bodyPr vert="horz" wrap="square" lIns="91440" tIns="45720" rIns="91440" bIns="45720" numCol="1" rtlCol="0" anchor="t" anchorCtr="0" compatLnSpc="1">
            <a:prstTxWarp prst="textNoShape">
              <a:avLst/>
            </a:prstTxWarp>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bg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bg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bg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bg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bg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339725" lvl="1" indent="-339725">
              <a:spcBef>
                <a:spcPts val="0"/>
              </a:spcBef>
              <a:spcAft>
                <a:spcPts val="1800"/>
              </a:spcAft>
              <a:buClrTx/>
              <a:buSzPct val="106000"/>
              <a:buFont typeface="Arial" panose="020B0604020202020204" pitchFamily="34" charset="0"/>
              <a:buChar char="•"/>
              <a:defRPr/>
            </a:pPr>
            <a:r>
              <a:rPr lang="en-US" sz="2400" dirty="0"/>
              <a:t>Internalized stigma diminishes self-worth and self-esteem</a:t>
            </a:r>
          </a:p>
          <a:p>
            <a:pPr marL="339725" lvl="1" indent="-339725">
              <a:spcBef>
                <a:spcPts val="0"/>
              </a:spcBef>
              <a:spcAft>
                <a:spcPts val="1800"/>
              </a:spcAft>
              <a:buClrTx/>
              <a:buSzPct val="106000"/>
              <a:buFont typeface="Arial" panose="020B0604020202020204" pitchFamily="34" charset="0"/>
              <a:buChar char="•"/>
              <a:defRPr/>
            </a:pPr>
            <a:r>
              <a:rPr lang="en-US" sz="2400" dirty="0"/>
              <a:t>Stigma may inflict greater psychological pain than SUD itself</a:t>
            </a:r>
          </a:p>
          <a:p>
            <a:pPr marL="339725" lvl="1" indent="-339725">
              <a:spcBef>
                <a:spcPts val="0"/>
              </a:spcBef>
              <a:spcAft>
                <a:spcPts val="1800"/>
              </a:spcAft>
              <a:buClrTx/>
              <a:buSzPct val="106000"/>
              <a:buFont typeface="Arial" panose="020B0604020202020204" pitchFamily="34" charset="0"/>
              <a:buChar char="•"/>
              <a:defRPr/>
            </a:pPr>
            <a:r>
              <a:rPr lang="en-US" sz="2400" dirty="0"/>
              <a:t>Stigma acts as a barrier to reducing harm from use</a:t>
            </a:r>
          </a:p>
          <a:p>
            <a:pPr marL="339725" lvl="1" indent="-339725">
              <a:spcBef>
                <a:spcPts val="0"/>
              </a:spcBef>
              <a:spcAft>
                <a:spcPts val="1800"/>
              </a:spcAft>
              <a:buClrTx/>
              <a:buSzPct val="106000"/>
              <a:buFont typeface="Arial" panose="020B0604020202020204" pitchFamily="34" charset="0"/>
              <a:buChar char="•"/>
              <a:defRPr/>
            </a:pPr>
            <a:r>
              <a:rPr lang="en-US" sz="2400" dirty="0"/>
              <a:t>May increase substance use as a way of coping with internalized stigma and to boost self-esteem</a:t>
            </a:r>
          </a:p>
        </p:txBody>
      </p:sp>
      <p:sp>
        <p:nvSpPr>
          <p:cNvPr id="5" name="TextBox 4">
            <a:extLst>
              <a:ext uri="{FF2B5EF4-FFF2-40B4-BE49-F238E27FC236}">
                <a16:creationId xmlns:a16="http://schemas.microsoft.com/office/drawing/2014/main" id="{C7D0F590-EDC6-46A9-AE12-8ECBA57B33FB}"/>
              </a:ext>
            </a:extLst>
          </p:cNvPr>
          <p:cNvSpPr txBox="1"/>
          <p:nvPr/>
        </p:nvSpPr>
        <p:spPr>
          <a:xfrm>
            <a:off x="4178710" y="6493258"/>
            <a:ext cx="8013291" cy="369332"/>
          </a:xfrm>
          <a:prstGeom prst="rect">
            <a:avLst/>
          </a:prstGeom>
          <a:noFill/>
        </p:spPr>
        <p:txBody>
          <a:bodyPr wrap="square" rtlCol="0">
            <a:spAutoFit/>
          </a:bodyPr>
          <a:lstStyle/>
          <a:p>
            <a:pPr algn="r" defTabSz="914400"/>
            <a:r>
              <a:rPr lang="en-US" dirty="0">
                <a:solidFill>
                  <a:schemeClr val="bg1"/>
                </a:solidFill>
              </a:rPr>
              <a:t>Harm Reduction Coalition. Rivera et al, 2014.</a:t>
            </a:r>
            <a:endParaRPr lang="en-US" dirty="0">
              <a:solidFill>
                <a:schemeClr val="bg1"/>
              </a:solidFill>
              <a:latin typeface="Franklin Gothic Book"/>
            </a:endParaRPr>
          </a:p>
        </p:txBody>
      </p:sp>
      <p:pic>
        <p:nvPicPr>
          <p:cNvPr id="4100" name="Picture 4" descr="lonely man depressed man bench pier free photo">
            <a:extLst>
              <a:ext uri="{FF2B5EF4-FFF2-40B4-BE49-F238E27FC236}">
                <a16:creationId xmlns:a16="http://schemas.microsoft.com/office/drawing/2014/main" id="{D01AB83E-59F8-4BBB-8A7D-6BF301FF6B1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500535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idx="4294967295"/>
          </p:nvPr>
        </p:nvSpPr>
        <p:spPr bwMode="auto">
          <a:xfrm>
            <a:off x="1141754" y="267207"/>
            <a:ext cx="10750915" cy="863035"/>
          </a:xfrm>
          <a:prstGeom prst="rect">
            <a:avLst/>
          </a:prstGeom>
          <a:ln>
            <a:miter lim="800000"/>
            <a:headEnd/>
            <a:tailEnd/>
          </a:ln>
        </p:spPr>
        <p:txBody>
          <a:bodyPr vert="horz" wrap="square" lIns="91440" tIns="45720" rIns="91440" bIns="45720" numCol="1" rtlCol="0" anchor="t" anchorCtr="0" compatLnSpc="1">
            <a:prstTxWarp prst="textNoShape">
              <a:avLst/>
            </a:prstTxWarp>
            <a:noAutofit/>
          </a:bodyPr>
          <a:lstStyle/>
          <a:p>
            <a:pPr algn="ctr">
              <a:spcBef>
                <a:spcPts val="0"/>
              </a:spcBef>
            </a:pPr>
            <a:r>
              <a:rPr lang="en-US" sz="4400" dirty="0">
                <a:solidFill>
                  <a:srgbClr val="000000"/>
                </a:solidFill>
                <a:latin typeface="Calibri" panose="020F0502020204030204" pitchFamily="34" charset="0"/>
                <a:ea typeface="+mn-ea"/>
                <a:cs typeface="Calibri" panose="020F0502020204030204" pitchFamily="34" charset="0"/>
              </a:rPr>
              <a:t>Provider stigma towards pts with SUDs</a:t>
            </a:r>
          </a:p>
        </p:txBody>
      </p:sp>
      <p:sp>
        <p:nvSpPr>
          <p:cNvPr id="7" name="Rectangle 3"/>
          <p:cNvSpPr txBox="1">
            <a:spLocks noChangeArrowheads="1"/>
          </p:cNvSpPr>
          <p:nvPr/>
        </p:nvSpPr>
        <p:spPr bwMode="auto">
          <a:xfrm>
            <a:off x="5814398" y="1819699"/>
            <a:ext cx="6183278" cy="3978271"/>
          </a:xfrm>
          <a:prstGeom prst="rect">
            <a:avLst/>
          </a:prstGeom>
          <a:ln>
            <a:miter lim="800000"/>
            <a:headEnd/>
            <a:tailEnd/>
          </a:ln>
        </p:spPr>
        <p:txBody>
          <a:bodyPr vert="horz" wrap="square" lIns="91440" tIns="45720" rIns="91440" bIns="45720" numCol="1" rtlCol="0" anchor="t" anchorCtr="0" compatLnSpc="1">
            <a:prstTxWarp prst="textNoShape">
              <a:avLst/>
            </a:prstTxWarp>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bg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bg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bg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bg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bg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lvl="1" indent="0">
              <a:spcBef>
                <a:spcPts val="0"/>
              </a:spcBef>
              <a:spcAft>
                <a:spcPts val="600"/>
              </a:spcAft>
              <a:buClr>
                <a:srgbClr val="7F6000"/>
              </a:buClr>
              <a:buSzPct val="106000"/>
              <a:buNone/>
              <a:defRPr/>
            </a:pPr>
            <a:r>
              <a:rPr lang="en-US" sz="2000" dirty="0"/>
              <a:t>Common, and more highly stigmatized than with pts with other health conditions</a:t>
            </a:r>
          </a:p>
          <a:p>
            <a:pPr marL="400050" lvl="2" indent="0">
              <a:spcBef>
                <a:spcPts val="0"/>
              </a:spcBef>
              <a:spcAft>
                <a:spcPts val="600"/>
              </a:spcAft>
              <a:buClr>
                <a:srgbClr val="7F6000"/>
              </a:buClr>
              <a:buSzPct val="106000"/>
              <a:buNone/>
              <a:defRPr/>
            </a:pPr>
            <a:endParaRPr lang="en-US" sz="2000" dirty="0"/>
          </a:p>
          <a:p>
            <a:pPr marL="0" marR="0" lvl="1" indent="0" algn="l" defTabSz="457200" rtl="0" eaLnBrk="1" fontAlgn="auto" latinLnBrk="0" hangingPunct="1">
              <a:lnSpc>
                <a:spcPct val="100000"/>
              </a:lnSpc>
              <a:spcBef>
                <a:spcPts val="0"/>
              </a:spcBef>
              <a:spcAft>
                <a:spcPts val="1800"/>
              </a:spcAft>
              <a:buClr>
                <a:srgbClr val="7F6000"/>
              </a:buClr>
              <a:buSzPct val="106000"/>
              <a:buFont typeface="Wingdings 3" charset="2"/>
              <a:buNone/>
              <a:tabLst/>
              <a:defRPr/>
            </a:pPr>
            <a:r>
              <a:rPr lang="en-US" sz="2000" dirty="0">
                <a:solidFill>
                  <a:prstClr val="black"/>
                </a:solidFill>
              </a:rPr>
              <a:t>Pts with SUDs</a:t>
            </a:r>
            <a:r>
              <a:rPr kumimoji="0" lang="en-US" sz="2000" b="0" i="0" u="none" strike="noStrike" kern="1200" cap="none" spc="0" normalizeH="0" baseline="0" noProof="0" dirty="0">
                <a:ln>
                  <a:noFill/>
                </a:ln>
                <a:solidFill>
                  <a:prstClr val="black"/>
                </a:solidFill>
                <a:effectLst/>
                <a:uLnTx/>
                <a:uFillTx/>
                <a:ea typeface="+mj-ea"/>
                <a:cs typeface="+mj-cs"/>
              </a:rPr>
              <a:t> are more likely to be perceived by providers as:</a:t>
            </a:r>
          </a:p>
          <a:p>
            <a:pPr marL="682625" lvl="1" indent="-339725">
              <a:spcBef>
                <a:spcPts val="0"/>
              </a:spcBef>
              <a:spcAft>
                <a:spcPts val="1800"/>
              </a:spcAft>
              <a:buClrTx/>
              <a:buSzPct val="106000"/>
              <a:buFont typeface="Arial" panose="020B0604020202020204" pitchFamily="34" charset="0"/>
              <a:buChar char="•"/>
              <a:defRPr/>
            </a:pPr>
            <a:r>
              <a:rPr lang="en-US" sz="2000" dirty="0">
                <a:solidFill>
                  <a:prstClr val="black"/>
                </a:solidFill>
              </a:rPr>
              <a:t>Less honest or trustworthy</a:t>
            </a:r>
          </a:p>
          <a:p>
            <a:pPr marL="682625" marR="0" lvl="1" indent="-339725" algn="l" defTabSz="457200" rtl="0" eaLnBrk="1" fontAlgn="auto" latinLnBrk="0" hangingPunct="1">
              <a:lnSpc>
                <a:spcPct val="100000"/>
              </a:lnSpc>
              <a:spcBef>
                <a:spcPts val="0"/>
              </a:spcBef>
              <a:spcAft>
                <a:spcPts val="1800"/>
              </a:spcAft>
              <a:buClrTx/>
              <a:buSzPct val="106000"/>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ea typeface="+mj-ea"/>
                <a:cs typeface="+mj-cs"/>
              </a:rPr>
              <a:t>More likely to overuse system resources</a:t>
            </a:r>
          </a:p>
          <a:p>
            <a:pPr marL="682625" lvl="1" indent="-339725">
              <a:spcBef>
                <a:spcPts val="0"/>
              </a:spcBef>
              <a:spcAft>
                <a:spcPts val="1800"/>
              </a:spcAft>
              <a:buClrTx/>
              <a:buSzPct val="106000"/>
              <a:buFont typeface="Arial" panose="020B0604020202020204" pitchFamily="34" charset="0"/>
              <a:buChar char="•"/>
              <a:defRPr/>
            </a:pPr>
            <a:r>
              <a:rPr kumimoji="0" lang="en-US" sz="2000" b="0" i="0" u="none" strike="noStrike" kern="1200" cap="none" spc="0" normalizeH="0" baseline="0" noProof="0" dirty="0">
                <a:ln>
                  <a:noFill/>
                </a:ln>
                <a:solidFill>
                  <a:prstClr val="black"/>
                </a:solidFill>
                <a:effectLst/>
                <a:uLnTx/>
                <a:uFillTx/>
                <a:ea typeface="+mj-ea"/>
                <a:cs typeface="+mj-cs"/>
              </a:rPr>
              <a:t>Less vested in their own </a:t>
            </a:r>
            <a:r>
              <a:rPr lang="en-US" sz="2000" dirty="0">
                <a:solidFill>
                  <a:prstClr val="black"/>
                </a:solidFill>
              </a:rPr>
              <a:t>health, adhere to care</a:t>
            </a:r>
            <a:endParaRPr lang="en-US" sz="2000" dirty="0"/>
          </a:p>
          <a:p>
            <a:pPr marL="739775" lvl="2" indent="-339725">
              <a:spcBef>
                <a:spcPts val="0"/>
              </a:spcBef>
              <a:spcAft>
                <a:spcPts val="600"/>
              </a:spcAft>
              <a:buClr>
                <a:srgbClr val="7F6000"/>
              </a:buClr>
              <a:buSzPct val="106000"/>
              <a:buFont typeface="Arial" panose="020B0604020202020204" pitchFamily="34" charset="0"/>
              <a:buChar char="•"/>
              <a:defRPr/>
            </a:pPr>
            <a:endParaRPr lang="en-US" sz="2400" dirty="0"/>
          </a:p>
          <a:p>
            <a:pPr marL="739775" lvl="2" indent="-339725">
              <a:spcBef>
                <a:spcPts val="0"/>
              </a:spcBef>
              <a:spcAft>
                <a:spcPts val="1800"/>
              </a:spcAft>
              <a:buClr>
                <a:srgbClr val="7F6000"/>
              </a:buClr>
              <a:buSzPct val="106000"/>
              <a:buFont typeface="Arial" panose="020B0604020202020204" pitchFamily="34" charset="0"/>
              <a:buChar char="•"/>
              <a:defRPr/>
            </a:pPr>
            <a:endParaRPr lang="en-US" sz="2400" dirty="0"/>
          </a:p>
        </p:txBody>
      </p:sp>
      <p:sp>
        <p:nvSpPr>
          <p:cNvPr id="5" name="TextBox 4">
            <a:extLst>
              <a:ext uri="{FF2B5EF4-FFF2-40B4-BE49-F238E27FC236}">
                <a16:creationId xmlns:a16="http://schemas.microsoft.com/office/drawing/2014/main" id="{C7D0F590-EDC6-46A9-AE12-8ECBA57B33FB}"/>
              </a:ext>
            </a:extLst>
          </p:cNvPr>
          <p:cNvSpPr txBox="1"/>
          <p:nvPr/>
        </p:nvSpPr>
        <p:spPr>
          <a:xfrm>
            <a:off x="3510116" y="6487427"/>
            <a:ext cx="8681885" cy="369332"/>
          </a:xfrm>
          <a:prstGeom prst="rect">
            <a:avLst/>
          </a:prstGeom>
          <a:noFill/>
        </p:spPr>
        <p:txBody>
          <a:bodyPr wrap="square" rtlCol="0">
            <a:spAutoFit/>
          </a:bodyPr>
          <a:lstStyle/>
          <a:p>
            <a:pPr algn="r" defTabSz="914400"/>
            <a:r>
              <a:rPr lang="en-US" dirty="0">
                <a:solidFill>
                  <a:schemeClr val="bg1"/>
                </a:solidFill>
              </a:rPr>
              <a:t>van </a:t>
            </a:r>
            <a:r>
              <a:rPr lang="en-US" dirty="0" err="1">
                <a:solidFill>
                  <a:schemeClr val="bg1"/>
                </a:solidFill>
              </a:rPr>
              <a:t>Boekel</a:t>
            </a:r>
            <a:r>
              <a:rPr lang="en-US" dirty="0">
                <a:solidFill>
                  <a:schemeClr val="bg1"/>
                </a:solidFill>
              </a:rPr>
              <a:t> et al, 2013. </a:t>
            </a:r>
            <a:r>
              <a:rPr lang="en-US" dirty="0" err="1">
                <a:solidFill>
                  <a:schemeClr val="bg1"/>
                </a:solidFill>
              </a:rPr>
              <a:t>Westergaard</a:t>
            </a:r>
            <a:r>
              <a:rPr lang="en-US" dirty="0">
                <a:solidFill>
                  <a:schemeClr val="bg1"/>
                </a:solidFill>
              </a:rPr>
              <a:t> et al, 2012.</a:t>
            </a:r>
            <a:endParaRPr lang="en-US" dirty="0">
              <a:solidFill>
                <a:schemeClr val="bg1"/>
              </a:solidFill>
              <a:latin typeface="Franklin Gothic Book"/>
            </a:endParaRPr>
          </a:p>
        </p:txBody>
      </p:sp>
      <p:pic>
        <p:nvPicPr>
          <p:cNvPr id="3" name="Picture 2" descr="A hand holding a toothbrush&#10;&#10;Description automatically generated">
            <a:extLst>
              <a:ext uri="{FF2B5EF4-FFF2-40B4-BE49-F238E27FC236}">
                <a16:creationId xmlns:a16="http://schemas.microsoft.com/office/drawing/2014/main" id="{67D9AD24-017A-4A67-B4B4-86471000D0A6}"/>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85028" y="2112502"/>
            <a:ext cx="4738108" cy="3155149"/>
          </a:xfrm>
          <a:prstGeom prst="rect">
            <a:avLst/>
          </a:prstGeom>
        </p:spPr>
      </p:pic>
      <p:pic>
        <p:nvPicPr>
          <p:cNvPr id="2" name="Picture 1">
            <a:extLst>
              <a:ext uri="{FF2B5EF4-FFF2-40B4-BE49-F238E27FC236}">
                <a16:creationId xmlns:a16="http://schemas.microsoft.com/office/drawing/2014/main" id="{0925D53B-4999-4DFA-96EF-4965BC0B714F}"/>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55426" y="75347"/>
            <a:ext cx="810675" cy="597403"/>
          </a:xfrm>
          <a:prstGeom prst="rect">
            <a:avLst/>
          </a:prstGeom>
        </p:spPr>
      </p:pic>
    </p:spTree>
    <p:extLst>
      <p:ext uri="{BB962C8B-B14F-4D97-AF65-F5344CB8AC3E}">
        <p14:creationId xmlns:p14="http://schemas.microsoft.com/office/powerpoint/2010/main" val="417031591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idx="4294967295"/>
          </p:nvPr>
        </p:nvSpPr>
        <p:spPr bwMode="auto">
          <a:xfrm>
            <a:off x="134754" y="366331"/>
            <a:ext cx="11713945" cy="799800"/>
          </a:xfrm>
          <a:prstGeom prst="rect">
            <a:avLst/>
          </a:prstGeom>
          <a:ln>
            <a:miter lim="800000"/>
            <a:headEnd/>
            <a:tailEnd/>
          </a:ln>
        </p:spPr>
        <p:txBody>
          <a:bodyPr vert="horz" wrap="square" lIns="91440" tIns="45720" rIns="91440" bIns="45720" numCol="1" rtlCol="0" anchor="t" anchorCtr="0" compatLnSpc="1">
            <a:prstTxWarp prst="textNoShape">
              <a:avLst/>
            </a:prstTxWarp>
            <a:noAutofit/>
          </a:bodyPr>
          <a:lstStyle/>
          <a:p>
            <a:pPr algn="ctr">
              <a:spcBef>
                <a:spcPts val="0"/>
              </a:spcBef>
            </a:pPr>
            <a:r>
              <a:rPr lang="en-US" sz="4400" dirty="0">
                <a:solidFill>
                  <a:srgbClr val="000000"/>
                </a:solidFill>
                <a:latin typeface="Calibri" panose="020F0502020204030204" pitchFamily="34" charset="0"/>
                <a:ea typeface="+mn-ea"/>
                <a:cs typeface="Calibri" panose="020F0502020204030204" pitchFamily="34" charset="0"/>
              </a:rPr>
              <a:t>Impact of stigma on patients</a:t>
            </a:r>
          </a:p>
        </p:txBody>
      </p:sp>
      <p:sp>
        <p:nvSpPr>
          <p:cNvPr id="7" name="Rectangle 3"/>
          <p:cNvSpPr txBox="1">
            <a:spLocks noChangeArrowheads="1"/>
          </p:cNvSpPr>
          <p:nvPr/>
        </p:nvSpPr>
        <p:spPr bwMode="auto">
          <a:xfrm>
            <a:off x="333203" y="1877808"/>
            <a:ext cx="6368387" cy="4049267"/>
          </a:xfrm>
          <a:prstGeom prst="rect">
            <a:avLst/>
          </a:prstGeom>
          <a:ln>
            <a:miter lim="800000"/>
            <a:headEnd/>
            <a:tailEnd/>
          </a:ln>
        </p:spPr>
        <p:txBody>
          <a:bodyPr vert="horz" wrap="square" lIns="91440" tIns="45720" rIns="91440" bIns="45720" numCol="1" rtlCol="0" anchor="t" anchorCtr="0" compatLnSpc="1">
            <a:prstTxWarp prst="textNoShape">
              <a:avLst/>
            </a:prstTxWarp>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bg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bg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bg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bg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bg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lvl="1" indent="0">
              <a:spcBef>
                <a:spcPts val="0"/>
              </a:spcBef>
              <a:spcAft>
                <a:spcPts val="1200"/>
              </a:spcAft>
              <a:buClrTx/>
              <a:buSzPct val="106000"/>
              <a:buNone/>
              <a:defRPr/>
            </a:pPr>
            <a:r>
              <a:rPr lang="en-US" sz="2400" dirty="0"/>
              <a:t>Pts who perceive stigma are more likely to:</a:t>
            </a:r>
          </a:p>
          <a:p>
            <a:pPr marL="742950" lvl="2" indent="-342900">
              <a:spcBef>
                <a:spcPts val="0"/>
              </a:spcBef>
              <a:spcAft>
                <a:spcPts val="1200"/>
              </a:spcAft>
              <a:buClrTx/>
              <a:buSzPct val="106000"/>
              <a:buFont typeface="Arial" panose="020B0604020202020204" pitchFamily="34" charset="0"/>
              <a:buChar char="•"/>
              <a:defRPr/>
            </a:pPr>
            <a:r>
              <a:rPr lang="en-US" sz="2200" dirty="0"/>
              <a:t>Fail to overcome barriers to accessing health care</a:t>
            </a:r>
          </a:p>
          <a:p>
            <a:pPr marL="742950" lvl="2" indent="-342900">
              <a:spcBef>
                <a:spcPts val="0"/>
              </a:spcBef>
              <a:spcAft>
                <a:spcPts val="1200"/>
              </a:spcAft>
              <a:buClrTx/>
              <a:buSzPct val="106000"/>
              <a:buFont typeface="Arial" panose="020B0604020202020204" pitchFamily="34" charset="0"/>
              <a:buChar char="•"/>
              <a:defRPr/>
            </a:pPr>
            <a:r>
              <a:rPr lang="en-US" sz="2200" dirty="0"/>
              <a:t>Conceal their substance use from providers</a:t>
            </a:r>
          </a:p>
          <a:p>
            <a:pPr marL="742950" lvl="2" indent="-342900">
              <a:spcBef>
                <a:spcPts val="0"/>
              </a:spcBef>
              <a:spcAft>
                <a:spcPts val="1800"/>
              </a:spcAft>
              <a:buClrTx/>
              <a:buSzPct val="106000"/>
              <a:buFont typeface="Arial" panose="020B0604020202020204" pitchFamily="34" charset="0"/>
              <a:buChar char="•"/>
              <a:defRPr/>
            </a:pPr>
            <a:r>
              <a:rPr lang="en-US" sz="2200" dirty="0"/>
              <a:t>Report poor rapport with their provider</a:t>
            </a:r>
          </a:p>
          <a:p>
            <a:pPr marL="742950" lvl="2" indent="-342900">
              <a:spcBef>
                <a:spcPts val="0"/>
              </a:spcBef>
              <a:spcAft>
                <a:spcPts val="1800"/>
              </a:spcAft>
              <a:buClrTx/>
              <a:buSzPct val="106000"/>
              <a:buFont typeface="Arial" panose="020B0604020202020204" pitchFamily="34" charset="0"/>
              <a:buChar char="•"/>
              <a:defRPr/>
            </a:pPr>
            <a:r>
              <a:rPr lang="en-US" sz="2200" dirty="0"/>
              <a:t>Avoid or interrupt treatment</a:t>
            </a:r>
          </a:p>
          <a:p>
            <a:pPr marL="742950" lvl="2" indent="-342900">
              <a:spcBef>
                <a:spcPts val="0"/>
              </a:spcBef>
              <a:spcAft>
                <a:spcPts val="1800"/>
              </a:spcAft>
              <a:buClrTx/>
              <a:buSzPct val="106000"/>
              <a:buFont typeface="Arial" panose="020B0604020202020204" pitchFamily="34" charset="0"/>
              <a:buChar char="•"/>
              <a:defRPr/>
            </a:pPr>
            <a:r>
              <a:rPr lang="en-US" sz="2200" dirty="0"/>
              <a:t>Not come back for follow up</a:t>
            </a:r>
            <a:endParaRPr lang="en-US" sz="2400" dirty="0"/>
          </a:p>
        </p:txBody>
      </p:sp>
      <p:pic>
        <p:nvPicPr>
          <p:cNvPr id="4" name="Picture 3">
            <a:extLst>
              <a:ext uri="{FF2B5EF4-FFF2-40B4-BE49-F238E27FC236}">
                <a16:creationId xmlns:a16="http://schemas.microsoft.com/office/drawing/2014/main" id="{7BF4B4EA-C0F4-4410-9DAD-82C9D9F1AD44}"/>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7091000" y="2072366"/>
            <a:ext cx="4620127" cy="3233068"/>
          </a:xfrm>
          <a:prstGeom prst="rect">
            <a:avLst/>
          </a:prstGeom>
        </p:spPr>
      </p:pic>
      <p:sp>
        <p:nvSpPr>
          <p:cNvPr id="5" name="TextBox 4">
            <a:extLst>
              <a:ext uri="{FF2B5EF4-FFF2-40B4-BE49-F238E27FC236}">
                <a16:creationId xmlns:a16="http://schemas.microsoft.com/office/drawing/2014/main" id="{56AE4BB1-5A42-4259-B30E-4DFD3CA55C68}"/>
              </a:ext>
            </a:extLst>
          </p:cNvPr>
          <p:cNvSpPr txBox="1"/>
          <p:nvPr/>
        </p:nvSpPr>
        <p:spPr>
          <a:xfrm>
            <a:off x="6361471" y="6454086"/>
            <a:ext cx="5830529" cy="369332"/>
          </a:xfrm>
          <a:prstGeom prst="rect">
            <a:avLst/>
          </a:prstGeom>
          <a:noFill/>
        </p:spPr>
        <p:txBody>
          <a:bodyPr wrap="square" rtlCol="0">
            <a:spAutoFit/>
          </a:bodyPr>
          <a:lstStyle/>
          <a:p>
            <a:pPr algn="r" defTabSz="914400"/>
            <a:r>
              <a:rPr lang="en-US" dirty="0">
                <a:solidFill>
                  <a:schemeClr val="bg1"/>
                </a:solidFill>
              </a:rPr>
              <a:t>Neale et al, 2008. Ball et al 2006, Eaton et al 2004. </a:t>
            </a:r>
            <a:endParaRPr lang="en-US" dirty="0">
              <a:solidFill>
                <a:schemeClr val="bg1"/>
              </a:solidFill>
              <a:latin typeface="Franklin Gothic Book"/>
            </a:endParaRPr>
          </a:p>
        </p:txBody>
      </p:sp>
      <p:pic>
        <p:nvPicPr>
          <p:cNvPr id="2" name="Picture 1">
            <a:extLst>
              <a:ext uri="{FF2B5EF4-FFF2-40B4-BE49-F238E27FC236}">
                <a16:creationId xmlns:a16="http://schemas.microsoft.com/office/drawing/2014/main" id="{509AC74F-9AC4-43B8-817D-DBE8778E3AC6}"/>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55426" y="75347"/>
            <a:ext cx="810675" cy="597403"/>
          </a:xfrm>
          <a:prstGeom prst="rect">
            <a:avLst/>
          </a:prstGeom>
        </p:spPr>
      </p:pic>
    </p:spTree>
    <p:extLst>
      <p:ext uri="{BB962C8B-B14F-4D97-AF65-F5344CB8AC3E}">
        <p14:creationId xmlns:p14="http://schemas.microsoft.com/office/powerpoint/2010/main" val="373980590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idx="4294967295"/>
          </p:nvPr>
        </p:nvSpPr>
        <p:spPr bwMode="auto">
          <a:xfrm>
            <a:off x="275303" y="229472"/>
            <a:ext cx="11415251" cy="891405"/>
          </a:xfrm>
          <a:prstGeom prst="rect">
            <a:avLst/>
          </a:prstGeom>
          <a:ln>
            <a:miter lim="800000"/>
            <a:headEnd/>
            <a:tailEnd/>
          </a:ln>
        </p:spPr>
        <p:txBody>
          <a:bodyPr vert="horz" wrap="square" lIns="91440" tIns="45720" rIns="91440" bIns="45720" numCol="1" rtlCol="0" anchor="t" anchorCtr="0" compatLnSpc="1">
            <a:prstTxWarp prst="textNoShape">
              <a:avLst/>
            </a:prstTxWarp>
            <a:noAutofit/>
          </a:bodyPr>
          <a:lstStyle/>
          <a:p>
            <a:pPr algn="ctr">
              <a:spcBef>
                <a:spcPts val="0"/>
              </a:spcBef>
            </a:pPr>
            <a:r>
              <a:rPr lang="en-US" sz="4400" dirty="0">
                <a:solidFill>
                  <a:srgbClr val="000000"/>
                </a:solidFill>
                <a:latin typeface="Calibri" panose="020F0502020204030204" pitchFamily="34" charset="0"/>
                <a:ea typeface="+mn-ea"/>
                <a:cs typeface="Calibri" panose="020F0502020204030204" pitchFamily="34" charset="0"/>
              </a:rPr>
              <a:t>Where does stigma come from?</a:t>
            </a:r>
          </a:p>
        </p:txBody>
      </p:sp>
      <p:sp>
        <p:nvSpPr>
          <p:cNvPr id="7" name="Rectangle 3"/>
          <p:cNvSpPr txBox="1">
            <a:spLocks noChangeArrowheads="1"/>
          </p:cNvSpPr>
          <p:nvPr/>
        </p:nvSpPr>
        <p:spPr bwMode="auto">
          <a:xfrm>
            <a:off x="4598205" y="2443780"/>
            <a:ext cx="7366112" cy="2695798"/>
          </a:xfrm>
          <a:prstGeom prst="rect">
            <a:avLst/>
          </a:prstGeom>
          <a:ln>
            <a:miter lim="800000"/>
            <a:headEnd/>
            <a:tailEnd/>
          </a:ln>
        </p:spPr>
        <p:txBody>
          <a:bodyPr vert="horz" wrap="square" lIns="91440" tIns="45720" rIns="91440" bIns="45720" numCol="1" rtlCol="0" anchor="t" anchorCtr="0" compatLnSpc="1">
            <a:prstTxWarp prst="textNoShape">
              <a:avLst/>
            </a:prstTxWarp>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bg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bg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bg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bg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bg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marR="0" lvl="1" indent="0" algn="l" defTabSz="457200" rtl="0" eaLnBrk="1" fontAlgn="auto" latinLnBrk="0" hangingPunct="1">
              <a:lnSpc>
                <a:spcPct val="100000"/>
              </a:lnSpc>
              <a:spcBef>
                <a:spcPts val="0"/>
              </a:spcBef>
              <a:spcAft>
                <a:spcPts val="1800"/>
              </a:spcAft>
              <a:buClr>
                <a:srgbClr val="7F6000"/>
              </a:buClr>
              <a:buSzPct val="106000"/>
              <a:buFont typeface="Wingdings 3" charset="2"/>
              <a:buNone/>
              <a:tabLst/>
              <a:defRPr/>
            </a:pPr>
            <a:r>
              <a:rPr kumimoji="0" lang="en-US" sz="2600" b="0" i="0" u="none" strike="noStrike" kern="1200" cap="none" spc="0" normalizeH="0" baseline="0" noProof="0" dirty="0">
                <a:ln>
                  <a:noFill/>
                </a:ln>
                <a:solidFill>
                  <a:prstClr val="black"/>
                </a:solidFill>
                <a:effectLst/>
                <a:uLnTx/>
                <a:uFillTx/>
                <a:latin typeface="Century Gothic" panose="020B0502020202020204"/>
                <a:ea typeface="+mj-ea"/>
                <a:cs typeface="+mj-cs"/>
              </a:rPr>
              <a:t>Two main factors:</a:t>
            </a:r>
            <a:endParaRPr kumimoji="0" lang="en-US" sz="2600" b="1" i="0" u="none" strike="noStrike" kern="1200" cap="none" spc="0" normalizeH="0" baseline="0" noProof="0" dirty="0">
              <a:ln>
                <a:noFill/>
              </a:ln>
              <a:solidFill>
                <a:prstClr val="black"/>
              </a:solidFill>
              <a:effectLst/>
              <a:uLnTx/>
              <a:uFillTx/>
              <a:latin typeface="Century Gothic" panose="020B0502020202020204"/>
              <a:ea typeface="+mj-ea"/>
              <a:cs typeface="+mj-cs"/>
            </a:endParaRPr>
          </a:p>
          <a:p>
            <a:pPr marL="339725" marR="0" lvl="1" indent="-339725" algn="l" defTabSz="457200" rtl="0" eaLnBrk="1" fontAlgn="auto" latinLnBrk="0" hangingPunct="1">
              <a:lnSpc>
                <a:spcPct val="100000"/>
              </a:lnSpc>
              <a:spcBef>
                <a:spcPts val="0"/>
              </a:spcBef>
              <a:spcAft>
                <a:spcPts val="1800"/>
              </a:spcAft>
              <a:buClr>
                <a:srgbClr val="ACC995">
                  <a:lumMod val="50000"/>
                </a:srgbClr>
              </a:buClr>
              <a:buSzPct val="106000"/>
              <a:buFont typeface="Arial" panose="020B0604020202020204" pitchFamily="34" charset="0"/>
              <a:buChar char="•"/>
              <a:tabLst/>
              <a:defRPr/>
            </a:pPr>
            <a:r>
              <a:rPr kumimoji="0" lang="en-US" sz="2600" b="0" i="0" u="none" strike="noStrike" kern="1200" cap="none" spc="0" normalizeH="0" baseline="0" noProof="0">
                <a:ln>
                  <a:noFill/>
                </a:ln>
                <a:solidFill>
                  <a:prstClr val="black"/>
                </a:solidFill>
                <a:effectLst/>
                <a:uLnTx/>
                <a:uFillTx/>
                <a:latin typeface="Century Gothic" panose="020B0502020202020204"/>
                <a:ea typeface="+mj-ea"/>
                <a:cs typeface="+mj-cs"/>
              </a:rPr>
              <a:t>When an </a:t>
            </a:r>
            <a:r>
              <a:rPr kumimoji="0" lang="en-US" sz="2600" b="0" i="0" u="none" strike="noStrike" kern="1200" cap="none" spc="0" normalizeH="0" baseline="0" noProof="0" dirty="0">
                <a:ln>
                  <a:noFill/>
                </a:ln>
                <a:solidFill>
                  <a:prstClr val="black"/>
                </a:solidFill>
                <a:effectLst/>
                <a:uLnTx/>
                <a:uFillTx/>
                <a:latin typeface="Century Gothic" panose="020B0502020202020204"/>
                <a:ea typeface="+mj-ea"/>
                <a:cs typeface="+mj-cs"/>
              </a:rPr>
              <a:t>individual </a:t>
            </a:r>
            <a:r>
              <a:rPr kumimoji="0" lang="en-US" sz="2600" b="0" i="0" u="none" strike="noStrike" kern="1200" cap="none" spc="0" normalizeH="0" baseline="0" noProof="0">
                <a:ln>
                  <a:noFill/>
                </a:ln>
                <a:solidFill>
                  <a:prstClr val="black"/>
                </a:solidFill>
                <a:effectLst/>
                <a:uLnTx/>
                <a:uFillTx/>
                <a:latin typeface="Century Gothic" panose="020B0502020202020204"/>
                <a:ea typeface="+mj-ea"/>
                <a:cs typeface="+mj-cs"/>
              </a:rPr>
              <a:t>is perceived as responsible </a:t>
            </a:r>
            <a:r>
              <a:rPr kumimoji="0" lang="en-US" sz="2600" b="0" i="0" u="none" strike="noStrike" kern="1200" cap="none" spc="0" normalizeH="0" baseline="0" noProof="0" dirty="0">
                <a:ln>
                  <a:noFill/>
                </a:ln>
                <a:solidFill>
                  <a:prstClr val="black"/>
                </a:solidFill>
                <a:effectLst/>
                <a:uLnTx/>
                <a:uFillTx/>
                <a:latin typeface="Century Gothic" panose="020B0502020202020204"/>
                <a:ea typeface="+mj-ea"/>
                <a:cs typeface="+mj-cs"/>
              </a:rPr>
              <a:t>for </a:t>
            </a:r>
            <a:r>
              <a:rPr kumimoji="0" lang="en-US" sz="2600" b="1" i="0" u="none" strike="noStrike" kern="1200" cap="none" spc="0" normalizeH="0" baseline="0" noProof="0">
                <a:ln>
                  <a:noFill/>
                </a:ln>
                <a:solidFill>
                  <a:prstClr val="black"/>
                </a:solidFill>
                <a:effectLst/>
                <a:uLnTx/>
                <a:uFillTx/>
                <a:latin typeface="Century Gothic" panose="020B0502020202020204"/>
                <a:ea typeface="+mj-ea"/>
                <a:cs typeface="+mj-cs"/>
              </a:rPr>
              <a:t>causing</a:t>
            </a:r>
            <a:r>
              <a:rPr kumimoji="0" lang="en-US" sz="2600" b="0" i="0" u="none" strike="noStrike" kern="1200" cap="none" spc="0" normalizeH="0" baseline="0" noProof="0">
                <a:ln>
                  <a:noFill/>
                </a:ln>
                <a:solidFill>
                  <a:prstClr val="black"/>
                </a:solidFill>
                <a:effectLst/>
                <a:uLnTx/>
                <a:uFillTx/>
                <a:latin typeface="Century Gothic" panose="020B0502020202020204"/>
                <a:ea typeface="+mj-ea"/>
                <a:cs typeface="+mj-cs"/>
              </a:rPr>
              <a:t> their problem behavior</a:t>
            </a:r>
            <a:endParaRPr kumimoji="0" lang="en-US" sz="2600" b="0" i="0" u="none" strike="noStrike" kern="1200" cap="none" spc="0" normalizeH="0" baseline="0" noProof="0" dirty="0">
              <a:ln>
                <a:noFill/>
              </a:ln>
              <a:solidFill>
                <a:prstClr val="black"/>
              </a:solidFill>
              <a:effectLst/>
              <a:uLnTx/>
              <a:uFillTx/>
              <a:latin typeface="Century Gothic" panose="020B0502020202020204"/>
              <a:ea typeface="+mj-ea"/>
              <a:cs typeface="+mj-cs"/>
            </a:endParaRPr>
          </a:p>
          <a:p>
            <a:pPr marL="339725" marR="0" lvl="1" indent="-339725" algn="l" defTabSz="457200" rtl="0" eaLnBrk="1" fontAlgn="auto" latinLnBrk="0" hangingPunct="1">
              <a:lnSpc>
                <a:spcPct val="100000"/>
              </a:lnSpc>
              <a:spcBef>
                <a:spcPts val="0"/>
              </a:spcBef>
              <a:spcAft>
                <a:spcPts val="1800"/>
              </a:spcAft>
              <a:buClr>
                <a:srgbClr val="ACC995">
                  <a:lumMod val="50000"/>
                </a:srgbClr>
              </a:buClr>
              <a:buSzPct val="106000"/>
              <a:buFont typeface="Arial" panose="020B0604020202020204" pitchFamily="34" charset="0"/>
              <a:buChar char="•"/>
              <a:tabLst/>
              <a:defRPr/>
            </a:pPr>
            <a:r>
              <a:rPr kumimoji="0" lang="en-US" sz="2600" b="0" i="0" u="none" strike="noStrike" kern="1200" cap="none" spc="0" normalizeH="0" baseline="0" noProof="0">
                <a:ln>
                  <a:noFill/>
                </a:ln>
                <a:solidFill>
                  <a:prstClr val="black"/>
                </a:solidFill>
                <a:effectLst/>
                <a:uLnTx/>
                <a:uFillTx/>
                <a:latin typeface="Century Gothic" panose="020B0502020202020204"/>
                <a:ea typeface="+mj-ea"/>
                <a:cs typeface="+mj-cs"/>
              </a:rPr>
              <a:t>When an individual is perceived as being able to </a:t>
            </a:r>
            <a:r>
              <a:rPr kumimoji="0" lang="en-US" sz="2600" b="1" i="0" u="none" strike="noStrike" kern="1200" cap="none" spc="0" normalizeH="0" baseline="0" noProof="0">
                <a:ln>
                  <a:noFill/>
                </a:ln>
                <a:solidFill>
                  <a:prstClr val="black"/>
                </a:solidFill>
                <a:effectLst/>
                <a:uLnTx/>
                <a:uFillTx/>
                <a:latin typeface="Century Gothic" panose="020B0502020202020204"/>
                <a:ea typeface="+mj-ea"/>
                <a:cs typeface="+mj-cs"/>
              </a:rPr>
              <a:t>control</a:t>
            </a:r>
            <a:r>
              <a:rPr kumimoji="0" lang="en-US" sz="2600" b="0" i="0" u="none" strike="noStrike" kern="1200" cap="none" spc="0" normalizeH="0" baseline="0" noProof="0">
                <a:ln>
                  <a:noFill/>
                </a:ln>
                <a:solidFill>
                  <a:prstClr val="black"/>
                </a:solidFill>
                <a:effectLst/>
                <a:uLnTx/>
                <a:uFillTx/>
                <a:latin typeface="Century Gothic" panose="020B0502020202020204"/>
                <a:ea typeface="+mj-ea"/>
                <a:cs typeface="+mj-cs"/>
              </a:rPr>
              <a:t> their problem behavior</a:t>
            </a:r>
            <a:endParaRPr kumimoji="0" lang="en-US" sz="2600" b="0" i="0" u="none" strike="noStrike" kern="1200" cap="none" spc="0" normalizeH="0" baseline="0" noProof="0" dirty="0">
              <a:ln>
                <a:noFill/>
              </a:ln>
              <a:solidFill>
                <a:prstClr val="black"/>
              </a:solidFill>
              <a:effectLst/>
              <a:uLnTx/>
              <a:uFillTx/>
              <a:latin typeface="Century Gothic" panose="020B0502020202020204"/>
              <a:ea typeface="+mj-ea"/>
              <a:cs typeface="+mj-cs"/>
            </a:endParaRPr>
          </a:p>
        </p:txBody>
      </p:sp>
      <p:sp>
        <p:nvSpPr>
          <p:cNvPr id="5" name="TextBox 4">
            <a:extLst>
              <a:ext uri="{FF2B5EF4-FFF2-40B4-BE49-F238E27FC236}">
                <a16:creationId xmlns:a16="http://schemas.microsoft.com/office/drawing/2014/main" id="{C7D0F590-EDC6-46A9-AE12-8ECBA57B33FB}"/>
              </a:ext>
            </a:extLst>
          </p:cNvPr>
          <p:cNvSpPr txBox="1"/>
          <p:nvPr/>
        </p:nvSpPr>
        <p:spPr>
          <a:xfrm>
            <a:off x="10022774" y="6462481"/>
            <a:ext cx="2073534"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Kelly et al, 2015.</a:t>
            </a:r>
            <a:endParaRPr kumimoji="0" lang="en-US" sz="1800" b="0" i="0" u="none" strike="noStrike" kern="1200" cap="none" spc="0" normalizeH="0" baseline="0" noProof="0" dirty="0">
              <a:ln>
                <a:noFill/>
              </a:ln>
              <a:solidFill>
                <a:prstClr val="black"/>
              </a:solidFill>
              <a:effectLst/>
              <a:uLnTx/>
              <a:uFillTx/>
              <a:latin typeface="Franklin Gothic Book"/>
              <a:ea typeface="+mn-ea"/>
              <a:cs typeface="+mn-cs"/>
            </a:endParaRPr>
          </a:p>
        </p:txBody>
      </p:sp>
      <p:pic>
        <p:nvPicPr>
          <p:cNvPr id="6" name="Picture 5" descr="A group of people walking down the street&#10;&#10;Description automatically generated">
            <a:extLst>
              <a:ext uri="{FF2B5EF4-FFF2-40B4-BE49-F238E27FC236}">
                <a16:creationId xmlns:a16="http://schemas.microsoft.com/office/drawing/2014/main" id="{D3964623-0273-496C-BB45-18AAF5B9A3EB}"/>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527275" y="2200040"/>
            <a:ext cx="3739596" cy="3119252"/>
          </a:xfrm>
          <a:prstGeom prst="rect">
            <a:avLst/>
          </a:prstGeom>
        </p:spPr>
      </p:pic>
      <p:pic>
        <p:nvPicPr>
          <p:cNvPr id="2" name="Picture 1">
            <a:extLst>
              <a:ext uri="{FF2B5EF4-FFF2-40B4-BE49-F238E27FC236}">
                <a16:creationId xmlns:a16="http://schemas.microsoft.com/office/drawing/2014/main" id="{12A04947-EF2C-4C8C-BD97-AA421151A1C1}"/>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55426" y="75347"/>
            <a:ext cx="810675" cy="597403"/>
          </a:xfrm>
          <a:prstGeom prst="rect">
            <a:avLst/>
          </a:prstGeom>
        </p:spPr>
      </p:pic>
    </p:spTree>
    <p:extLst>
      <p:ext uri="{BB962C8B-B14F-4D97-AF65-F5344CB8AC3E}">
        <p14:creationId xmlns:p14="http://schemas.microsoft.com/office/powerpoint/2010/main" val="327263000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idx="4294967295"/>
          </p:nvPr>
        </p:nvSpPr>
        <p:spPr bwMode="auto">
          <a:xfrm>
            <a:off x="0" y="159566"/>
            <a:ext cx="12192000" cy="848374"/>
          </a:xfrm>
          <a:prstGeom prst="rect">
            <a:avLst/>
          </a:prstGeom>
          <a:ln>
            <a:miter lim="800000"/>
            <a:headEnd/>
            <a:tailEnd/>
          </a:ln>
        </p:spPr>
        <p:txBody>
          <a:bodyPr vert="horz" wrap="square" lIns="91440" tIns="45720" rIns="91440" bIns="45720" numCol="1" rtlCol="0" anchor="t" anchorCtr="0" compatLnSpc="1">
            <a:prstTxWarp prst="textNoShape">
              <a:avLst/>
            </a:prstTxWarp>
            <a:noAutofit/>
          </a:bodyPr>
          <a:lstStyle/>
          <a:p>
            <a:pPr algn="ctr">
              <a:defRPr/>
            </a:pPr>
            <a:r>
              <a:rPr lang="en-US" sz="4000">
                <a:solidFill>
                  <a:prstClr val="black"/>
                </a:solidFill>
                <a:latin typeface="Trebuchet MS" panose="020B0603020202020204" pitchFamily="34" charset="0"/>
                <a:ea typeface="+mn-ea"/>
                <a:cs typeface="Nirmala UI" panose="020B0502040204020203" pitchFamily="34" charset="0"/>
              </a:rPr>
              <a:t>Can someone control their SUD?</a:t>
            </a:r>
            <a:endParaRPr lang="en-US" sz="4000" u="sng" dirty="0">
              <a:solidFill>
                <a:prstClr val="black"/>
              </a:solidFill>
              <a:latin typeface="Trebuchet MS" panose="020B0603020202020204" pitchFamily="34" charset="0"/>
              <a:ea typeface="+mn-ea"/>
              <a:cs typeface="Nirmala UI" panose="020B0502040204020203" pitchFamily="34" charset="0"/>
            </a:endParaRPr>
          </a:p>
        </p:txBody>
      </p:sp>
      <p:sp>
        <p:nvSpPr>
          <p:cNvPr id="7" name="Rectangle 3"/>
          <p:cNvSpPr txBox="1">
            <a:spLocks noChangeArrowheads="1"/>
          </p:cNvSpPr>
          <p:nvPr/>
        </p:nvSpPr>
        <p:spPr bwMode="auto">
          <a:xfrm>
            <a:off x="4657060" y="1651691"/>
            <a:ext cx="6888309" cy="4657722"/>
          </a:xfrm>
          <a:prstGeom prst="rect">
            <a:avLst/>
          </a:prstGeom>
          <a:ln>
            <a:miter lim="800000"/>
            <a:headEnd/>
            <a:tailEnd/>
          </a:ln>
        </p:spPr>
        <p:txBody>
          <a:bodyPr vert="horz" wrap="square" lIns="91440" tIns="45720" rIns="91440" bIns="45720" numCol="1" rtlCol="0" anchor="t" anchorCtr="0" compatLnSpc="1">
            <a:prstTxWarp prst="textNoShape">
              <a:avLst/>
            </a:prstTxWarp>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bg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bg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bg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bg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bg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342900" marR="0" lvl="0" indent="-342900" algn="l" defTabSz="457200" rtl="0" eaLnBrk="1" fontAlgn="base" latinLnBrk="0" hangingPunct="1">
              <a:lnSpc>
                <a:spcPct val="100000"/>
              </a:lnSpc>
              <a:spcBef>
                <a:spcPts val="1000"/>
              </a:spcBef>
              <a:spcAft>
                <a:spcPts val="1200"/>
              </a:spcAft>
              <a:buClr>
                <a:srgbClr val="ACC995">
                  <a:lumMod val="50000"/>
                </a:srgbClr>
              </a:buClr>
              <a:buSzPct val="101000"/>
              <a:buFont typeface="Arial" panose="020B0604020202020204" pitchFamily="34" charset="0"/>
              <a:buChar char="•"/>
              <a:tabLst/>
              <a:defRPr/>
            </a:pPr>
            <a:r>
              <a:rPr lang="en-US" sz="2400" dirty="0">
                <a:solidFill>
                  <a:prstClr val="black"/>
                </a:solidFill>
                <a:latin typeface="Century Gothic" panose="020B0502020202020204"/>
              </a:rPr>
              <a:t>SUDs reflect a person’s “impaired ability to exert self-control. This impairment in self-control is the hallmark of addiction”</a:t>
            </a:r>
          </a:p>
          <a:p>
            <a:pPr marL="342900" marR="0" lvl="0" indent="-342900" algn="l" defTabSz="457200" rtl="0" eaLnBrk="1" fontAlgn="base" latinLnBrk="0" hangingPunct="1">
              <a:lnSpc>
                <a:spcPct val="100000"/>
              </a:lnSpc>
              <a:spcBef>
                <a:spcPts val="1000"/>
              </a:spcBef>
              <a:spcAft>
                <a:spcPts val="1200"/>
              </a:spcAft>
              <a:buClr>
                <a:srgbClr val="ACC995">
                  <a:lumMod val="50000"/>
                </a:srgbClr>
              </a:buClr>
              <a:buSzPct val="101000"/>
              <a:buFont typeface="Arial" panose="020B0604020202020204" pitchFamily="34" charset="0"/>
              <a:buChar char="•"/>
              <a:tabLst/>
              <a:defRPr/>
            </a:pPr>
            <a:r>
              <a:rPr lang="en-US" sz="2400" dirty="0">
                <a:solidFill>
                  <a:prstClr val="black"/>
                </a:solidFill>
                <a:latin typeface="Century Gothic" panose="020B0502020202020204"/>
              </a:rPr>
              <a:t>People with SUDs often have to use just to feel ‘normal’</a:t>
            </a:r>
          </a:p>
          <a:p>
            <a:pPr marL="339725" marR="0" lvl="1" indent="-339725" algn="l" defTabSz="457200" rtl="0" eaLnBrk="1" fontAlgn="auto" latinLnBrk="0" hangingPunct="1">
              <a:lnSpc>
                <a:spcPct val="100000"/>
              </a:lnSpc>
              <a:spcBef>
                <a:spcPts val="0"/>
              </a:spcBef>
              <a:spcAft>
                <a:spcPts val="1800"/>
              </a:spcAft>
              <a:buClr>
                <a:srgbClr val="ACC995">
                  <a:lumMod val="50000"/>
                </a:srgbClr>
              </a:buClr>
              <a:buSzPct val="106000"/>
              <a:buFont typeface="Arial" panose="020B0604020202020204" pitchFamily="34" charset="0"/>
              <a:buChar char="•"/>
              <a:tabLst/>
              <a:defRPr/>
            </a:pPr>
            <a:r>
              <a:rPr lang="en-US" sz="2400" dirty="0">
                <a:solidFill>
                  <a:prstClr val="black"/>
                </a:solidFill>
                <a:latin typeface="Century Gothic" panose="020B0502020202020204"/>
              </a:rPr>
              <a:t>“The effects of substances on the central nervous system </a:t>
            </a:r>
            <a:r>
              <a:rPr kumimoji="0" lang="en-US" sz="2400" b="0" i="0" u="none" strike="noStrike" kern="1200" cap="none" spc="0" normalizeH="0" baseline="0" noProof="0" dirty="0">
                <a:ln>
                  <a:noFill/>
                </a:ln>
                <a:solidFill>
                  <a:prstClr val="black"/>
                </a:solidFill>
                <a:effectLst/>
                <a:uLnTx/>
                <a:uFillTx/>
                <a:latin typeface="Century Gothic" panose="020B0502020202020204"/>
                <a:ea typeface="+mj-ea"/>
                <a:cs typeface="+mj-cs"/>
              </a:rPr>
              <a:t>produce profound changes in brain structure and function that </a:t>
            </a:r>
            <a:r>
              <a:rPr kumimoji="0" lang="en-US" sz="2400" b="1" i="0" u="none" strike="noStrike" kern="1200" cap="none" spc="0" normalizeH="0" baseline="0" noProof="0" dirty="0">
                <a:ln>
                  <a:noFill/>
                </a:ln>
                <a:solidFill>
                  <a:prstClr val="black"/>
                </a:solidFill>
                <a:effectLst/>
                <a:uLnTx/>
                <a:uFillTx/>
                <a:latin typeface="Century Gothic" panose="020B0502020202020204"/>
                <a:ea typeface="+mj-ea"/>
                <a:cs typeface="+mj-cs"/>
              </a:rPr>
              <a:t>radically impair efforts to control use</a:t>
            </a:r>
            <a:r>
              <a:rPr kumimoji="0" lang="en-US" sz="2400" b="0" i="0" u="none" strike="noStrike" kern="1200" cap="none" spc="0" normalizeH="0" baseline="0" noProof="0" dirty="0">
                <a:ln>
                  <a:noFill/>
                </a:ln>
                <a:solidFill>
                  <a:prstClr val="black"/>
                </a:solidFill>
                <a:effectLst/>
                <a:uLnTx/>
                <a:uFillTx/>
                <a:latin typeface="Century Gothic" panose="020B0502020202020204"/>
                <a:ea typeface="+mj-ea"/>
                <a:cs typeface="+mj-cs"/>
              </a:rPr>
              <a:t>.” </a:t>
            </a:r>
          </a:p>
        </p:txBody>
      </p:sp>
      <p:sp>
        <p:nvSpPr>
          <p:cNvPr id="5" name="TextBox 4">
            <a:extLst>
              <a:ext uri="{FF2B5EF4-FFF2-40B4-BE49-F238E27FC236}">
                <a16:creationId xmlns:a16="http://schemas.microsoft.com/office/drawing/2014/main" id="{C7D0F590-EDC6-46A9-AE12-8ECBA57B33FB}"/>
              </a:ext>
            </a:extLst>
          </p:cNvPr>
          <p:cNvSpPr txBox="1"/>
          <p:nvPr/>
        </p:nvSpPr>
        <p:spPr>
          <a:xfrm>
            <a:off x="4976037" y="6462481"/>
            <a:ext cx="7120271"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National Institute of Drug Abuse, 2018. Kelly et al, 2015. </a:t>
            </a:r>
            <a:endParaRPr kumimoji="0" lang="en-US" sz="1800" b="0" i="0" u="none" strike="noStrike" kern="1200" cap="none" spc="0" normalizeH="0" baseline="0" noProof="0" dirty="0">
              <a:ln>
                <a:noFill/>
              </a:ln>
              <a:solidFill>
                <a:prstClr val="black"/>
              </a:solidFill>
              <a:effectLst/>
              <a:uLnTx/>
              <a:uFillTx/>
              <a:latin typeface="Franklin Gothic Book"/>
              <a:ea typeface="+mn-ea"/>
              <a:cs typeface="+mn-cs"/>
            </a:endParaRPr>
          </a:p>
        </p:txBody>
      </p:sp>
      <p:pic>
        <p:nvPicPr>
          <p:cNvPr id="6" name="Picture 5" descr="A picture containing baseball, player, dress, uniform&#10;&#10;Description automatically generated">
            <a:extLst>
              <a:ext uri="{FF2B5EF4-FFF2-40B4-BE49-F238E27FC236}">
                <a16:creationId xmlns:a16="http://schemas.microsoft.com/office/drawing/2014/main" id="{9CFA8872-2CA5-4A3C-A69F-1CE27906DB3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256970" y="1007940"/>
            <a:ext cx="2338597" cy="5132876"/>
          </a:xfrm>
          <a:prstGeom prst="rect">
            <a:avLst/>
          </a:prstGeom>
        </p:spPr>
      </p:pic>
    </p:spTree>
    <p:extLst>
      <p:ext uri="{BB962C8B-B14F-4D97-AF65-F5344CB8AC3E}">
        <p14:creationId xmlns:p14="http://schemas.microsoft.com/office/powerpoint/2010/main" val="133142962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idx="4294967295"/>
          </p:nvPr>
        </p:nvSpPr>
        <p:spPr bwMode="auto">
          <a:xfrm>
            <a:off x="0" y="450854"/>
            <a:ext cx="12192000" cy="848374"/>
          </a:xfrm>
          <a:prstGeom prst="rect">
            <a:avLst/>
          </a:prstGeom>
          <a:ln>
            <a:miter lim="800000"/>
            <a:headEnd/>
            <a:tailEnd/>
          </a:ln>
        </p:spPr>
        <p:txBody>
          <a:bodyPr vert="horz" wrap="square" lIns="91440" tIns="45720" rIns="91440" bIns="45720" numCol="1" rtlCol="0" anchor="t" anchorCtr="0" compatLnSpc="1">
            <a:prstTxWarp prst="textNoShape">
              <a:avLst/>
            </a:prstTxWarp>
            <a:noAutofit/>
          </a:bodyPr>
          <a:lstStyle/>
          <a:p>
            <a:pPr algn="ctr">
              <a:defRPr/>
            </a:pPr>
            <a:r>
              <a:rPr lang="en-US" sz="4000" dirty="0">
                <a:solidFill>
                  <a:prstClr val="black"/>
                </a:solidFill>
                <a:latin typeface="Trebuchet MS" panose="020B0603020202020204" pitchFamily="34" charset="0"/>
                <a:ea typeface="+mn-ea"/>
                <a:cs typeface="Nirmala UI" panose="020B0502040204020203" pitchFamily="34" charset="0"/>
              </a:rPr>
              <a:t>Surgeon Generals report</a:t>
            </a:r>
          </a:p>
        </p:txBody>
      </p:sp>
      <p:sp>
        <p:nvSpPr>
          <p:cNvPr id="7" name="Rectangle 3"/>
          <p:cNvSpPr txBox="1">
            <a:spLocks noChangeArrowheads="1"/>
          </p:cNvSpPr>
          <p:nvPr/>
        </p:nvSpPr>
        <p:spPr bwMode="auto">
          <a:xfrm>
            <a:off x="137348" y="1856490"/>
            <a:ext cx="6294275" cy="4004476"/>
          </a:xfrm>
          <a:prstGeom prst="rect">
            <a:avLst/>
          </a:prstGeom>
          <a:ln>
            <a:miter lim="800000"/>
            <a:headEnd/>
            <a:tailEnd/>
          </a:ln>
        </p:spPr>
        <p:txBody>
          <a:bodyPr vert="horz" wrap="square" lIns="91440" tIns="45720" rIns="91440" bIns="45720" numCol="1" rtlCol="0" anchor="t" anchorCtr="0" compatLnSpc="1">
            <a:prstTxWarp prst="textNoShape">
              <a:avLst/>
            </a:prstTxWarp>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bg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bg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bg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bg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bg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457200" marR="0" lvl="1" indent="-231775" algn="l" defTabSz="457200" rtl="0" eaLnBrk="1" fontAlgn="auto" latinLnBrk="0" hangingPunct="1">
              <a:lnSpc>
                <a:spcPct val="100000"/>
              </a:lnSpc>
              <a:spcBef>
                <a:spcPts val="0"/>
              </a:spcBef>
              <a:spcAft>
                <a:spcPts val="1800"/>
              </a:spcAft>
              <a:buClr>
                <a:srgbClr val="ACC995">
                  <a:lumMod val="50000"/>
                </a:srgbClr>
              </a:buClr>
              <a:buSzPct val="106000"/>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entury Gothic" panose="020B0502020202020204"/>
                <a:ea typeface="+mj-ea"/>
                <a:cs typeface="+mj-cs"/>
              </a:rPr>
              <a:t>Latest science defines SUDs as a chronic brain disease.</a:t>
            </a:r>
          </a:p>
          <a:p>
            <a:pPr marL="457200" marR="0" lvl="1" indent="-231775" algn="l" defTabSz="457200" rtl="0" eaLnBrk="1" fontAlgn="auto" latinLnBrk="0" hangingPunct="1">
              <a:lnSpc>
                <a:spcPct val="100000"/>
              </a:lnSpc>
              <a:spcBef>
                <a:spcPts val="0"/>
              </a:spcBef>
              <a:spcAft>
                <a:spcPts val="1800"/>
              </a:spcAft>
              <a:buClr>
                <a:srgbClr val="ACC995">
                  <a:lumMod val="50000"/>
                </a:srgbClr>
              </a:buClr>
              <a:buSzPct val="106000"/>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entury Gothic" panose="020B0502020202020204"/>
                <a:ea typeface="+mj-ea"/>
                <a:cs typeface="+mj-cs"/>
              </a:rPr>
              <a:t>“Brain imaging shows physical changes that are critical to judgment, decision-making, and behavior control”</a:t>
            </a:r>
          </a:p>
          <a:p>
            <a:pPr marL="457200" marR="0" lvl="1" indent="-231775" algn="l" defTabSz="457200" rtl="0" eaLnBrk="1" fontAlgn="auto" latinLnBrk="0" hangingPunct="1">
              <a:lnSpc>
                <a:spcPct val="100000"/>
              </a:lnSpc>
              <a:spcBef>
                <a:spcPts val="0"/>
              </a:spcBef>
              <a:spcAft>
                <a:spcPts val="1800"/>
              </a:spcAft>
              <a:buClr>
                <a:srgbClr val="ACC995">
                  <a:lumMod val="50000"/>
                </a:srgbClr>
              </a:buClr>
              <a:buSzPct val="106000"/>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entury Gothic" panose="020B0502020202020204"/>
                <a:ea typeface="+mj-ea"/>
                <a:cs typeface="+mj-cs"/>
              </a:rPr>
              <a:t>Changes in the brain persist long after substance use stops</a:t>
            </a:r>
          </a:p>
          <a:p>
            <a:pPr marL="457200" marR="0" lvl="1" indent="-231775" algn="l" defTabSz="457200" rtl="0" eaLnBrk="1" fontAlgn="auto" latinLnBrk="0" hangingPunct="1">
              <a:lnSpc>
                <a:spcPct val="100000"/>
              </a:lnSpc>
              <a:spcBef>
                <a:spcPts val="0"/>
              </a:spcBef>
              <a:spcAft>
                <a:spcPts val="1800"/>
              </a:spcAft>
              <a:buClr>
                <a:srgbClr val="ACC995">
                  <a:lumMod val="50000"/>
                </a:srgbClr>
              </a:buClr>
              <a:buSzPct val="106000"/>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entury Gothic" panose="020B0502020202020204"/>
                <a:ea typeface="+mj-ea"/>
                <a:cs typeface="+mj-cs"/>
              </a:rPr>
              <a:t>Influenced by genetic, developmental, behavioral, social, and environmental factors </a:t>
            </a:r>
          </a:p>
        </p:txBody>
      </p:sp>
      <p:sp>
        <p:nvSpPr>
          <p:cNvPr id="5" name="TextBox 4">
            <a:extLst>
              <a:ext uri="{FF2B5EF4-FFF2-40B4-BE49-F238E27FC236}">
                <a16:creationId xmlns:a16="http://schemas.microsoft.com/office/drawing/2014/main" id="{C7D0F590-EDC6-46A9-AE12-8ECBA57B33FB}"/>
              </a:ext>
            </a:extLst>
          </p:cNvPr>
          <p:cNvSpPr txBox="1"/>
          <p:nvPr/>
        </p:nvSpPr>
        <p:spPr>
          <a:xfrm>
            <a:off x="7422043" y="6418229"/>
            <a:ext cx="4769957"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Office of the Surgeon General, 2016. </a:t>
            </a:r>
            <a:endParaRPr kumimoji="0" lang="en-US" sz="1800" b="0" i="0" u="none" strike="noStrike" kern="1200" cap="none" spc="0" normalizeH="0" baseline="0" noProof="0" dirty="0">
              <a:ln>
                <a:noFill/>
              </a:ln>
              <a:solidFill>
                <a:prstClr val="black"/>
              </a:solidFill>
              <a:effectLst/>
              <a:uLnTx/>
              <a:uFillTx/>
              <a:latin typeface="Franklin Gothic Book"/>
              <a:ea typeface="+mn-ea"/>
              <a:cs typeface="+mn-cs"/>
            </a:endParaRPr>
          </a:p>
        </p:txBody>
      </p:sp>
      <p:pic>
        <p:nvPicPr>
          <p:cNvPr id="4" name="Picture 3" descr="A picture containing text&#10;&#10;Description automatically generated">
            <a:extLst>
              <a:ext uri="{FF2B5EF4-FFF2-40B4-BE49-F238E27FC236}">
                <a16:creationId xmlns:a16="http://schemas.microsoft.com/office/drawing/2014/main" id="{7102CC50-8B97-46D5-9767-A9DA413FBDEA}"/>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18127" y="2144228"/>
            <a:ext cx="4019550" cy="3429000"/>
          </a:xfrm>
          <a:prstGeom prst="rect">
            <a:avLst/>
          </a:prstGeom>
        </p:spPr>
      </p:pic>
    </p:spTree>
    <p:extLst>
      <p:ext uri="{BB962C8B-B14F-4D97-AF65-F5344CB8AC3E}">
        <p14:creationId xmlns:p14="http://schemas.microsoft.com/office/powerpoint/2010/main" val="171241946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29C35D2-4087-4DC5-9363-6F85F1E1A256}"/>
              </a:ext>
            </a:extLst>
          </p:cNvPr>
          <p:cNvSpPr/>
          <p:nvPr/>
        </p:nvSpPr>
        <p:spPr>
          <a:xfrm>
            <a:off x="11391" y="3302490"/>
            <a:ext cx="7190864" cy="430887"/>
          </a:xfrm>
          <a:prstGeom prst="rect">
            <a:avLst/>
          </a:prstGeom>
          <a:noFill/>
        </p:spPr>
        <p:txBody>
          <a:bodyPr wrap="square">
            <a:spAutoFit/>
          </a:bodyPr>
          <a:lstStyle/>
          <a:p>
            <a:pPr lvl="1" indent="-231775">
              <a:spcAft>
                <a:spcPts val="1800"/>
              </a:spcAft>
              <a:buClr>
                <a:srgbClr val="ACC995">
                  <a:lumMod val="50000"/>
                </a:srgbClr>
              </a:buClr>
              <a:buSzPct val="106000"/>
              <a:buFont typeface="Arial" panose="020B0604020202020204" pitchFamily="34" charset="0"/>
              <a:buChar char="•"/>
              <a:defRPr/>
            </a:pPr>
            <a:r>
              <a:rPr lang="en-US" sz="2200" dirty="0">
                <a:solidFill>
                  <a:prstClr val="black"/>
                </a:solidFill>
                <a:latin typeface="Century Gothic" panose="020B0502020202020204"/>
                <a:ea typeface="+mj-ea"/>
                <a:cs typeface="+mj-cs"/>
              </a:rPr>
              <a:t>Main problem: Substance Use Disorder</a:t>
            </a:r>
          </a:p>
        </p:txBody>
      </p:sp>
      <p:sp>
        <p:nvSpPr>
          <p:cNvPr id="26" name="Rectangle 25">
            <a:extLst>
              <a:ext uri="{FF2B5EF4-FFF2-40B4-BE49-F238E27FC236}">
                <a16:creationId xmlns:a16="http://schemas.microsoft.com/office/drawing/2014/main" id="{79A19EB1-1A59-4B9D-AAFD-2F62038AC051}"/>
              </a:ext>
            </a:extLst>
          </p:cNvPr>
          <p:cNvSpPr/>
          <p:nvPr/>
        </p:nvSpPr>
        <p:spPr>
          <a:xfrm>
            <a:off x="95691" y="1431940"/>
            <a:ext cx="6912900" cy="1446550"/>
          </a:xfrm>
          <a:prstGeom prst="rect">
            <a:avLst/>
          </a:prstGeom>
          <a:noFill/>
        </p:spPr>
        <p:txBody>
          <a:bodyPr wrap="square">
            <a:spAutoFit/>
          </a:bodyPr>
          <a:lstStyle/>
          <a:p>
            <a:pPr lvl="1" indent="-231775">
              <a:spcAft>
                <a:spcPts val="1800"/>
              </a:spcAft>
              <a:buClr>
                <a:srgbClr val="ACC995">
                  <a:lumMod val="50000"/>
                </a:srgbClr>
              </a:buClr>
              <a:buSzPct val="106000"/>
              <a:buFont typeface="Arial" panose="020B0604020202020204" pitchFamily="34" charset="0"/>
              <a:buChar char="•"/>
              <a:defRPr/>
            </a:pPr>
            <a:r>
              <a:rPr lang="en-US" sz="2200" dirty="0">
                <a:solidFill>
                  <a:prstClr val="black"/>
                </a:solidFill>
                <a:latin typeface="Century Gothic" panose="020B0502020202020204"/>
                <a:ea typeface="+mj-ea"/>
                <a:cs typeface="+mj-cs"/>
              </a:rPr>
              <a:t>Consequences: Overdose, Morbidity, Incarceration, Healthcare costs, Disrupted family structures, Homelessness, Unemployment, Crime</a:t>
            </a:r>
          </a:p>
        </p:txBody>
      </p:sp>
      <p:sp>
        <p:nvSpPr>
          <p:cNvPr id="30" name="Rectangle 29">
            <a:extLst>
              <a:ext uri="{FF2B5EF4-FFF2-40B4-BE49-F238E27FC236}">
                <a16:creationId xmlns:a16="http://schemas.microsoft.com/office/drawing/2014/main" id="{504AFF95-11C0-4E01-8621-69280A134101}"/>
              </a:ext>
            </a:extLst>
          </p:cNvPr>
          <p:cNvSpPr/>
          <p:nvPr/>
        </p:nvSpPr>
        <p:spPr>
          <a:xfrm>
            <a:off x="0" y="4242607"/>
            <a:ext cx="7063174" cy="2123658"/>
          </a:xfrm>
          <a:prstGeom prst="rect">
            <a:avLst/>
          </a:prstGeom>
          <a:noFill/>
        </p:spPr>
        <p:txBody>
          <a:bodyPr wrap="square">
            <a:spAutoFit/>
          </a:bodyPr>
          <a:lstStyle/>
          <a:p>
            <a:pPr lvl="1" indent="-231775">
              <a:spcAft>
                <a:spcPts val="1800"/>
              </a:spcAft>
              <a:buClr>
                <a:srgbClr val="ACC995">
                  <a:lumMod val="50000"/>
                </a:srgbClr>
              </a:buClr>
              <a:buSzPct val="106000"/>
              <a:buFont typeface="Arial" panose="020B0604020202020204" pitchFamily="34" charset="0"/>
              <a:buChar char="•"/>
              <a:defRPr/>
            </a:pPr>
            <a:r>
              <a:rPr lang="en-US" sz="2200" dirty="0">
                <a:solidFill>
                  <a:prstClr val="black"/>
                </a:solidFill>
                <a:latin typeface="Century Gothic" panose="020B0502020202020204"/>
                <a:ea typeface="+mj-ea"/>
                <a:cs typeface="+mj-cs"/>
              </a:rPr>
              <a:t>Risk factors: Physical, emotional</a:t>
            </a:r>
            <a:r>
              <a:rPr lang="en-US" sz="2200">
                <a:solidFill>
                  <a:prstClr val="black"/>
                </a:solidFill>
                <a:latin typeface="Century Gothic" panose="020B0502020202020204"/>
                <a:ea typeface="+mj-ea"/>
                <a:cs typeface="+mj-cs"/>
              </a:rPr>
              <a:t>, and sexual </a:t>
            </a:r>
            <a:r>
              <a:rPr lang="en-US" sz="2200" dirty="0">
                <a:solidFill>
                  <a:prstClr val="black"/>
                </a:solidFill>
                <a:latin typeface="Century Gothic" panose="020B0502020202020204"/>
                <a:ea typeface="+mj-ea"/>
                <a:cs typeface="+mj-cs"/>
              </a:rPr>
              <a:t>abuse; stress; early exposure to substances; low self esteem; mental health disorders; </a:t>
            </a:r>
            <a:r>
              <a:rPr lang="en-US" sz="2200">
                <a:solidFill>
                  <a:prstClr val="black"/>
                </a:solidFill>
                <a:latin typeface="Century Gothic" panose="020B0502020202020204"/>
                <a:ea typeface="+mj-ea"/>
                <a:cs typeface="+mj-cs"/>
              </a:rPr>
              <a:t>marginalized population; </a:t>
            </a:r>
            <a:r>
              <a:rPr lang="en-US" sz="2200" dirty="0">
                <a:solidFill>
                  <a:prstClr val="black"/>
                </a:solidFill>
                <a:latin typeface="Century Gothic" panose="020B0502020202020204"/>
                <a:ea typeface="+mj-ea"/>
                <a:cs typeface="+mj-cs"/>
              </a:rPr>
              <a:t>family history of addiction; trauma; poverty; absence of </a:t>
            </a:r>
            <a:r>
              <a:rPr lang="en-US" sz="2200">
                <a:solidFill>
                  <a:prstClr val="black"/>
                </a:solidFill>
                <a:latin typeface="Century Gothic" panose="020B0502020202020204"/>
                <a:ea typeface="+mj-ea"/>
                <a:cs typeface="+mj-cs"/>
              </a:rPr>
              <a:t>social support; traumatic brain injury</a:t>
            </a:r>
            <a:endParaRPr lang="en-US" sz="2200" dirty="0">
              <a:solidFill>
                <a:prstClr val="black"/>
              </a:solidFill>
              <a:latin typeface="Century Gothic" panose="020B0502020202020204"/>
              <a:ea typeface="+mj-ea"/>
              <a:cs typeface="+mj-cs"/>
            </a:endParaRPr>
          </a:p>
        </p:txBody>
      </p:sp>
      <p:sp>
        <p:nvSpPr>
          <p:cNvPr id="4" name="Rectangle 2">
            <a:extLst>
              <a:ext uri="{FF2B5EF4-FFF2-40B4-BE49-F238E27FC236}">
                <a16:creationId xmlns:a16="http://schemas.microsoft.com/office/drawing/2014/main" id="{74F8673C-0365-357F-DA17-866AA0D3BCBF}"/>
              </a:ext>
            </a:extLst>
          </p:cNvPr>
          <p:cNvSpPr txBox="1">
            <a:spLocks noChangeArrowheads="1"/>
          </p:cNvSpPr>
          <p:nvPr/>
        </p:nvSpPr>
        <p:spPr bwMode="auto">
          <a:xfrm>
            <a:off x="0" y="159566"/>
            <a:ext cx="12192000" cy="848374"/>
          </a:xfrm>
          <a:prstGeom prst="rect">
            <a:avLst/>
          </a:prstGeom>
          <a:ln>
            <a:miter lim="800000"/>
            <a:headEnd/>
            <a:tailEnd/>
          </a:ln>
        </p:spPr>
        <p:txBody>
          <a:bodyPr vert="horz" wrap="square" lIns="91440" tIns="45720" rIns="91440" bIns="45720" numCol="1" rtlCol="0" anchor="t" anchorCtr="0" compatLnSpc="1">
            <a:prstTxWarp prst="textNoShape">
              <a:avLst/>
            </a:prstTxWarp>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en-US" sz="3600">
                <a:solidFill>
                  <a:prstClr val="black"/>
                </a:solidFill>
                <a:latin typeface="Trebuchet MS" panose="020B0603020202020204" pitchFamily="34" charset="0"/>
                <a:ea typeface="+mn-ea"/>
                <a:cs typeface="Nirmala UI" panose="020B0502040204020203" pitchFamily="34" charset="0"/>
              </a:rPr>
              <a:t>Are individuals responsible for causing their addiction?</a:t>
            </a:r>
            <a:endParaRPr lang="en-US" sz="3600" u="sng" dirty="0">
              <a:solidFill>
                <a:prstClr val="black"/>
              </a:solidFill>
              <a:latin typeface="Trebuchet MS" panose="020B0603020202020204" pitchFamily="34" charset="0"/>
              <a:ea typeface="+mn-ea"/>
              <a:cs typeface="Nirmala UI" panose="020B0502040204020203" pitchFamily="34" charset="0"/>
            </a:endParaRPr>
          </a:p>
        </p:txBody>
      </p:sp>
      <p:sp>
        <p:nvSpPr>
          <p:cNvPr id="32" name="TextBox 31">
            <a:extLst>
              <a:ext uri="{FF2B5EF4-FFF2-40B4-BE49-F238E27FC236}">
                <a16:creationId xmlns:a16="http://schemas.microsoft.com/office/drawing/2014/main" id="{EBBE6E39-AD2F-4B67-BA38-31FFACDA98AD}"/>
              </a:ext>
            </a:extLst>
          </p:cNvPr>
          <p:cNvSpPr txBox="1"/>
          <p:nvPr/>
        </p:nvSpPr>
        <p:spPr>
          <a:xfrm>
            <a:off x="9277712" y="6479802"/>
            <a:ext cx="2814656" cy="3781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NIDA</a:t>
            </a:r>
            <a:r>
              <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rPr>
              <a:t>, 2018</a:t>
            </a:r>
            <a:endParaRPr kumimoji="0" lang="en-US" sz="1800" b="0" i="0" u="none" strike="noStrike" kern="1200" cap="none" spc="0" normalizeH="0" baseline="0" noProof="0" dirty="0">
              <a:ln>
                <a:noFill/>
              </a:ln>
              <a:solidFill>
                <a:prstClr val="black"/>
              </a:solidFill>
              <a:effectLst/>
              <a:uLnTx/>
              <a:uFillTx/>
              <a:latin typeface="Franklin Gothic Book"/>
              <a:ea typeface="+mn-ea"/>
              <a:cs typeface="+mn-cs"/>
            </a:endParaRPr>
          </a:p>
        </p:txBody>
      </p:sp>
      <p:pic>
        <p:nvPicPr>
          <p:cNvPr id="12" name="Picture 11" descr="A tree with leaves and roots&#10;&#10;Description automatically generated">
            <a:extLst>
              <a:ext uri="{FF2B5EF4-FFF2-40B4-BE49-F238E27FC236}">
                <a16:creationId xmlns:a16="http://schemas.microsoft.com/office/drawing/2014/main" id="{30D0F0F5-5846-EA5D-F93A-21D085CA5990}"/>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478580" y="1115869"/>
            <a:ext cx="4289011" cy="5256004"/>
          </a:xfrm>
          <a:prstGeom prst="rect">
            <a:avLst/>
          </a:prstGeom>
        </p:spPr>
      </p:pic>
    </p:spTree>
    <p:extLst>
      <p:ext uri="{BB962C8B-B14F-4D97-AF65-F5344CB8AC3E}">
        <p14:creationId xmlns:p14="http://schemas.microsoft.com/office/powerpoint/2010/main" val="496627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6" grpId="0" animBg="1"/>
      <p:bldP spid="30" grpId="0" animBg="1"/>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idx="4294967295"/>
          </p:nvPr>
        </p:nvSpPr>
        <p:spPr bwMode="auto">
          <a:xfrm>
            <a:off x="0" y="206070"/>
            <a:ext cx="12072395" cy="729595"/>
          </a:xfrm>
          <a:prstGeom prst="rect">
            <a:avLst/>
          </a:prstGeom>
          <a:ln>
            <a:miter lim="800000"/>
            <a:headEnd/>
            <a:tailEnd/>
          </a:ln>
        </p:spPr>
        <p:txBody>
          <a:bodyPr vert="horz" wrap="square" lIns="91440" tIns="45720" rIns="91440" bIns="45720" numCol="1" rtlCol="0" anchor="t" anchorCtr="0" compatLnSpc="1">
            <a:prstTxWarp prst="textNoShape">
              <a:avLst/>
            </a:prstTxWarp>
            <a:noAutofit/>
          </a:bodyPr>
          <a:lstStyle/>
          <a:p>
            <a:pPr algn="ctr">
              <a:spcBef>
                <a:spcPts val="0"/>
              </a:spcBef>
            </a:pPr>
            <a:r>
              <a:rPr lang="en-US" sz="4400" dirty="0">
                <a:solidFill>
                  <a:srgbClr val="000000"/>
                </a:solidFill>
                <a:latin typeface="Calibri" panose="020F0502020204030204" pitchFamily="34" charset="0"/>
                <a:ea typeface="+mn-ea"/>
                <a:cs typeface="Calibri" panose="020F0502020204030204" pitchFamily="34" charset="0"/>
              </a:rPr>
              <a:t>Language that mitigates stigma</a:t>
            </a:r>
          </a:p>
        </p:txBody>
      </p:sp>
      <p:graphicFrame>
        <p:nvGraphicFramePr>
          <p:cNvPr id="4" name="Table 3">
            <a:extLst>
              <a:ext uri="{FF2B5EF4-FFF2-40B4-BE49-F238E27FC236}">
                <a16:creationId xmlns:a16="http://schemas.microsoft.com/office/drawing/2014/main" id="{20789757-3F91-48B2-9F71-B0068E8A89F3}"/>
              </a:ext>
            </a:extLst>
          </p:cNvPr>
          <p:cNvGraphicFramePr>
            <a:graphicFrameLocks noGrp="1"/>
          </p:cNvGraphicFramePr>
          <p:nvPr>
            <p:extLst>
              <p:ext uri="{D42A27DB-BD31-4B8C-83A1-F6EECF244321}">
                <p14:modId xmlns:p14="http://schemas.microsoft.com/office/powerpoint/2010/main" val="1503267779"/>
              </p:ext>
            </p:extLst>
          </p:nvPr>
        </p:nvGraphicFramePr>
        <p:xfrm>
          <a:off x="363793" y="1168399"/>
          <a:ext cx="11464413" cy="5140973"/>
        </p:xfrm>
        <a:graphic>
          <a:graphicData uri="http://schemas.openxmlformats.org/drawingml/2006/table">
            <a:tbl>
              <a:tblPr firstRow="1" bandRow="1"/>
              <a:tblGrid>
                <a:gridCol w="4955209">
                  <a:extLst>
                    <a:ext uri="{9D8B030D-6E8A-4147-A177-3AD203B41FA5}">
                      <a16:colId xmlns:a16="http://schemas.microsoft.com/office/drawing/2014/main" val="20000"/>
                    </a:ext>
                  </a:extLst>
                </a:gridCol>
                <a:gridCol w="6509204">
                  <a:extLst>
                    <a:ext uri="{9D8B030D-6E8A-4147-A177-3AD203B41FA5}">
                      <a16:colId xmlns:a16="http://schemas.microsoft.com/office/drawing/2014/main" val="20001"/>
                    </a:ext>
                  </a:extLst>
                </a:gridCol>
              </a:tblGrid>
              <a:tr h="729951">
                <a:tc>
                  <a:txBody>
                    <a:bodyPr/>
                    <a:lstStyle>
                      <a:lvl1pPr marL="0" algn="l" defTabSz="457200" rtl="0" eaLnBrk="1" latinLnBrk="0" hangingPunct="1">
                        <a:defRPr sz="1800" b="1" kern="1200">
                          <a:solidFill>
                            <a:schemeClr val="lt1"/>
                          </a:solidFill>
                          <a:latin typeface="Century Gothic" panose="020B0502020202020204"/>
                        </a:defRPr>
                      </a:lvl1pPr>
                      <a:lvl2pPr marL="457200" algn="l" defTabSz="457200" rtl="0" eaLnBrk="1" latinLnBrk="0" hangingPunct="1">
                        <a:defRPr sz="1800" b="1" kern="1200">
                          <a:solidFill>
                            <a:schemeClr val="lt1"/>
                          </a:solidFill>
                          <a:latin typeface="Century Gothic" panose="020B0502020202020204"/>
                        </a:defRPr>
                      </a:lvl2pPr>
                      <a:lvl3pPr marL="914400" algn="l" defTabSz="457200" rtl="0" eaLnBrk="1" latinLnBrk="0" hangingPunct="1">
                        <a:defRPr sz="1800" b="1" kern="1200">
                          <a:solidFill>
                            <a:schemeClr val="lt1"/>
                          </a:solidFill>
                          <a:latin typeface="Century Gothic" panose="020B0502020202020204"/>
                        </a:defRPr>
                      </a:lvl3pPr>
                      <a:lvl4pPr marL="1371600" algn="l" defTabSz="457200" rtl="0" eaLnBrk="1" latinLnBrk="0" hangingPunct="1">
                        <a:defRPr sz="1800" b="1" kern="1200">
                          <a:solidFill>
                            <a:schemeClr val="lt1"/>
                          </a:solidFill>
                          <a:latin typeface="Century Gothic" panose="020B0502020202020204"/>
                        </a:defRPr>
                      </a:lvl4pPr>
                      <a:lvl5pPr marL="1828800" algn="l" defTabSz="457200" rtl="0" eaLnBrk="1" latinLnBrk="0" hangingPunct="1">
                        <a:defRPr sz="1800" b="1" kern="1200">
                          <a:solidFill>
                            <a:schemeClr val="lt1"/>
                          </a:solidFill>
                          <a:latin typeface="Century Gothic" panose="020B0502020202020204"/>
                        </a:defRPr>
                      </a:lvl5pPr>
                      <a:lvl6pPr marL="2286000" algn="l" defTabSz="457200" rtl="0" eaLnBrk="1" latinLnBrk="0" hangingPunct="1">
                        <a:defRPr sz="1800" b="1" kern="1200">
                          <a:solidFill>
                            <a:schemeClr val="lt1"/>
                          </a:solidFill>
                          <a:latin typeface="Century Gothic" panose="020B0502020202020204"/>
                        </a:defRPr>
                      </a:lvl6pPr>
                      <a:lvl7pPr marL="2743200" algn="l" defTabSz="457200" rtl="0" eaLnBrk="1" latinLnBrk="0" hangingPunct="1">
                        <a:defRPr sz="1800" b="1" kern="1200">
                          <a:solidFill>
                            <a:schemeClr val="lt1"/>
                          </a:solidFill>
                          <a:latin typeface="Century Gothic" panose="020B0502020202020204"/>
                        </a:defRPr>
                      </a:lvl7pPr>
                      <a:lvl8pPr marL="3200400" algn="l" defTabSz="457200" rtl="0" eaLnBrk="1" latinLnBrk="0" hangingPunct="1">
                        <a:defRPr sz="1800" b="1" kern="1200">
                          <a:solidFill>
                            <a:schemeClr val="lt1"/>
                          </a:solidFill>
                          <a:latin typeface="Century Gothic" panose="020B0502020202020204"/>
                        </a:defRPr>
                      </a:lvl8pPr>
                      <a:lvl9pPr marL="3657600" algn="l" defTabSz="457200" rtl="0" eaLnBrk="1" latinLnBrk="0" hangingPunct="1">
                        <a:defRPr sz="1800" b="1" kern="1200">
                          <a:solidFill>
                            <a:schemeClr val="lt1"/>
                          </a:solidFill>
                          <a:latin typeface="Century Gothic" panose="020B0502020202020204"/>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kern="1200" spc="150" baseline="0" dirty="0">
                          <a:solidFill>
                            <a:schemeClr val="bg1"/>
                          </a:solidFill>
                          <a:latin typeface="+mn-lt"/>
                          <a:ea typeface="+mn-ea"/>
                          <a:cs typeface="+mn-cs"/>
                        </a:rPr>
                        <a:t>Outdated language</a:t>
                      </a:r>
                    </a:p>
                  </a:txBody>
                  <a:tcPr anchor="ctr">
                    <a:lnL w="12700" cmpd="sng">
                      <a:solidFill>
                        <a:srgbClr val="F5A408"/>
                      </a:solidFill>
                    </a:lnL>
                    <a:lnR w="12700" cap="flat" cmpd="sng" algn="ctr">
                      <a:solidFill>
                        <a:sysClr val="windowText" lastClr="000000"/>
                      </a:solidFill>
                      <a:prstDash val="solid"/>
                      <a:round/>
                      <a:headEnd type="none" w="med" len="med"/>
                      <a:tailEnd type="none" w="med" len="med"/>
                    </a:lnR>
                    <a:lnT w="12700" cmpd="sng">
                      <a:solidFill>
                        <a:srgbClr val="F5A408"/>
                      </a:solidFill>
                    </a:lnT>
                    <a:lnB w="12700" cap="flat" cmpd="sng" algn="ctr">
                      <a:solidFill>
                        <a:srgbClr val="F5A408"/>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457200" rtl="0" eaLnBrk="1" latinLnBrk="0" hangingPunct="1">
                        <a:defRPr sz="1800" b="1" kern="1200">
                          <a:solidFill>
                            <a:schemeClr val="lt1"/>
                          </a:solidFill>
                          <a:latin typeface="Century Gothic" panose="020B0502020202020204"/>
                        </a:defRPr>
                      </a:lvl1pPr>
                      <a:lvl2pPr marL="457200" algn="l" defTabSz="457200" rtl="0" eaLnBrk="1" latinLnBrk="0" hangingPunct="1">
                        <a:defRPr sz="1800" b="1" kern="1200">
                          <a:solidFill>
                            <a:schemeClr val="lt1"/>
                          </a:solidFill>
                          <a:latin typeface="Century Gothic" panose="020B0502020202020204"/>
                        </a:defRPr>
                      </a:lvl2pPr>
                      <a:lvl3pPr marL="914400" algn="l" defTabSz="457200" rtl="0" eaLnBrk="1" latinLnBrk="0" hangingPunct="1">
                        <a:defRPr sz="1800" b="1" kern="1200">
                          <a:solidFill>
                            <a:schemeClr val="lt1"/>
                          </a:solidFill>
                          <a:latin typeface="Century Gothic" panose="020B0502020202020204"/>
                        </a:defRPr>
                      </a:lvl3pPr>
                      <a:lvl4pPr marL="1371600" algn="l" defTabSz="457200" rtl="0" eaLnBrk="1" latinLnBrk="0" hangingPunct="1">
                        <a:defRPr sz="1800" b="1" kern="1200">
                          <a:solidFill>
                            <a:schemeClr val="lt1"/>
                          </a:solidFill>
                          <a:latin typeface="Century Gothic" panose="020B0502020202020204"/>
                        </a:defRPr>
                      </a:lvl4pPr>
                      <a:lvl5pPr marL="1828800" algn="l" defTabSz="457200" rtl="0" eaLnBrk="1" latinLnBrk="0" hangingPunct="1">
                        <a:defRPr sz="1800" b="1" kern="1200">
                          <a:solidFill>
                            <a:schemeClr val="lt1"/>
                          </a:solidFill>
                          <a:latin typeface="Century Gothic" panose="020B0502020202020204"/>
                        </a:defRPr>
                      </a:lvl5pPr>
                      <a:lvl6pPr marL="2286000" algn="l" defTabSz="457200" rtl="0" eaLnBrk="1" latinLnBrk="0" hangingPunct="1">
                        <a:defRPr sz="1800" b="1" kern="1200">
                          <a:solidFill>
                            <a:schemeClr val="lt1"/>
                          </a:solidFill>
                          <a:latin typeface="Century Gothic" panose="020B0502020202020204"/>
                        </a:defRPr>
                      </a:lvl6pPr>
                      <a:lvl7pPr marL="2743200" algn="l" defTabSz="457200" rtl="0" eaLnBrk="1" latinLnBrk="0" hangingPunct="1">
                        <a:defRPr sz="1800" b="1" kern="1200">
                          <a:solidFill>
                            <a:schemeClr val="lt1"/>
                          </a:solidFill>
                          <a:latin typeface="Century Gothic" panose="020B0502020202020204"/>
                        </a:defRPr>
                      </a:lvl7pPr>
                      <a:lvl8pPr marL="3200400" algn="l" defTabSz="457200" rtl="0" eaLnBrk="1" latinLnBrk="0" hangingPunct="1">
                        <a:defRPr sz="1800" b="1" kern="1200">
                          <a:solidFill>
                            <a:schemeClr val="lt1"/>
                          </a:solidFill>
                          <a:latin typeface="Century Gothic" panose="020B0502020202020204"/>
                        </a:defRPr>
                      </a:lvl8pPr>
                      <a:lvl9pPr marL="3657600" algn="l" defTabSz="457200" rtl="0" eaLnBrk="1" latinLnBrk="0" hangingPunct="1">
                        <a:defRPr sz="1800" b="1" kern="1200">
                          <a:solidFill>
                            <a:schemeClr val="lt1"/>
                          </a:solidFill>
                          <a:latin typeface="Century Gothic" panose="020B0502020202020204"/>
                        </a:defRPr>
                      </a:lvl9pPr>
                    </a:lstStyle>
                    <a:p>
                      <a:r>
                        <a:rPr lang="en-US" sz="2400" b="1" kern="1200" spc="150" baseline="0" dirty="0">
                          <a:solidFill>
                            <a:schemeClr val="bg1"/>
                          </a:solidFill>
                        </a:rPr>
                        <a:t>Person-first, affirming language</a:t>
                      </a:r>
                      <a:endParaRPr lang="en-US" sz="2400" b="1" kern="1200" spc="150" baseline="0" dirty="0">
                        <a:solidFill>
                          <a:schemeClr val="bg1"/>
                        </a:solidFill>
                        <a:latin typeface="+mn-lt"/>
                        <a:ea typeface="+mn-ea"/>
                        <a:cs typeface="+mn-cs"/>
                      </a:endParaRPr>
                    </a:p>
                  </a:txBody>
                  <a:tcPr anchor="ctr">
                    <a:lnL w="12700" cap="flat" cmpd="sng" algn="ctr">
                      <a:solidFill>
                        <a:sysClr val="windowText" lastClr="000000"/>
                      </a:solidFill>
                      <a:prstDash val="solid"/>
                      <a:round/>
                      <a:headEnd type="none" w="med" len="med"/>
                      <a:tailEnd type="none" w="med" len="med"/>
                    </a:lnL>
                    <a:lnR w="12700" cmpd="sng">
                      <a:solidFill>
                        <a:srgbClr val="F5A408"/>
                      </a:solidFill>
                    </a:lnR>
                    <a:lnT w="12700" cmpd="sng">
                      <a:solidFill>
                        <a:srgbClr val="F5A408"/>
                      </a:solidFill>
                    </a:lnT>
                    <a:lnB w="12700" cap="flat" cmpd="sng" algn="ctr">
                      <a:solidFill>
                        <a:srgbClr val="F5A408"/>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0"/>
                  </a:ext>
                </a:extLst>
              </a:tr>
              <a:tr h="520950">
                <a:tc>
                  <a:txBody>
                    <a:bodyPr/>
                    <a:lstStyle/>
                    <a:p>
                      <a:pPr marL="0" algn="l" defTabSz="457200" rtl="0" eaLnBrk="1" latinLnBrk="0" hangingPunct="1"/>
                      <a:r>
                        <a:rPr lang="en-US" sz="2000" kern="1200" dirty="0">
                          <a:solidFill>
                            <a:schemeClr val="bg1"/>
                          </a:solidFill>
                          <a:latin typeface="+mn-lt"/>
                          <a:ea typeface="+mn-ea"/>
                          <a:cs typeface="+mn-cs"/>
                        </a:rPr>
                        <a:t>Injection Drug Users (IDU)</a:t>
                      </a:r>
                    </a:p>
                  </a:txBody>
                  <a:tcPr marL="88969" marR="88969" anchor="ctr">
                    <a:lnL w="12700" cmpd="sng">
                      <a:solidFill>
                        <a:srgbClr val="F5A408"/>
                      </a:solidFill>
                    </a:lnL>
                    <a:lnR w="12700" cap="flat" cmpd="sng" algn="ctr">
                      <a:solidFill>
                        <a:sysClr val="windowText" lastClr="000000"/>
                      </a:solidFill>
                      <a:prstDash val="solid"/>
                      <a:round/>
                      <a:headEnd type="none" w="med" len="med"/>
                      <a:tailEnd type="none" w="med" len="med"/>
                    </a:lnR>
                    <a:lnT w="12700" cmpd="sng">
                      <a:solidFill>
                        <a:srgbClr val="F5A408"/>
                      </a:solidFill>
                    </a:lnT>
                    <a:lnB w="12700" cap="flat" cmpd="sng" algn="ctr">
                      <a:solidFill>
                        <a:srgbClr val="F5A408"/>
                      </a:solidFill>
                      <a:prstDash val="solid"/>
                      <a:round/>
                      <a:headEnd type="none" w="med" len="med"/>
                      <a:tailEnd type="none" w="med" len="med"/>
                    </a:lnB>
                    <a:lnTlToBr w="12700" cmpd="sng">
                      <a:noFill/>
                      <a:prstDash val="solid"/>
                    </a:lnTlToBr>
                    <a:lnBlToTr w="12700" cmpd="sng">
                      <a:noFill/>
                      <a:prstDash val="solid"/>
                    </a:lnBlToTr>
                    <a:solidFill>
                      <a:srgbClr val="F5A408">
                        <a:tint val="20000"/>
                      </a:srgbClr>
                    </a:solidFill>
                  </a:tcPr>
                </a:tc>
                <a:tc>
                  <a:txBody>
                    <a:bodyPr/>
                    <a:lstStyle/>
                    <a:p>
                      <a:pPr marL="0" algn="l" defTabSz="457200" rtl="0" eaLnBrk="1" latinLnBrk="0" hangingPunct="1"/>
                      <a:endParaRPr lang="en-US" sz="2000" kern="1200" dirty="0">
                        <a:solidFill>
                          <a:schemeClr val="bg1"/>
                        </a:solidFill>
                        <a:latin typeface="+mn-lt"/>
                        <a:ea typeface="+mn-ea"/>
                        <a:cs typeface="+mn-cs"/>
                      </a:endParaRPr>
                    </a:p>
                  </a:txBody>
                  <a:tcPr marL="88969" marR="88969" anchor="ctr">
                    <a:lnL w="12700" cap="flat" cmpd="sng" algn="ctr">
                      <a:solidFill>
                        <a:sysClr val="windowText" lastClr="000000"/>
                      </a:solidFill>
                      <a:prstDash val="solid"/>
                      <a:round/>
                      <a:headEnd type="none" w="med" len="med"/>
                      <a:tailEnd type="none" w="med" len="med"/>
                    </a:lnL>
                    <a:lnR w="12700" cmpd="sng">
                      <a:solidFill>
                        <a:srgbClr val="F5A408"/>
                      </a:solidFill>
                    </a:lnR>
                    <a:lnT w="12700" cmpd="sng">
                      <a:solidFill>
                        <a:srgbClr val="F5A408"/>
                      </a:solidFill>
                    </a:lnT>
                    <a:lnB w="12700" cap="flat" cmpd="sng" algn="ctr">
                      <a:solidFill>
                        <a:srgbClr val="F5A408"/>
                      </a:solidFill>
                      <a:prstDash val="solid"/>
                      <a:round/>
                      <a:headEnd type="none" w="med" len="med"/>
                      <a:tailEnd type="none" w="med" len="med"/>
                    </a:lnB>
                    <a:lnTlToBr w="12700" cmpd="sng">
                      <a:noFill/>
                      <a:prstDash val="solid"/>
                    </a:lnTlToBr>
                    <a:lnBlToTr w="12700" cmpd="sng">
                      <a:noFill/>
                      <a:prstDash val="solid"/>
                    </a:lnBlToTr>
                    <a:solidFill>
                      <a:srgbClr val="F5A408">
                        <a:tint val="20000"/>
                      </a:srgbClr>
                    </a:solidFill>
                  </a:tcPr>
                </a:tc>
                <a:extLst>
                  <a:ext uri="{0D108BD9-81ED-4DB2-BD59-A6C34878D82A}">
                    <a16:rowId xmlns:a16="http://schemas.microsoft.com/office/drawing/2014/main" val="10001"/>
                  </a:ext>
                </a:extLst>
              </a:tr>
              <a:tr h="520950">
                <a:tc>
                  <a:txBody>
                    <a:bodyPr/>
                    <a:lstStyle/>
                    <a:p>
                      <a:pPr marL="0" algn="l" defTabSz="457200" rtl="0" eaLnBrk="1" latinLnBrk="0" hangingPunct="1"/>
                      <a:r>
                        <a:rPr lang="en-US" sz="2000" kern="1200" dirty="0">
                          <a:solidFill>
                            <a:schemeClr val="bg1"/>
                          </a:solidFill>
                          <a:latin typeface="+mn-lt"/>
                          <a:ea typeface="+mn-ea"/>
                          <a:cs typeface="+mn-cs"/>
                        </a:rPr>
                        <a:t>Drug abuse, dependence, drug habit</a:t>
                      </a:r>
                    </a:p>
                  </a:txBody>
                  <a:tcPr marL="88969" marR="88969" anchor="ctr">
                    <a:lnL w="12700" cmpd="sng">
                      <a:solidFill>
                        <a:srgbClr val="F5A408"/>
                      </a:solidFill>
                    </a:lnL>
                    <a:lnR w="12700" cap="flat" cmpd="sng" algn="ctr">
                      <a:solidFill>
                        <a:sysClr val="windowText" lastClr="000000"/>
                      </a:solidFill>
                      <a:prstDash val="solid"/>
                      <a:round/>
                      <a:headEnd type="none" w="med" len="med"/>
                      <a:tailEnd type="none" w="med" len="med"/>
                    </a:lnR>
                    <a:lnT w="12700" cmpd="sng">
                      <a:solidFill>
                        <a:srgbClr val="F5A408"/>
                      </a:solidFill>
                    </a:lnT>
                    <a:lnB w="12700" cap="flat" cmpd="sng" algn="ctr">
                      <a:solidFill>
                        <a:srgbClr val="F5A408"/>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algn="l" defTabSz="457200" rtl="0" eaLnBrk="1" latinLnBrk="0" hangingPunct="1"/>
                      <a:endParaRPr lang="en-US" sz="2000" kern="1200" dirty="0">
                        <a:solidFill>
                          <a:schemeClr val="bg1"/>
                        </a:solidFill>
                        <a:latin typeface="+mn-lt"/>
                        <a:ea typeface="+mn-ea"/>
                        <a:cs typeface="+mn-cs"/>
                      </a:endParaRPr>
                    </a:p>
                  </a:txBody>
                  <a:tcPr marL="88969" marR="88969" anchor="ctr">
                    <a:lnL w="12700" cap="flat" cmpd="sng" algn="ctr">
                      <a:solidFill>
                        <a:sysClr val="windowText" lastClr="000000"/>
                      </a:solidFill>
                      <a:prstDash val="solid"/>
                      <a:round/>
                      <a:headEnd type="none" w="med" len="med"/>
                      <a:tailEnd type="none" w="med" len="med"/>
                    </a:lnL>
                    <a:lnR w="12700" cmpd="sng">
                      <a:solidFill>
                        <a:srgbClr val="F5A408"/>
                      </a:solidFill>
                    </a:lnR>
                    <a:lnT w="12700" cmpd="sng">
                      <a:solidFill>
                        <a:srgbClr val="F5A408"/>
                      </a:solidFill>
                    </a:lnT>
                    <a:lnB w="12700" cap="flat" cmpd="sng" algn="ctr">
                      <a:solidFill>
                        <a:srgbClr val="F5A408"/>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497541783"/>
                  </a:ext>
                </a:extLst>
              </a:tr>
              <a:tr h="52095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kern="1200" dirty="0">
                          <a:solidFill>
                            <a:schemeClr val="bg1"/>
                          </a:solidFill>
                          <a:latin typeface="+mn-lt"/>
                          <a:ea typeface="+mn-ea"/>
                          <a:cs typeface="+mn-cs"/>
                        </a:rPr>
                        <a:t>Drug abuser, addict, alcoholic</a:t>
                      </a:r>
                    </a:p>
                  </a:txBody>
                  <a:tcPr marL="88969" marR="88969" anchor="ctr">
                    <a:lnL w="12700" cmpd="sng">
                      <a:solidFill>
                        <a:srgbClr val="F5A408"/>
                      </a:solidFill>
                    </a:lnL>
                    <a:lnR w="12700" cap="flat" cmpd="sng" algn="ctr">
                      <a:solidFill>
                        <a:sysClr val="windowText" lastClr="000000"/>
                      </a:solidFill>
                      <a:prstDash val="solid"/>
                      <a:round/>
                      <a:headEnd type="none" w="med" len="med"/>
                      <a:tailEnd type="none" w="med" len="med"/>
                    </a:lnR>
                    <a:lnT w="12700" cap="flat" cmpd="sng" algn="ctr">
                      <a:solidFill>
                        <a:srgbClr val="F5A408"/>
                      </a:solidFill>
                      <a:prstDash val="solid"/>
                      <a:round/>
                      <a:headEnd type="none" w="med" len="med"/>
                      <a:tailEnd type="none" w="med" len="med"/>
                    </a:lnT>
                    <a:lnB w="12700" cap="flat" cmpd="sng" algn="ctr">
                      <a:solidFill>
                        <a:srgbClr val="F5A408"/>
                      </a:solidFill>
                      <a:prstDash val="solid"/>
                      <a:round/>
                      <a:headEnd type="none" w="med" len="med"/>
                      <a:tailEnd type="none" w="med" len="med"/>
                    </a:lnB>
                    <a:lnTlToBr w="12700" cmpd="sng">
                      <a:noFill/>
                      <a:prstDash val="solid"/>
                    </a:lnTlToBr>
                    <a:lnBlToTr w="12700" cmpd="sng">
                      <a:noFill/>
                      <a:prstDash val="solid"/>
                    </a:lnBlToTr>
                    <a:solidFill>
                      <a:srgbClr val="FDF0E7"/>
                    </a:solidFill>
                  </a:tcPr>
                </a:tc>
                <a:tc>
                  <a:txBody>
                    <a:bodyPr/>
                    <a:lstStyle/>
                    <a:p>
                      <a:pPr marL="0" algn="l" defTabSz="457200" rtl="0" eaLnBrk="1" latinLnBrk="0" hangingPunct="1"/>
                      <a:endParaRPr lang="en-US" sz="2000" kern="1200" dirty="0">
                        <a:solidFill>
                          <a:schemeClr val="bg1"/>
                        </a:solidFill>
                        <a:latin typeface="+mn-lt"/>
                        <a:ea typeface="+mn-ea"/>
                        <a:cs typeface="+mn-cs"/>
                      </a:endParaRPr>
                    </a:p>
                  </a:txBody>
                  <a:tcPr marL="88969" marR="88969" anchor="ctr">
                    <a:lnL w="12700" cap="flat" cmpd="sng" algn="ctr">
                      <a:solidFill>
                        <a:sysClr val="windowText" lastClr="000000"/>
                      </a:solidFill>
                      <a:prstDash val="solid"/>
                      <a:round/>
                      <a:headEnd type="none" w="med" len="med"/>
                      <a:tailEnd type="none" w="med" len="med"/>
                    </a:lnL>
                    <a:lnR w="12700" cmpd="sng">
                      <a:solidFill>
                        <a:srgbClr val="F5A408"/>
                      </a:solidFill>
                    </a:lnR>
                    <a:lnT w="12700" cap="flat" cmpd="sng" algn="ctr">
                      <a:solidFill>
                        <a:srgbClr val="F5A408"/>
                      </a:solidFill>
                      <a:prstDash val="solid"/>
                      <a:round/>
                      <a:headEnd type="none" w="med" len="med"/>
                      <a:tailEnd type="none" w="med" len="med"/>
                    </a:lnT>
                    <a:lnB w="12700" cap="flat" cmpd="sng" algn="ctr">
                      <a:solidFill>
                        <a:srgbClr val="F5A408"/>
                      </a:solidFill>
                      <a:prstDash val="solid"/>
                      <a:round/>
                      <a:headEnd type="none" w="med" len="med"/>
                      <a:tailEnd type="none" w="med" len="med"/>
                    </a:lnB>
                    <a:lnTlToBr w="12700" cmpd="sng">
                      <a:noFill/>
                      <a:prstDash val="solid"/>
                    </a:lnTlToBr>
                    <a:lnBlToTr w="12700" cmpd="sng">
                      <a:noFill/>
                      <a:prstDash val="solid"/>
                    </a:lnBlToTr>
                    <a:solidFill>
                      <a:srgbClr val="FDF0E7"/>
                    </a:solidFill>
                  </a:tcPr>
                </a:tc>
                <a:extLst>
                  <a:ext uri="{0D108BD9-81ED-4DB2-BD59-A6C34878D82A}">
                    <a16:rowId xmlns:a16="http://schemas.microsoft.com/office/drawing/2014/main" val="3912532108"/>
                  </a:ext>
                </a:extLst>
              </a:tr>
              <a:tr h="520950">
                <a:tc>
                  <a:txBody>
                    <a:bodyPr/>
                    <a:lstStyle/>
                    <a:p>
                      <a:pPr marL="0" algn="l" defTabSz="457200" rtl="0" eaLnBrk="1" latinLnBrk="0" hangingPunct="1"/>
                      <a:r>
                        <a:rPr lang="en-US" sz="2000" kern="1200" dirty="0">
                          <a:solidFill>
                            <a:schemeClr val="bg1"/>
                          </a:solidFill>
                          <a:latin typeface="+mn-lt"/>
                          <a:ea typeface="+mn-ea"/>
                          <a:cs typeface="+mn-cs"/>
                        </a:rPr>
                        <a:t>Clean and sober </a:t>
                      </a:r>
                    </a:p>
                  </a:txBody>
                  <a:tcPr marL="88969" marR="88969" anchor="ctr">
                    <a:lnL w="12700" cmpd="sng">
                      <a:solidFill>
                        <a:srgbClr val="F5A408"/>
                      </a:solidFill>
                    </a:lnL>
                    <a:lnR w="12700" cap="flat" cmpd="sng" algn="ctr">
                      <a:solidFill>
                        <a:sysClr val="windowText" lastClr="000000"/>
                      </a:solidFill>
                      <a:prstDash val="solid"/>
                      <a:round/>
                      <a:headEnd type="none" w="med" len="med"/>
                      <a:tailEnd type="none" w="med" len="med"/>
                    </a:lnR>
                    <a:lnT w="12700" cap="flat" cmpd="sng" algn="ctr">
                      <a:solidFill>
                        <a:srgbClr val="F5A408"/>
                      </a:solidFill>
                      <a:prstDash val="solid"/>
                      <a:round/>
                      <a:headEnd type="none" w="med" len="med"/>
                      <a:tailEnd type="none" w="med" len="med"/>
                    </a:lnT>
                    <a:lnB w="12700" cmpd="sng">
                      <a:solidFill>
                        <a:srgbClr val="F5A408"/>
                      </a:solidFill>
                    </a:lnB>
                    <a:lnTlToBr w="12700" cmpd="sng">
                      <a:noFill/>
                      <a:prstDash val="solid"/>
                    </a:lnTlToBr>
                    <a:lnBlToTr w="12700" cmpd="sng">
                      <a:noFill/>
                      <a:prstDash val="solid"/>
                    </a:lnBlToTr>
                    <a:solidFill>
                      <a:schemeClr val="tx1"/>
                    </a:solidFill>
                  </a:tcPr>
                </a:tc>
                <a:tc>
                  <a:txBody>
                    <a:bodyPr/>
                    <a:lstStyle/>
                    <a:p>
                      <a:pPr marL="0" algn="l" defTabSz="457200" rtl="0" eaLnBrk="1" latinLnBrk="0" hangingPunct="1"/>
                      <a:endParaRPr lang="en-US" sz="2000" kern="1200" dirty="0">
                        <a:solidFill>
                          <a:schemeClr val="bg1"/>
                        </a:solidFill>
                        <a:latin typeface="+mn-lt"/>
                        <a:ea typeface="+mn-ea"/>
                        <a:cs typeface="+mn-cs"/>
                      </a:endParaRPr>
                    </a:p>
                  </a:txBody>
                  <a:tcPr marL="88969" marR="88969" anchor="ctr">
                    <a:lnL w="12700" cap="flat" cmpd="sng" algn="ctr">
                      <a:solidFill>
                        <a:sysClr val="windowText" lastClr="000000"/>
                      </a:solidFill>
                      <a:prstDash val="solid"/>
                      <a:round/>
                      <a:headEnd type="none" w="med" len="med"/>
                      <a:tailEnd type="none" w="med" len="med"/>
                    </a:lnL>
                    <a:lnR w="12700" cmpd="sng">
                      <a:solidFill>
                        <a:srgbClr val="F5A408"/>
                      </a:solidFill>
                    </a:lnR>
                    <a:lnT w="12700" cap="flat" cmpd="sng" algn="ctr">
                      <a:solidFill>
                        <a:srgbClr val="F5A408"/>
                      </a:solidFill>
                      <a:prstDash val="solid"/>
                      <a:round/>
                      <a:headEnd type="none" w="med" len="med"/>
                      <a:tailEnd type="none" w="med" len="med"/>
                    </a:lnT>
                    <a:lnB w="12700" cmpd="sng">
                      <a:solidFill>
                        <a:srgbClr val="F5A408"/>
                      </a:solid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0003"/>
                  </a:ext>
                </a:extLst>
              </a:tr>
              <a:tr h="520950">
                <a:tc>
                  <a:txBody>
                    <a:bodyPr/>
                    <a:lstStyle/>
                    <a:p>
                      <a:pPr marL="0" algn="l" defTabSz="457200" rtl="0" eaLnBrk="1" latinLnBrk="0" hangingPunct="1"/>
                      <a:r>
                        <a:rPr lang="en-US" sz="2000" kern="1200" dirty="0">
                          <a:solidFill>
                            <a:schemeClr val="bg1"/>
                          </a:solidFill>
                          <a:latin typeface="+mn-lt"/>
                          <a:ea typeface="+mn-ea"/>
                          <a:cs typeface="+mn-cs"/>
                        </a:rPr>
                        <a:t>Dirty or clean needles</a:t>
                      </a:r>
                    </a:p>
                  </a:txBody>
                  <a:tcPr marL="88969" marR="88969" anchor="ctr">
                    <a:lnL w="12700" cmpd="sng">
                      <a:solidFill>
                        <a:srgbClr val="F5A408"/>
                      </a:solidFill>
                    </a:lnL>
                    <a:lnR w="12700" cap="flat" cmpd="sng" algn="ctr">
                      <a:solidFill>
                        <a:sysClr val="windowText" lastClr="000000"/>
                      </a:solidFill>
                      <a:prstDash val="solid"/>
                      <a:round/>
                      <a:headEnd type="none" w="med" len="med"/>
                      <a:tailEnd type="none" w="med" len="med"/>
                    </a:lnR>
                    <a:lnT w="12700" cmpd="sng">
                      <a:solidFill>
                        <a:srgbClr val="F5A408"/>
                      </a:solidFill>
                    </a:lnT>
                    <a:lnB w="12700" cap="flat" cmpd="sng" algn="ctr">
                      <a:solidFill>
                        <a:srgbClr val="F5A408"/>
                      </a:solidFill>
                      <a:prstDash val="solid"/>
                      <a:round/>
                      <a:headEnd type="none" w="med" len="med"/>
                      <a:tailEnd type="none" w="med" len="med"/>
                    </a:lnB>
                    <a:lnTlToBr w="12700" cmpd="sng">
                      <a:noFill/>
                      <a:prstDash val="solid"/>
                    </a:lnTlToBr>
                    <a:lnBlToTr w="12700" cmpd="sng">
                      <a:noFill/>
                      <a:prstDash val="solid"/>
                    </a:lnBlToTr>
                    <a:solidFill>
                      <a:srgbClr val="FDF0E7"/>
                    </a:solidFill>
                  </a:tcPr>
                </a:tc>
                <a:tc>
                  <a:txBody>
                    <a:bodyPr/>
                    <a:lstStyle/>
                    <a:p>
                      <a:pPr marL="0" algn="l" defTabSz="457200" rtl="0" eaLnBrk="1" latinLnBrk="0" hangingPunct="1"/>
                      <a:endParaRPr lang="en-US" sz="2000" kern="1200" dirty="0">
                        <a:solidFill>
                          <a:schemeClr val="bg1"/>
                        </a:solidFill>
                        <a:latin typeface="+mn-lt"/>
                        <a:ea typeface="+mn-ea"/>
                        <a:cs typeface="+mn-cs"/>
                      </a:endParaRPr>
                    </a:p>
                  </a:txBody>
                  <a:tcPr marL="88969" marR="88969" anchor="ctr">
                    <a:lnL w="12700" cap="flat" cmpd="sng" algn="ctr">
                      <a:solidFill>
                        <a:sysClr val="windowText" lastClr="000000"/>
                      </a:solidFill>
                      <a:prstDash val="solid"/>
                      <a:round/>
                      <a:headEnd type="none" w="med" len="med"/>
                      <a:tailEnd type="none" w="med" len="med"/>
                    </a:lnL>
                    <a:lnR w="12700" cmpd="sng">
                      <a:solidFill>
                        <a:srgbClr val="F5A408"/>
                      </a:solidFill>
                    </a:lnR>
                    <a:lnT w="12700" cmpd="sng">
                      <a:solidFill>
                        <a:srgbClr val="F5A408"/>
                      </a:solidFill>
                    </a:lnT>
                    <a:lnB w="12700" cap="flat" cmpd="sng" algn="ctr">
                      <a:solidFill>
                        <a:srgbClr val="F5A408"/>
                      </a:solidFill>
                      <a:prstDash val="solid"/>
                      <a:round/>
                      <a:headEnd type="none" w="med" len="med"/>
                      <a:tailEnd type="none" w="med" len="med"/>
                    </a:lnB>
                    <a:lnTlToBr w="12700" cmpd="sng">
                      <a:noFill/>
                      <a:prstDash val="solid"/>
                    </a:lnTlToBr>
                    <a:lnBlToTr w="12700" cmpd="sng">
                      <a:noFill/>
                      <a:prstDash val="solid"/>
                    </a:lnBlToTr>
                    <a:solidFill>
                      <a:srgbClr val="FDF0E7"/>
                    </a:solidFill>
                  </a:tcPr>
                </a:tc>
                <a:extLst>
                  <a:ext uri="{0D108BD9-81ED-4DB2-BD59-A6C34878D82A}">
                    <a16:rowId xmlns:a16="http://schemas.microsoft.com/office/drawing/2014/main" val="10004"/>
                  </a:ext>
                </a:extLst>
              </a:tr>
              <a:tr h="520950">
                <a:tc>
                  <a:txBody>
                    <a:bodyPr/>
                    <a:lstStyle/>
                    <a:p>
                      <a:pPr marL="0" algn="l" defTabSz="457200" rtl="0" eaLnBrk="1" latinLnBrk="0" hangingPunct="1"/>
                      <a:r>
                        <a:rPr lang="en-US" sz="2000" kern="1200" dirty="0">
                          <a:solidFill>
                            <a:schemeClr val="bg1"/>
                          </a:solidFill>
                          <a:latin typeface="+mn-lt"/>
                          <a:ea typeface="+mn-ea"/>
                          <a:cs typeface="+mn-cs"/>
                        </a:rPr>
                        <a:t>Dirty or clean urine</a:t>
                      </a:r>
                    </a:p>
                  </a:txBody>
                  <a:tcPr marL="88969" marR="88969" anchor="ctr">
                    <a:lnL w="12700" cmpd="sng">
                      <a:solidFill>
                        <a:srgbClr val="F5A408"/>
                      </a:solidFill>
                    </a:lnL>
                    <a:lnR w="12700" cap="flat" cmpd="sng" algn="ctr">
                      <a:solidFill>
                        <a:sysClr val="windowText" lastClr="000000"/>
                      </a:solidFill>
                      <a:prstDash val="solid"/>
                      <a:round/>
                      <a:headEnd type="none" w="med" len="med"/>
                      <a:tailEnd type="none" w="med" len="med"/>
                    </a:lnR>
                    <a:lnT w="12700" cap="flat" cmpd="sng" algn="ctr">
                      <a:solidFill>
                        <a:srgbClr val="F5A408"/>
                      </a:solidFill>
                      <a:prstDash val="solid"/>
                      <a:round/>
                      <a:headEnd type="none" w="med" len="med"/>
                      <a:tailEnd type="none" w="med" len="med"/>
                    </a:lnT>
                    <a:lnB w="12700" cap="flat" cmpd="sng" algn="ctr">
                      <a:solidFill>
                        <a:srgbClr val="F5A408"/>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algn="l" defTabSz="457200" rtl="0" eaLnBrk="1" latinLnBrk="0" hangingPunct="1"/>
                      <a:endParaRPr lang="en-US" sz="2000" kern="1200" dirty="0">
                        <a:solidFill>
                          <a:schemeClr val="bg1"/>
                        </a:solidFill>
                        <a:latin typeface="+mn-lt"/>
                        <a:ea typeface="+mn-ea"/>
                        <a:cs typeface="+mn-cs"/>
                      </a:endParaRPr>
                    </a:p>
                  </a:txBody>
                  <a:tcPr marL="88969" marR="88969" anchor="ctr">
                    <a:lnL w="12700" cap="flat" cmpd="sng" algn="ctr">
                      <a:solidFill>
                        <a:sysClr val="windowText" lastClr="000000"/>
                      </a:solidFill>
                      <a:prstDash val="solid"/>
                      <a:round/>
                      <a:headEnd type="none" w="med" len="med"/>
                      <a:tailEnd type="none" w="med" len="med"/>
                    </a:lnL>
                    <a:lnR w="12700" cmpd="sng">
                      <a:solidFill>
                        <a:srgbClr val="F5A408"/>
                      </a:solidFill>
                    </a:lnR>
                    <a:lnT w="12700" cap="flat" cmpd="sng" algn="ctr">
                      <a:solidFill>
                        <a:srgbClr val="F5A408"/>
                      </a:solidFill>
                      <a:prstDash val="solid"/>
                      <a:round/>
                      <a:headEnd type="none" w="med" len="med"/>
                      <a:tailEnd type="none" w="med" len="med"/>
                    </a:lnT>
                    <a:lnB w="12700" cap="flat" cmpd="sng" algn="ctr">
                      <a:solidFill>
                        <a:srgbClr val="F5A408"/>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631926711"/>
                  </a:ext>
                </a:extLst>
              </a:tr>
              <a:tr h="644154">
                <a:tc>
                  <a:txBody>
                    <a:bodyPr/>
                    <a:lstStyle/>
                    <a:p>
                      <a:pPr marL="0" algn="l" defTabSz="457200" rtl="0" eaLnBrk="1" latinLnBrk="0" hangingPunct="1"/>
                      <a:r>
                        <a:rPr lang="en-US" sz="2000" kern="1200" dirty="0">
                          <a:solidFill>
                            <a:schemeClr val="bg1"/>
                          </a:solidFill>
                          <a:latin typeface="+mn-lt"/>
                          <a:ea typeface="+mn-ea"/>
                          <a:cs typeface="+mn-cs"/>
                        </a:rPr>
                        <a:t>Relapse</a:t>
                      </a:r>
                    </a:p>
                  </a:txBody>
                  <a:tcPr marL="88969" marR="88969" anchor="ctr">
                    <a:lnL w="12700" cmpd="sng">
                      <a:solidFill>
                        <a:srgbClr val="F5A408"/>
                      </a:solidFill>
                    </a:lnL>
                    <a:lnR w="12700" cap="flat" cmpd="sng" algn="ctr">
                      <a:solidFill>
                        <a:sysClr val="windowText" lastClr="000000"/>
                      </a:solidFill>
                      <a:prstDash val="solid"/>
                      <a:round/>
                      <a:headEnd type="none" w="med" len="med"/>
                      <a:tailEnd type="none" w="med" len="med"/>
                    </a:lnR>
                    <a:lnT w="12700" cmpd="sng">
                      <a:solidFill>
                        <a:srgbClr val="F5A408"/>
                      </a:solidFill>
                    </a:lnT>
                    <a:lnB w="12700" cap="flat" cmpd="sng" algn="ctr">
                      <a:solidFill>
                        <a:srgbClr val="F5A408"/>
                      </a:solidFill>
                      <a:prstDash val="solid"/>
                      <a:round/>
                      <a:headEnd type="none" w="med" len="med"/>
                      <a:tailEnd type="none" w="med" len="med"/>
                    </a:lnB>
                    <a:lnTlToBr w="12700" cmpd="sng">
                      <a:noFill/>
                      <a:prstDash val="solid"/>
                    </a:lnTlToBr>
                    <a:lnBlToTr w="12700" cmpd="sng">
                      <a:noFill/>
                      <a:prstDash val="solid"/>
                    </a:lnBlToTr>
                    <a:solidFill>
                      <a:srgbClr val="FDF0E7"/>
                    </a:solidFill>
                  </a:tcPr>
                </a:tc>
                <a:tc>
                  <a:txBody>
                    <a:bodyPr/>
                    <a:lstStyle/>
                    <a:p>
                      <a:pPr marL="0" algn="l" defTabSz="457200" rtl="0" eaLnBrk="1" latinLnBrk="0" hangingPunct="1"/>
                      <a:endParaRPr lang="en-US" sz="2000" kern="1200" dirty="0">
                        <a:solidFill>
                          <a:schemeClr val="bg1"/>
                        </a:solidFill>
                        <a:latin typeface="+mn-lt"/>
                        <a:ea typeface="+mn-ea"/>
                        <a:cs typeface="+mn-cs"/>
                      </a:endParaRPr>
                    </a:p>
                  </a:txBody>
                  <a:tcPr marL="88969" marR="88969" anchor="ctr">
                    <a:lnL w="12700" cap="flat" cmpd="sng" algn="ctr">
                      <a:solidFill>
                        <a:sysClr val="windowText" lastClr="000000"/>
                      </a:solidFill>
                      <a:prstDash val="solid"/>
                      <a:round/>
                      <a:headEnd type="none" w="med" len="med"/>
                      <a:tailEnd type="none" w="med" len="med"/>
                    </a:lnL>
                    <a:lnR w="12700" cmpd="sng">
                      <a:solidFill>
                        <a:srgbClr val="F5A408"/>
                      </a:solidFill>
                    </a:lnR>
                    <a:lnT w="12700" cmpd="sng">
                      <a:solidFill>
                        <a:srgbClr val="F5A408"/>
                      </a:solidFill>
                    </a:lnT>
                    <a:lnB w="12700" cap="flat" cmpd="sng" algn="ctr">
                      <a:solidFill>
                        <a:srgbClr val="F5A408"/>
                      </a:solidFill>
                      <a:prstDash val="solid"/>
                      <a:round/>
                      <a:headEnd type="none" w="med" len="med"/>
                      <a:tailEnd type="none" w="med" len="med"/>
                    </a:lnB>
                    <a:lnTlToBr w="12700" cmpd="sng">
                      <a:noFill/>
                      <a:prstDash val="solid"/>
                    </a:lnTlToBr>
                    <a:lnBlToTr w="12700" cmpd="sng">
                      <a:noFill/>
                      <a:prstDash val="solid"/>
                    </a:lnBlToTr>
                    <a:solidFill>
                      <a:srgbClr val="FDF0E7"/>
                    </a:solidFill>
                  </a:tcPr>
                </a:tc>
                <a:extLst>
                  <a:ext uri="{0D108BD9-81ED-4DB2-BD59-A6C34878D82A}">
                    <a16:rowId xmlns:a16="http://schemas.microsoft.com/office/drawing/2014/main" val="2899094782"/>
                  </a:ext>
                </a:extLst>
              </a:tr>
              <a:tr h="641168">
                <a:tc>
                  <a:txBody>
                    <a:bodyPr/>
                    <a:lstStyle/>
                    <a:p>
                      <a:r>
                        <a:rPr lang="en-US" sz="2000" dirty="0">
                          <a:solidFill>
                            <a:schemeClr val="bg1"/>
                          </a:solidFill>
                        </a:rPr>
                        <a:t>High risk</a:t>
                      </a:r>
                    </a:p>
                  </a:txBody>
                  <a:tcPr marT="91440" marB="91440" anchor="ctr">
                    <a:lnL w="12700" cmpd="sng">
                      <a:solidFill>
                        <a:srgbClr val="F5A408"/>
                      </a:solidFill>
                    </a:lnL>
                    <a:lnR w="12700" cap="flat" cmpd="sng" algn="ctr">
                      <a:solidFill>
                        <a:sysClr val="windowText" lastClr="000000"/>
                      </a:solidFill>
                      <a:prstDash val="solid"/>
                      <a:round/>
                      <a:headEnd type="none" w="med" len="med"/>
                      <a:tailEnd type="none" w="med" len="med"/>
                    </a:lnR>
                    <a:lnT w="12700" cmpd="sng">
                      <a:solidFill>
                        <a:srgbClr val="F5A408"/>
                      </a:solidFill>
                    </a:lnT>
                    <a:lnB w="12700" cap="flat" cmpd="sng" algn="ctr">
                      <a:solidFill>
                        <a:srgbClr val="F5A408"/>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2000" dirty="0">
                        <a:solidFill>
                          <a:schemeClr val="bg1"/>
                        </a:solidFill>
                      </a:endParaRPr>
                    </a:p>
                  </a:txBody>
                  <a:tcPr marT="91440" marB="91440" anchor="ctr">
                    <a:lnL w="12700" cap="flat" cmpd="sng" algn="ctr">
                      <a:solidFill>
                        <a:sysClr val="windowText" lastClr="000000"/>
                      </a:solidFill>
                      <a:prstDash val="solid"/>
                      <a:round/>
                      <a:headEnd type="none" w="med" len="med"/>
                      <a:tailEnd type="none" w="med" len="med"/>
                    </a:lnL>
                    <a:lnR w="12700" cmpd="sng">
                      <a:solidFill>
                        <a:srgbClr val="F5A408"/>
                      </a:solidFill>
                    </a:lnR>
                    <a:lnT w="12700" cmpd="sng">
                      <a:solidFill>
                        <a:srgbClr val="F5A408"/>
                      </a:solidFill>
                    </a:lnT>
                    <a:lnB w="12700" cap="flat" cmpd="sng" algn="ctr">
                      <a:solidFill>
                        <a:srgbClr val="F5A408"/>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392142476"/>
                  </a:ext>
                </a:extLst>
              </a:tr>
            </a:tbl>
          </a:graphicData>
        </a:graphic>
      </p:graphicFrame>
      <p:sp>
        <p:nvSpPr>
          <p:cNvPr id="5" name="TextBox 4">
            <a:extLst>
              <a:ext uri="{FF2B5EF4-FFF2-40B4-BE49-F238E27FC236}">
                <a16:creationId xmlns:a16="http://schemas.microsoft.com/office/drawing/2014/main" id="{893059FF-5128-4DB2-8F3B-0FF75888855E}"/>
              </a:ext>
            </a:extLst>
          </p:cNvPr>
          <p:cNvSpPr txBox="1"/>
          <p:nvPr/>
        </p:nvSpPr>
        <p:spPr>
          <a:xfrm>
            <a:off x="4208206" y="6462481"/>
            <a:ext cx="7888102"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Office of National Drug Control Policy, 2017.</a:t>
            </a:r>
            <a:endParaRPr kumimoji="0" lang="en-US" sz="1800" b="0" i="0" u="none" strike="noStrike" kern="1200" cap="none" spc="0" normalizeH="0" baseline="0" noProof="0" dirty="0">
              <a:ln>
                <a:noFill/>
              </a:ln>
              <a:solidFill>
                <a:prstClr val="black"/>
              </a:solidFill>
              <a:effectLst/>
              <a:uLnTx/>
              <a:uFillTx/>
              <a:latin typeface="Franklin Gothic Book"/>
              <a:ea typeface="+mn-ea"/>
              <a:cs typeface="+mn-cs"/>
            </a:endParaRPr>
          </a:p>
        </p:txBody>
      </p:sp>
      <p:sp>
        <p:nvSpPr>
          <p:cNvPr id="3" name="Rectangle 2">
            <a:extLst>
              <a:ext uri="{FF2B5EF4-FFF2-40B4-BE49-F238E27FC236}">
                <a16:creationId xmlns:a16="http://schemas.microsoft.com/office/drawing/2014/main" id="{30FD6995-5AD2-4969-8286-0DFAE4F5C658}"/>
              </a:ext>
            </a:extLst>
          </p:cNvPr>
          <p:cNvSpPr/>
          <p:nvPr/>
        </p:nvSpPr>
        <p:spPr>
          <a:xfrm>
            <a:off x="5314523" y="1936352"/>
            <a:ext cx="4084773" cy="400110"/>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entury Gothic" panose="020B0502020202020204"/>
                <a:ea typeface="+mn-ea"/>
                <a:cs typeface="+mn-cs"/>
              </a:rPr>
              <a:t>People who inject drugs (PWID)</a:t>
            </a:r>
          </a:p>
        </p:txBody>
      </p:sp>
      <p:sp>
        <p:nvSpPr>
          <p:cNvPr id="7" name="Rectangle 6">
            <a:extLst>
              <a:ext uri="{FF2B5EF4-FFF2-40B4-BE49-F238E27FC236}">
                <a16:creationId xmlns:a16="http://schemas.microsoft.com/office/drawing/2014/main" id="{37102075-CB4E-4ADF-ACB4-A32CA709CFD7}"/>
              </a:ext>
            </a:extLst>
          </p:cNvPr>
          <p:cNvSpPr/>
          <p:nvPr/>
        </p:nvSpPr>
        <p:spPr>
          <a:xfrm>
            <a:off x="5347924" y="2451963"/>
            <a:ext cx="3049233" cy="400110"/>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entury Gothic" panose="020B0502020202020204"/>
                <a:ea typeface="+mn-ea"/>
                <a:cs typeface="+mn-cs"/>
              </a:rPr>
              <a:t>Substance use disorder</a:t>
            </a:r>
          </a:p>
        </p:txBody>
      </p:sp>
      <p:sp>
        <p:nvSpPr>
          <p:cNvPr id="9" name="Rectangle 8">
            <a:extLst>
              <a:ext uri="{FF2B5EF4-FFF2-40B4-BE49-F238E27FC236}">
                <a16:creationId xmlns:a16="http://schemas.microsoft.com/office/drawing/2014/main" id="{0BACBFD8-CD47-4DD1-85D6-64A789B1D2ED}"/>
              </a:ext>
            </a:extLst>
          </p:cNvPr>
          <p:cNvSpPr/>
          <p:nvPr/>
        </p:nvSpPr>
        <p:spPr>
          <a:xfrm>
            <a:off x="5347924" y="2948324"/>
            <a:ext cx="4735592" cy="400110"/>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entury Gothic" panose="020B0502020202020204"/>
                <a:ea typeface="+mn-ea"/>
                <a:cs typeface="+mn-cs"/>
              </a:rPr>
              <a:t>Person with a substance use disorder</a:t>
            </a:r>
          </a:p>
        </p:txBody>
      </p:sp>
      <p:sp>
        <p:nvSpPr>
          <p:cNvPr id="11" name="Rectangle 10">
            <a:extLst>
              <a:ext uri="{FF2B5EF4-FFF2-40B4-BE49-F238E27FC236}">
                <a16:creationId xmlns:a16="http://schemas.microsoft.com/office/drawing/2014/main" id="{4B78593A-9517-4D78-BE34-EF7C2DF15399}"/>
              </a:ext>
            </a:extLst>
          </p:cNvPr>
          <p:cNvSpPr/>
          <p:nvPr/>
        </p:nvSpPr>
        <p:spPr>
          <a:xfrm>
            <a:off x="5347924" y="3544215"/>
            <a:ext cx="2457724" cy="400110"/>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entury Gothic" panose="020B0502020202020204"/>
                <a:ea typeface="+mn-ea"/>
                <a:cs typeface="+mn-cs"/>
              </a:rPr>
              <a:t>Person in recovery</a:t>
            </a:r>
          </a:p>
        </p:txBody>
      </p:sp>
      <p:sp>
        <p:nvSpPr>
          <p:cNvPr id="13" name="Rectangle 12">
            <a:extLst>
              <a:ext uri="{FF2B5EF4-FFF2-40B4-BE49-F238E27FC236}">
                <a16:creationId xmlns:a16="http://schemas.microsoft.com/office/drawing/2014/main" id="{83777E42-0C46-4E35-949A-EBE115DB3723}"/>
              </a:ext>
            </a:extLst>
          </p:cNvPr>
          <p:cNvSpPr/>
          <p:nvPr/>
        </p:nvSpPr>
        <p:spPr>
          <a:xfrm>
            <a:off x="5366447" y="4030852"/>
            <a:ext cx="6375134" cy="40011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entury Gothic" panose="020B0502020202020204"/>
                <a:ea typeface="+mn-ea"/>
                <a:cs typeface="+mn-cs"/>
              </a:rPr>
              <a:t>Used or new needles</a:t>
            </a:r>
          </a:p>
        </p:txBody>
      </p:sp>
      <p:sp>
        <p:nvSpPr>
          <p:cNvPr id="15" name="Rectangle 14">
            <a:extLst>
              <a:ext uri="{FF2B5EF4-FFF2-40B4-BE49-F238E27FC236}">
                <a16:creationId xmlns:a16="http://schemas.microsoft.com/office/drawing/2014/main" id="{D652C059-F8E3-4957-92A5-A22F6F72A3AA}"/>
              </a:ext>
            </a:extLst>
          </p:cNvPr>
          <p:cNvSpPr/>
          <p:nvPr/>
        </p:nvSpPr>
        <p:spPr>
          <a:xfrm>
            <a:off x="5366447" y="4526685"/>
            <a:ext cx="4842992" cy="400110"/>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entury Gothic" panose="020B0502020202020204"/>
                <a:ea typeface="+mn-ea"/>
                <a:cs typeface="+mn-cs"/>
              </a:rPr>
              <a:t>Positive or negative urine drug screen</a:t>
            </a:r>
          </a:p>
        </p:txBody>
      </p:sp>
      <p:sp>
        <p:nvSpPr>
          <p:cNvPr id="17" name="Rectangle 16">
            <a:extLst>
              <a:ext uri="{FF2B5EF4-FFF2-40B4-BE49-F238E27FC236}">
                <a16:creationId xmlns:a16="http://schemas.microsoft.com/office/drawing/2014/main" id="{9BBE2E4B-96E4-4394-9870-E055DABCDC61}"/>
              </a:ext>
            </a:extLst>
          </p:cNvPr>
          <p:cNvSpPr/>
          <p:nvPr/>
        </p:nvSpPr>
        <p:spPr>
          <a:xfrm>
            <a:off x="5389688" y="5102760"/>
            <a:ext cx="1800493" cy="400110"/>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entury Gothic" panose="020B0502020202020204"/>
                <a:ea typeface="+mn-ea"/>
                <a:cs typeface="+mn-cs"/>
              </a:rPr>
              <a:t>Return to use</a:t>
            </a:r>
          </a:p>
        </p:txBody>
      </p:sp>
      <p:sp>
        <p:nvSpPr>
          <p:cNvPr id="19" name="Rectangle 18">
            <a:extLst>
              <a:ext uri="{FF2B5EF4-FFF2-40B4-BE49-F238E27FC236}">
                <a16:creationId xmlns:a16="http://schemas.microsoft.com/office/drawing/2014/main" id="{84B4A88F-D746-4457-B1D0-2FD7AFF2F962}"/>
              </a:ext>
            </a:extLst>
          </p:cNvPr>
          <p:cNvSpPr/>
          <p:nvPr/>
        </p:nvSpPr>
        <p:spPr>
          <a:xfrm>
            <a:off x="5366447" y="5794050"/>
            <a:ext cx="5857694" cy="400110"/>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entury Gothic" panose="020B0502020202020204"/>
                <a:ea typeface="+mn-ea"/>
                <a:cs typeface="+mn-cs"/>
              </a:rPr>
              <a:t>Individuals at risk of acquiring HIV, Hep C, etc.</a:t>
            </a:r>
          </a:p>
        </p:txBody>
      </p:sp>
      <p:pic>
        <p:nvPicPr>
          <p:cNvPr id="14" name="Picture 13">
            <a:extLst>
              <a:ext uri="{FF2B5EF4-FFF2-40B4-BE49-F238E27FC236}">
                <a16:creationId xmlns:a16="http://schemas.microsoft.com/office/drawing/2014/main" id="{627EC41F-AF19-4720-9E51-769CD0FF4657}"/>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55426" y="75347"/>
            <a:ext cx="810675" cy="597403"/>
          </a:xfrm>
          <a:prstGeom prst="rect">
            <a:avLst/>
          </a:prstGeom>
        </p:spPr>
      </p:pic>
    </p:spTree>
    <p:extLst>
      <p:ext uri="{BB962C8B-B14F-4D97-AF65-F5344CB8AC3E}">
        <p14:creationId xmlns:p14="http://schemas.microsoft.com/office/powerpoint/2010/main" val="454746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9" grpId="0"/>
      <p:bldP spid="11" grpId="0"/>
      <p:bldP spid="13" grpId="0"/>
      <p:bldP spid="15" grpId="0"/>
      <p:bldP spid="17" grpId="0"/>
      <p:bldP spid="19" grpId="0"/>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idx="4294967295"/>
          </p:nvPr>
        </p:nvSpPr>
        <p:spPr bwMode="auto">
          <a:xfrm>
            <a:off x="100552" y="308072"/>
            <a:ext cx="11990895" cy="766609"/>
          </a:xfrm>
          <a:prstGeom prst="rect">
            <a:avLst/>
          </a:prstGeom>
          <a:ln>
            <a:miter lim="800000"/>
            <a:headEnd/>
            <a:tailEnd/>
          </a:ln>
        </p:spPr>
        <p:txBody>
          <a:bodyPr vert="horz" wrap="square" lIns="91440" tIns="45720" rIns="91440" bIns="45720" numCol="1" rtlCol="0" anchor="t" anchorCtr="0" compatLnSpc="1">
            <a:prstTxWarp prst="textNoShape">
              <a:avLst/>
            </a:prstTxWarp>
            <a:noAutofit/>
          </a:bodyPr>
          <a:lstStyle/>
          <a:p>
            <a:pPr algn="ctr">
              <a:spcBef>
                <a:spcPts val="0"/>
              </a:spcBef>
              <a:defRPr/>
            </a:pPr>
            <a:r>
              <a:rPr lang="en-US" sz="4400" dirty="0">
                <a:solidFill>
                  <a:srgbClr val="000000"/>
                </a:solidFill>
                <a:latin typeface="Calibri" panose="020F0502020204030204" pitchFamily="34" charset="0"/>
                <a:ea typeface="+mn-ea"/>
                <a:cs typeface="Calibri" panose="020F0502020204030204" pitchFamily="34" charset="0"/>
              </a:rPr>
              <a:t>Harm Reduction and substance use</a:t>
            </a:r>
          </a:p>
        </p:txBody>
      </p:sp>
      <p:sp>
        <p:nvSpPr>
          <p:cNvPr id="7" name="Rectangle 3"/>
          <p:cNvSpPr txBox="1">
            <a:spLocks noChangeArrowheads="1"/>
          </p:cNvSpPr>
          <p:nvPr/>
        </p:nvSpPr>
        <p:spPr bwMode="auto">
          <a:xfrm>
            <a:off x="317500" y="1768239"/>
            <a:ext cx="5894678" cy="4382429"/>
          </a:xfrm>
          <a:prstGeom prst="rect">
            <a:avLst/>
          </a:prstGeom>
          <a:ln>
            <a:miter lim="800000"/>
            <a:headEnd/>
            <a:tailEnd/>
          </a:ln>
        </p:spPr>
        <p:txBody>
          <a:bodyPr vert="horz" wrap="square" lIns="91440" tIns="45720" rIns="91440" bIns="45720" numCol="1" rtlCol="0" anchor="t" anchorCtr="0" compatLnSpc="1">
            <a:prstTxWarp prst="textNoShape">
              <a:avLst/>
            </a:prstTxWarp>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bg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bg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bg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bg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bg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457200" marR="0" lvl="1" indent="-457200" algn="l" defTabSz="457200" rtl="0" eaLnBrk="1" fontAlgn="auto" latinLnBrk="0" hangingPunct="1">
              <a:lnSpc>
                <a:spcPct val="100000"/>
              </a:lnSpc>
              <a:spcBef>
                <a:spcPts val="0"/>
              </a:spcBef>
              <a:spcAft>
                <a:spcPts val="1800"/>
              </a:spcAft>
              <a:buClr>
                <a:srgbClr val="ACC995">
                  <a:lumMod val="50000"/>
                </a:srgbClr>
              </a:buClr>
              <a:buSzPct val="106000"/>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entury Gothic" panose="020B0502020202020204"/>
                <a:ea typeface="+mj-ea"/>
                <a:cs typeface="+mj-cs"/>
              </a:rPr>
              <a:t>Abstinence is neither prioritized nor assumed to be the goal of the patient</a:t>
            </a:r>
          </a:p>
          <a:p>
            <a:pPr marL="457200" marR="0" lvl="1" indent="-457200" algn="l" defTabSz="457200" rtl="0" eaLnBrk="1" fontAlgn="auto" latinLnBrk="0" hangingPunct="1">
              <a:lnSpc>
                <a:spcPct val="100000"/>
              </a:lnSpc>
              <a:spcBef>
                <a:spcPts val="0"/>
              </a:spcBef>
              <a:spcAft>
                <a:spcPts val="1800"/>
              </a:spcAft>
              <a:buClr>
                <a:srgbClr val="ACC995">
                  <a:lumMod val="50000"/>
                </a:srgbClr>
              </a:buClr>
              <a:buSzPct val="106000"/>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entury Gothic" panose="020B0502020202020204"/>
                <a:ea typeface="+mj-ea"/>
                <a:cs typeface="+mj-cs"/>
              </a:rPr>
              <a:t>Result: HR broadens the spectrum of patients we can engage with and help</a:t>
            </a:r>
          </a:p>
          <a:p>
            <a:pPr marL="457200" marR="0" lvl="1" indent="-457200" algn="l" defTabSz="457200" rtl="0" eaLnBrk="1" fontAlgn="auto" latinLnBrk="0" hangingPunct="1">
              <a:lnSpc>
                <a:spcPct val="100000"/>
              </a:lnSpc>
              <a:spcBef>
                <a:spcPts val="0"/>
              </a:spcBef>
              <a:spcAft>
                <a:spcPts val="1800"/>
              </a:spcAft>
              <a:buClr>
                <a:srgbClr val="ACC995">
                  <a:lumMod val="50000"/>
                </a:srgbClr>
              </a:buClr>
              <a:buSzPct val="106000"/>
              <a:buFont typeface="Arial" panose="020B0604020202020204" pitchFamily="34" charset="0"/>
              <a:buChar char="•"/>
              <a:tabLst/>
              <a:defRPr/>
            </a:pPr>
            <a:r>
              <a:rPr kumimoji="0" lang="en-US" sz="2600" b="0" i="0" strike="noStrike" kern="1200" cap="none" spc="0" normalizeH="0" baseline="0" noProof="0" dirty="0">
                <a:ln>
                  <a:noFill/>
                </a:ln>
                <a:solidFill>
                  <a:prstClr val="black"/>
                </a:solidFill>
                <a:effectLst/>
                <a:uLnTx/>
                <a:uFillTx/>
                <a:latin typeface="Century Gothic" panose="020B0502020202020204"/>
                <a:ea typeface="+mj-ea"/>
                <a:cs typeface="+mj-cs"/>
              </a:rPr>
              <a:t>Motto: “Meet the patient where they’re at”</a:t>
            </a:r>
          </a:p>
          <a:p>
            <a:pPr marL="0" marR="0" lvl="1" indent="0" algn="l" defTabSz="457200" rtl="0" eaLnBrk="1" fontAlgn="auto" latinLnBrk="0" hangingPunct="1">
              <a:lnSpc>
                <a:spcPct val="100000"/>
              </a:lnSpc>
              <a:spcBef>
                <a:spcPts val="0"/>
              </a:spcBef>
              <a:spcAft>
                <a:spcPts val="1800"/>
              </a:spcAft>
              <a:buClr>
                <a:srgbClr val="7F6000"/>
              </a:buClr>
              <a:buSzPct val="106000"/>
              <a:buFont typeface="Wingdings 3" charset="2"/>
              <a:buNone/>
              <a:tabLst/>
              <a:defRPr/>
            </a:pPr>
            <a:endParaRPr kumimoji="0" lang="en-US" sz="2600" b="0" i="0" u="none" strike="noStrike" kern="1200" cap="none" spc="0" normalizeH="0" baseline="0" noProof="0" dirty="0">
              <a:ln>
                <a:noFill/>
              </a:ln>
              <a:solidFill>
                <a:prstClr val="black"/>
              </a:solidFill>
              <a:effectLst/>
              <a:uLnTx/>
              <a:uFillTx/>
              <a:latin typeface="Century Gothic" panose="020B0502020202020204"/>
              <a:ea typeface="+mj-ea"/>
              <a:cs typeface="+mj-cs"/>
            </a:endParaRPr>
          </a:p>
        </p:txBody>
      </p:sp>
      <p:pic>
        <p:nvPicPr>
          <p:cNvPr id="6" name="Picture 5" descr="A group of people sitting at a table&#10;&#10;Description automatically generated">
            <a:extLst>
              <a:ext uri="{FF2B5EF4-FFF2-40B4-BE49-F238E27FC236}">
                <a16:creationId xmlns:a16="http://schemas.microsoft.com/office/drawing/2014/main" id="{371FD4F1-9B78-479A-B562-98F05793F6A9}"/>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6934200" y="2113573"/>
            <a:ext cx="4940300" cy="3304954"/>
          </a:xfrm>
          <a:prstGeom prst="rect">
            <a:avLst/>
          </a:prstGeom>
        </p:spPr>
      </p:pic>
      <p:sp>
        <p:nvSpPr>
          <p:cNvPr id="9" name="TextBox 8">
            <a:extLst>
              <a:ext uri="{FF2B5EF4-FFF2-40B4-BE49-F238E27FC236}">
                <a16:creationId xmlns:a16="http://schemas.microsoft.com/office/drawing/2014/main" id="{D1EEB24C-0BC9-4674-A4E7-96EBB743359C}"/>
              </a:ext>
            </a:extLst>
          </p:cNvPr>
          <p:cNvSpPr txBox="1"/>
          <p:nvPr/>
        </p:nvSpPr>
        <p:spPr>
          <a:xfrm>
            <a:off x="9744475" y="6457420"/>
            <a:ext cx="2342352"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Hawk et al, 2017. </a:t>
            </a:r>
            <a:endParaRPr kumimoji="0" lang="en-US" sz="1800" b="0" i="0" u="none" strike="noStrike" kern="1200" cap="none" spc="0" normalizeH="0" baseline="0" noProof="0" dirty="0">
              <a:ln>
                <a:noFill/>
              </a:ln>
              <a:solidFill>
                <a:prstClr val="black"/>
              </a:solidFill>
              <a:effectLst/>
              <a:uLnTx/>
              <a:uFillTx/>
              <a:latin typeface="Franklin Gothic Book"/>
              <a:ea typeface="+mn-ea"/>
              <a:cs typeface="+mn-cs"/>
            </a:endParaRPr>
          </a:p>
        </p:txBody>
      </p:sp>
      <p:pic>
        <p:nvPicPr>
          <p:cNvPr id="8" name="Picture 7">
            <a:extLst>
              <a:ext uri="{FF2B5EF4-FFF2-40B4-BE49-F238E27FC236}">
                <a16:creationId xmlns:a16="http://schemas.microsoft.com/office/drawing/2014/main" id="{4FE06280-CE44-448A-AC15-0C502AFA2E46}"/>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55426" y="75347"/>
            <a:ext cx="810675" cy="597403"/>
          </a:xfrm>
          <a:prstGeom prst="rect">
            <a:avLst/>
          </a:prstGeom>
        </p:spPr>
      </p:pic>
    </p:spTree>
    <p:extLst>
      <p:ext uri="{BB962C8B-B14F-4D97-AF65-F5344CB8AC3E}">
        <p14:creationId xmlns:p14="http://schemas.microsoft.com/office/powerpoint/2010/main" val="364933215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idx="4294967295"/>
          </p:nvPr>
        </p:nvSpPr>
        <p:spPr bwMode="auto">
          <a:xfrm>
            <a:off x="100552" y="308072"/>
            <a:ext cx="11990895" cy="766609"/>
          </a:xfrm>
          <a:prstGeom prst="rect">
            <a:avLst/>
          </a:prstGeom>
          <a:ln>
            <a:miter lim="800000"/>
            <a:headEnd/>
            <a:tailEnd/>
          </a:ln>
        </p:spPr>
        <p:txBody>
          <a:bodyPr vert="horz" wrap="square" lIns="91440" tIns="45720" rIns="91440" bIns="45720" numCol="1" rtlCol="0" anchor="t" anchorCtr="0" compatLnSpc="1">
            <a:prstTxWarp prst="textNoShape">
              <a:avLst/>
            </a:prstTxWarp>
            <a:noAutofit/>
          </a:bodyPr>
          <a:lstStyle/>
          <a:p>
            <a:pPr algn="ctr">
              <a:spcBef>
                <a:spcPts val="0"/>
              </a:spcBef>
              <a:defRPr/>
            </a:pPr>
            <a:r>
              <a:rPr lang="en-US" sz="4400" dirty="0">
                <a:solidFill>
                  <a:srgbClr val="000000"/>
                </a:solidFill>
                <a:latin typeface="Calibri" panose="020F0502020204030204" pitchFamily="34" charset="0"/>
                <a:ea typeface="+mn-ea"/>
                <a:cs typeface="Calibri" panose="020F0502020204030204" pitchFamily="34" charset="0"/>
              </a:rPr>
              <a:t>Harm Reduction and substance use</a:t>
            </a:r>
          </a:p>
        </p:txBody>
      </p:sp>
      <p:sp>
        <p:nvSpPr>
          <p:cNvPr id="7" name="Rectangle 3"/>
          <p:cNvSpPr txBox="1">
            <a:spLocks noChangeArrowheads="1"/>
          </p:cNvSpPr>
          <p:nvPr/>
        </p:nvSpPr>
        <p:spPr bwMode="auto">
          <a:xfrm>
            <a:off x="373655" y="1656795"/>
            <a:ext cx="8159611" cy="4800625"/>
          </a:xfrm>
          <a:prstGeom prst="rect">
            <a:avLst/>
          </a:prstGeom>
          <a:ln>
            <a:miter lim="800000"/>
            <a:headEnd/>
            <a:tailEnd/>
          </a:ln>
        </p:spPr>
        <p:txBody>
          <a:bodyPr vert="horz" wrap="square" lIns="91440" tIns="45720" rIns="91440" bIns="45720" numCol="1" rtlCol="0" anchor="t" anchorCtr="0" compatLnSpc="1">
            <a:prstTxWarp prst="textNoShape">
              <a:avLst/>
            </a:prstTxWarp>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bg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bg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bg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bg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bg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marR="0" lvl="1" indent="0" algn="l" defTabSz="457200" rtl="0" eaLnBrk="1" fontAlgn="auto" latinLnBrk="0" hangingPunct="1">
              <a:lnSpc>
                <a:spcPct val="100000"/>
              </a:lnSpc>
              <a:spcBef>
                <a:spcPts val="0"/>
              </a:spcBef>
              <a:spcAft>
                <a:spcPts val="1800"/>
              </a:spcAft>
              <a:buClr>
                <a:srgbClr val="ACC995">
                  <a:lumMod val="50000"/>
                </a:srgbClr>
              </a:buClr>
              <a:buSzPct val="106000"/>
              <a:buNone/>
              <a:tabLst/>
              <a:defRPr/>
            </a:pPr>
            <a:r>
              <a:rPr lang="en-US" sz="2200"/>
              <a:t>HR approach accepted by:</a:t>
            </a:r>
          </a:p>
          <a:p>
            <a:pPr marL="457200" marR="0" lvl="1" indent="-457200" algn="l" defTabSz="457200" rtl="0" eaLnBrk="1" fontAlgn="auto" latinLnBrk="0" hangingPunct="1">
              <a:lnSpc>
                <a:spcPct val="100000"/>
              </a:lnSpc>
              <a:spcBef>
                <a:spcPts val="0"/>
              </a:spcBef>
              <a:spcAft>
                <a:spcPts val="1800"/>
              </a:spcAft>
              <a:buClr>
                <a:srgbClr val="ACC995">
                  <a:lumMod val="50000"/>
                </a:srgbClr>
              </a:buClr>
              <a:buSzPct val="106000"/>
              <a:buFont typeface="Arial" panose="020B0604020202020204" pitchFamily="34" charset="0"/>
              <a:buChar char="•"/>
              <a:tabLst/>
              <a:defRPr/>
            </a:pPr>
            <a:r>
              <a:rPr lang="en-US" sz="2200"/>
              <a:t>National Institute of Health and Care Excellence</a:t>
            </a:r>
          </a:p>
          <a:p>
            <a:pPr marL="457200" marR="0" lvl="1" indent="-457200" algn="l" defTabSz="457200" rtl="0" eaLnBrk="1" fontAlgn="auto" latinLnBrk="0" hangingPunct="1">
              <a:lnSpc>
                <a:spcPct val="100000"/>
              </a:lnSpc>
              <a:spcBef>
                <a:spcPts val="0"/>
              </a:spcBef>
              <a:spcAft>
                <a:spcPts val="1800"/>
              </a:spcAft>
              <a:buClr>
                <a:srgbClr val="ACC995">
                  <a:lumMod val="50000"/>
                </a:srgbClr>
              </a:buClr>
              <a:buSzPct val="106000"/>
              <a:buFont typeface="Arial" panose="020B0604020202020204" pitchFamily="34" charset="0"/>
              <a:buChar char="•"/>
              <a:tabLst/>
              <a:defRPr/>
            </a:pPr>
            <a:r>
              <a:rPr lang="en-US" sz="2200"/>
              <a:t>American Psychiatric Association</a:t>
            </a:r>
          </a:p>
          <a:p>
            <a:pPr marL="457200" marR="0" lvl="1" indent="-457200" algn="l" defTabSz="457200" rtl="0" eaLnBrk="1" fontAlgn="auto" latinLnBrk="0" hangingPunct="1">
              <a:lnSpc>
                <a:spcPct val="100000"/>
              </a:lnSpc>
              <a:spcBef>
                <a:spcPts val="0"/>
              </a:spcBef>
              <a:spcAft>
                <a:spcPts val="1800"/>
              </a:spcAft>
              <a:buClr>
                <a:srgbClr val="ACC995">
                  <a:lumMod val="50000"/>
                </a:srgbClr>
              </a:buClr>
              <a:buSzPct val="106000"/>
              <a:buFont typeface="Arial" panose="020B0604020202020204" pitchFamily="34" charset="0"/>
              <a:buChar char="•"/>
              <a:tabLst/>
              <a:defRPr/>
            </a:pPr>
            <a:r>
              <a:rPr lang="en-US" sz="2200"/>
              <a:t>French and German guidelines, particularly when abstinence not feasible. </a:t>
            </a:r>
          </a:p>
          <a:p>
            <a:pPr marL="457200" marR="0" lvl="1" indent="-457200" algn="l" defTabSz="457200" rtl="0" eaLnBrk="1" fontAlgn="auto" latinLnBrk="0" hangingPunct="1">
              <a:lnSpc>
                <a:spcPct val="100000"/>
              </a:lnSpc>
              <a:spcBef>
                <a:spcPts val="0"/>
              </a:spcBef>
              <a:spcAft>
                <a:spcPts val="1800"/>
              </a:spcAft>
              <a:buClr>
                <a:srgbClr val="ACC995">
                  <a:lumMod val="50000"/>
                </a:srgbClr>
              </a:buClr>
              <a:buSzPct val="106000"/>
              <a:buFont typeface="Arial" panose="020B0604020202020204" pitchFamily="34" charset="0"/>
              <a:buChar char="•"/>
              <a:tabLst/>
              <a:defRPr/>
            </a:pPr>
            <a:r>
              <a:rPr lang="en-US" sz="2200"/>
              <a:t>European Medicine Agency suggests reduced drinking risk levels significantly benefits individuals’ health</a:t>
            </a:r>
          </a:p>
          <a:p>
            <a:pPr marL="0" marR="0" lvl="1" indent="0" algn="l" defTabSz="457200" rtl="0" eaLnBrk="1" fontAlgn="auto" latinLnBrk="0" hangingPunct="1">
              <a:lnSpc>
                <a:spcPct val="100000"/>
              </a:lnSpc>
              <a:spcBef>
                <a:spcPts val="0"/>
              </a:spcBef>
              <a:spcAft>
                <a:spcPts val="1800"/>
              </a:spcAft>
              <a:buClr>
                <a:srgbClr val="ACC995">
                  <a:lumMod val="50000"/>
                </a:srgbClr>
              </a:buClr>
              <a:buSzPct val="106000"/>
              <a:buNone/>
              <a:tabLst/>
              <a:defRPr/>
            </a:pPr>
            <a:r>
              <a:rPr lang="en-US" sz="2200"/>
              <a:t>Benefits of even modest reductions in alcohol consumption include prompt improvement in many morbidities</a:t>
            </a:r>
            <a:endParaRPr kumimoji="0" lang="en-US" sz="2200" b="0" i="0" u="none" strike="noStrike" kern="1200" cap="none" spc="0" normalizeH="0" baseline="0" noProof="0" dirty="0">
              <a:ln>
                <a:noFill/>
              </a:ln>
              <a:solidFill>
                <a:prstClr val="black"/>
              </a:solidFill>
              <a:effectLst/>
              <a:uLnTx/>
              <a:uFillTx/>
              <a:latin typeface="Century Gothic" panose="020B0502020202020204"/>
              <a:ea typeface="+mj-ea"/>
              <a:cs typeface="+mj-cs"/>
            </a:endParaRPr>
          </a:p>
        </p:txBody>
      </p:sp>
      <p:sp>
        <p:nvSpPr>
          <p:cNvPr id="9" name="TextBox 8">
            <a:extLst>
              <a:ext uri="{FF2B5EF4-FFF2-40B4-BE49-F238E27FC236}">
                <a16:creationId xmlns:a16="http://schemas.microsoft.com/office/drawing/2014/main" id="{D1EEB24C-0BC9-4674-A4E7-96EBB743359C}"/>
              </a:ext>
            </a:extLst>
          </p:cNvPr>
          <p:cNvSpPr txBox="1"/>
          <p:nvPr/>
        </p:nvSpPr>
        <p:spPr>
          <a:xfrm>
            <a:off x="8323490" y="6457420"/>
            <a:ext cx="3763337"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rPr>
              <a:t>Schallenberg et al, 2024 </a:t>
            </a:r>
            <a:endParaRPr kumimoji="0" lang="en-US" sz="1800" b="0" i="0" u="none" strike="noStrike" kern="1200" cap="none" spc="0" normalizeH="0" baseline="0" noProof="0" dirty="0">
              <a:ln>
                <a:noFill/>
              </a:ln>
              <a:solidFill>
                <a:prstClr val="black"/>
              </a:solidFill>
              <a:effectLst/>
              <a:uLnTx/>
              <a:uFillTx/>
              <a:latin typeface="Franklin Gothic Book"/>
              <a:ea typeface="+mn-ea"/>
              <a:cs typeface="+mn-cs"/>
            </a:endParaRPr>
          </a:p>
        </p:txBody>
      </p:sp>
      <p:pic>
        <p:nvPicPr>
          <p:cNvPr id="8" name="Picture 7">
            <a:extLst>
              <a:ext uri="{FF2B5EF4-FFF2-40B4-BE49-F238E27FC236}">
                <a16:creationId xmlns:a16="http://schemas.microsoft.com/office/drawing/2014/main" id="{4FE06280-CE44-448A-AC15-0C502AFA2E46}"/>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55426" y="75347"/>
            <a:ext cx="810675" cy="597403"/>
          </a:xfrm>
          <a:prstGeom prst="rect">
            <a:avLst/>
          </a:prstGeom>
        </p:spPr>
      </p:pic>
      <p:pic>
        <p:nvPicPr>
          <p:cNvPr id="15" name="Picture 14" descr="A blue cover with a map and text&#10;&#10;Description automatically generated">
            <a:extLst>
              <a:ext uri="{FF2B5EF4-FFF2-40B4-BE49-F238E27FC236}">
                <a16:creationId xmlns:a16="http://schemas.microsoft.com/office/drawing/2014/main" id="{9B1B2946-042D-A7CA-BFE7-1491014305F3}"/>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822505" y="1946687"/>
            <a:ext cx="3003895" cy="3631233"/>
          </a:xfrm>
          <a:prstGeom prst="rect">
            <a:avLst/>
          </a:prstGeom>
        </p:spPr>
      </p:pic>
    </p:spTree>
    <p:extLst>
      <p:ext uri="{BB962C8B-B14F-4D97-AF65-F5344CB8AC3E}">
        <p14:creationId xmlns:p14="http://schemas.microsoft.com/office/powerpoint/2010/main" val="338644782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FFC4F506-353C-485C-9E5F-EC79EE49B131}"/>
              </a:ext>
            </a:extLst>
          </p:cNvPr>
          <p:cNvSpPr txBox="1">
            <a:spLocks noChangeArrowheads="1"/>
          </p:cNvSpPr>
          <p:nvPr/>
        </p:nvSpPr>
        <p:spPr bwMode="auto">
          <a:xfrm>
            <a:off x="1717856" y="274598"/>
            <a:ext cx="9615575" cy="795995"/>
          </a:xfrm>
          <a:prstGeom prst="rect">
            <a:avLst/>
          </a:prstGeom>
          <a:ln>
            <a:miter lim="800000"/>
            <a:headEnd/>
            <a:tailEnd/>
          </a:ln>
        </p:spPr>
        <p:txBody>
          <a:bodyPr vert="horz" wrap="square" lIns="91440" tIns="45720" rIns="91440" bIns="45720" numCol="1" rtlCol="0" anchor="t" anchorCtr="0" compatLnSpc="1">
            <a:prstTxWarp prst="textNoShape">
              <a:avLst/>
            </a:prstTxWarp>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spcBef>
                <a:spcPts val="0"/>
              </a:spcBef>
              <a:defRPr/>
            </a:pPr>
            <a:r>
              <a:rPr lang="en-US" sz="4400" dirty="0">
                <a:solidFill>
                  <a:srgbClr val="000000"/>
                </a:solidFill>
                <a:latin typeface="Calibri" panose="020F0502020204030204" pitchFamily="34" charset="0"/>
                <a:ea typeface="+mn-ea"/>
                <a:cs typeface="Calibri" panose="020F0502020204030204" pitchFamily="34" charset="0"/>
              </a:rPr>
              <a:t>D</a:t>
            </a:r>
            <a:r>
              <a:rPr lang="en-US" sz="4400" dirty="0" err="1">
                <a:solidFill>
                  <a:srgbClr val="000000"/>
                </a:solidFill>
                <a:latin typeface="Calibri" panose="020F0502020204030204" pitchFamily="34" charset="0"/>
                <a:ea typeface="+mn-ea"/>
                <a:cs typeface="Calibri" panose="020F0502020204030204" pitchFamily="34" charset="0"/>
              </a:rPr>
              <a:t>ifferent</a:t>
            </a:r>
            <a:r>
              <a:rPr lang="en-US" sz="4400" dirty="0">
                <a:solidFill>
                  <a:srgbClr val="000000"/>
                </a:solidFill>
                <a:latin typeface="Calibri" panose="020F0502020204030204" pitchFamily="34" charset="0"/>
                <a:ea typeface="+mn-ea"/>
                <a:cs typeface="Calibri" panose="020F0502020204030204" pitchFamily="34" charset="0"/>
              </a:rPr>
              <a:t> approaches with pts with SUDs</a:t>
            </a:r>
          </a:p>
        </p:txBody>
      </p:sp>
      <p:graphicFrame>
        <p:nvGraphicFramePr>
          <p:cNvPr id="7" name="Table 6">
            <a:extLst>
              <a:ext uri="{FF2B5EF4-FFF2-40B4-BE49-F238E27FC236}">
                <a16:creationId xmlns:a16="http://schemas.microsoft.com/office/drawing/2014/main" id="{BA890969-3FCC-4E05-A513-36E9F0B59C06}"/>
              </a:ext>
            </a:extLst>
          </p:cNvPr>
          <p:cNvGraphicFramePr>
            <a:graphicFrameLocks noGrp="1"/>
          </p:cNvGraphicFramePr>
          <p:nvPr/>
        </p:nvGraphicFramePr>
        <p:xfrm>
          <a:off x="363793" y="1648326"/>
          <a:ext cx="11464413" cy="4537078"/>
        </p:xfrm>
        <a:graphic>
          <a:graphicData uri="http://schemas.openxmlformats.org/drawingml/2006/table">
            <a:tbl>
              <a:tblPr firstRow="1" bandRow="1"/>
              <a:tblGrid>
                <a:gridCol w="4955209">
                  <a:extLst>
                    <a:ext uri="{9D8B030D-6E8A-4147-A177-3AD203B41FA5}">
                      <a16:colId xmlns:a16="http://schemas.microsoft.com/office/drawing/2014/main" val="20000"/>
                    </a:ext>
                  </a:extLst>
                </a:gridCol>
                <a:gridCol w="6509204">
                  <a:extLst>
                    <a:ext uri="{9D8B030D-6E8A-4147-A177-3AD203B41FA5}">
                      <a16:colId xmlns:a16="http://schemas.microsoft.com/office/drawing/2014/main" val="20001"/>
                    </a:ext>
                  </a:extLst>
                </a:gridCol>
              </a:tblGrid>
              <a:tr h="727078">
                <a:tc>
                  <a:txBody>
                    <a:bodyPr/>
                    <a:lstStyle>
                      <a:lvl1pPr marL="0" algn="l" defTabSz="457200" rtl="0" eaLnBrk="1" latinLnBrk="0" hangingPunct="1">
                        <a:defRPr sz="1800" b="1" kern="1200">
                          <a:solidFill>
                            <a:schemeClr val="lt1"/>
                          </a:solidFill>
                          <a:latin typeface="Century Gothic" panose="020B0502020202020204"/>
                        </a:defRPr>
                      </a:lvl1pPr>
                      <a:lvl2pPr marL="457200" algn="l" defTabSz="457200" rtl="0" eaLnBrk="1" latinLnBrk="0" hangingPunct="1">
                        <a:defRPr sz="1800" b="1" kern="1200">
                          <a:solidFill>
                            <a:schemeClr val="lt1"/>
                          </a:solidFill>
                          <a:latin typeface="Century Gothic" panose="020B0502020202020204"/>
                        </a:defRPr>
                      </a:lvl2pPr>
                      <a:lvl3pPr marL="914400" algn="l" defTabSz="457200" rtl="0" eaLnBrk="1" latinLnBrk="0" hangingPunct="1">
                        <a:defRPr sz="1800" b="1" kern="1200">
                          <a:solidFill>
                            <a:schemeClr val="lt1"/>
                          </a:solidFill>
                          <a:latin typeface="Century Gothic" panose="020B0502020202020204"/>
                        </a:defRPr>
                      </a:lvl3pPr>
                      <a:lvl4pPr marL="1371600" algn="l" defTabSz="457200" rtl="0" eaLnBrk="1" latinLnBrk="0" hangingPunct="1">
                        <a:defRPr sz="1800" b="1" kern="1200">
                          <a:solidFill>
                            <a:schemeClr val="lt1"/>
                          </a:solidFill>
                          <a:latin typeface="Century Gothic" panose="020B0502020202020204"/>
                        </a:defRPr>
                      </a:lvl4pPr>
                      <a:lvl5pPr marL="1828800" algn="l" defTabSz="457200" rtl="0" eaLnBrk="1" latinLnBrk="0" hangingPunct="1">
                        <a:defRPr sz="1800" b="1" kern="1200">
                          <a:solidFill>
                            <a:schemeClr val="lt1"/>
                          </a:solidFill>
                          <a:latin typeface="Century Gothic" panose="020B0502020202020204"/>
                        </a:defRPr>
                      </a:lvl5pPr>
                      <a:lvl6pPr marL="2286000" algn="l" defTabSz="457200" rtl="0" eaLnBrk="1" latinLnBrk="0" hangingPunct="1">
                        <a:defRPr sz="1800" b="1" kern="1200">
                          <a:solidFill>
                            <a:schemeClr val="lt1"/>
                          </a:solidFill>
                          <a:latin typeface="Century Gothic" panose="020B0502020202020204"/>
                        </a:defRPr>
                      </a:lvl6pPr>
                      <a:lvl7pPr marL="2743200" algn="l" defTabSz="457200" rtl="0" eaLnBrk="1" latinLnBrk="0" hangingPunct="1">
                        <a:defRPr sz="1800" b="1" kern="1200">
                          <a:solidFill>
                            <a:schemeClr val="lt1"/>
                          </a:solidFill>
                          <a:latin typeface="Century Gothic" panose="020B0502020202020204"/>
                        </a:defRPr>
                      </a:lvl7pPr>
                      <a:lvl8pPr marL="3200400" algn="l" defTabSz="457200" rtl="0" eaLnBrk="1" latinLnBrk="0" hangingPunct="1">
                        <a:defRPr sz="1800" b="1" kern="1200">
                          <a:solidFill>
                            <a:schemeClr val="lt1"/>
                          </a:solidFill>
                          <a:latin typeface="Century Gothic" panose="020B0502020202020204"/>
                        </a:defRPr>
                      </a:lvl8pPr>
                      <a:lvl9pPr marL="3657600" algn="l" defTabSz="457200" rtl="0" eaLnBrk="1" latinLnBrk="0" hangingPunct="1">
                        <a:defRPr sz="1800" b="1" kern="1200">
                          <a:solidFill>
                            <a:schemeClr val="lt1"/>
                          </a:solidFill>
                          <a:latin typeface="Century Gothic" panose="020B0502020202020204"/>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kern="1200" spc="150" baseline="0" dirty="0">
                          <a:solidFill>
                            <a:schemeClr val="bg1"/>
                          </a:solidFill>
                          <a:latin typeface="+mn-lt"/>
                          <a:ea typeface="+mn-ea"/>
                          <a:cs typeface="+mn-cs"/>
                        </a:rPr>
                        <a:t>Traditional practice</a:t>
                      </a:r>
                    </a:p>
                  </a:txBody>
                  <a:tcPr anchor="ctr">
                    <a:lnL w="12700" cmpd="sng">
                      <a:solidFill>
                        <a:srgbClr val="F5A408"/>
                      </a:solidFill>
                    </a:lnL>
                    <a:lnR w="12700" cap="flat" cmpd="sng" algn="ctr">
                      <a:solidFill>
                        <a:sysClr val="windowText" lastClr="000000"/>
                      </a:solidFill>
                      <a:prstDash val="solid"/>
                      <a:round/>
                      <a:headEnd type="none" w="med" len="med"/>
                      <a:tailEnd type="none" w="med" len="med"/>
                    </a:lnR>
                    <a:lnT w="12700" cmpd="sng">
                      <a:solidFill>
                        <a:srgbClr val="F5A408"/>
                      </a:solidFill>
                    </a:lnT>
                    <a:lnB w="12700" cap="flat" cmpd="sng" algn="ctr">
                      <a:solidFill>
                        <a:srgbClr val="F5A408"/>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457200" rtl="0" eaLnBrk="1" latinLnBrk="0" hangingPunct="1">
                        <a:defRPr sz="1800" b="1" kern="1200">
                          <a:solidFill>
                            <a:schemeClr val="lt1"/>
                          </a:solidFill>
                          <a:latin typeface="Century Gothic" panose="020B0502020202020204"/>
                        </a:defRPr>
                      </a:lvl1pPr>
                      <a:lvl2pPr marL="457200" algn="l" defTabSz="457200" rtl="0" eaLnBrk="1" latinLnBrk="0" hangingPunct="1">
                        <a:defRPr sz="1800" b="1" kern="1200">
                          <a:solidFill>
                            <a:schemeClr val="lt1"/>
                          </a:solidFill>
                          <a:latin typeface="Century Gothic" panose="020B0502020202020204"/>
                        </a:defRPr>
                      </a:lvl2pPr>
                      <a:lvl3pPr marL="914400" algn="l" defTabSz="457200" rtl="0" eaLnBrk="1" latinLnBrk="0" hangingPunct="1">
                        <a:defRPr sz="1800" b="1" kern="1200">
                          <a:solidFill>
                            <a:schemeClr val="lt1"/>
                          </a:solidFill>
                          <a:latin typeface="Century Gothic" panose="020B0502020202020204"/>
                        </a:defRPr>
                      </a:lvl3pPr>
                      <a:lvl4pPr marL="1371600" algn="l" defTabSz="457200" rtl="0" eaLnBrk="1" latinLnBrk="0" hangingPunct="1">
                        <a:defRPr sz="1800" b="1" kern="1200">
                          <a:solidFill>
                            <a:schemeClr val="lt1"/>
                          </a:solidFill>
                          <a:latin typeface="Century Gothic" panose="020B0502020202020204"/>
                        </a:defRPr>
                      </a:lvl4pPr>
                      <a:lvl5pPr marL="1828800" algn="l" defTabSz="457200" rtl="0" eaLnBrk="1" latinLnBrk="0" hangingPunct="1">
                        <a:defRPr sz="1800" b="1" kern="1200">
                          <a:solidFill>
                            <a:schemeClr val="lt1"/>
                          </a:solidFill>
                          <a:latin typeface="Century Gothic" panose="020B0502020202020204"/>
                        </a:defRPr>
                      </a:lvl5pPr>
                      <a:lvl6pPr marL="2286000" algn="l" defTabSz="457200" rtl="0" eaLnBrk="1" latinLnBrk="0" hangingPunct="1">
                        <a:defRPr sz="1800" b="1" kern="1200">
                          <a:solidFill>
                            <a:schemeClr val="lt1"/>
                          </a:solidFill>
                          <a:latin typeface="Century Gothic" panose="020B0502020202020204"/>
                        </a:defRPr>
                      </a:lvl6pPr>
                      <a:lvl7pPr marL="2743200" algn="l" defTabSz="457200" rtl="0" eaLnBrk="1" latinLnBrk="0" hangingPunct="1">
                        <a:defRPr sz="1800" b="1" kern="1200">
                          <a:solidFill>
                            <a:schemeClr val="lt1"/>
                          </a:solidFill>
                          <a:latin typeface="Century Gothic" panose="020B0502020202020204"/>
                        </a:defRPr>
                      </a:lvl7pPr>
                      <a:lvl8pPr marL="3200400" algn="l" defTabSz="457200" rtl="0" eaLnBrk="1" latinLnBrk="0" hangingPunct="1">
                        <a:defRPr sz="1800" b="1" kern="1200">
                          <a:solidFill>
                            <a:schemeClr val="lt1"/>
                          </a:solidFill>
                          <a:latin typeface="Century Gothic" panose="020B0502020202020204"/>
                        </a:defRPr>
                      </a:lvl8pPr>
                      <a:lvl9pPr marL="3657600" algn="l" defTabSz="457200" rtl="0" eaLnBrk="1" latinLnBrk="0" hangingPunct="1">
                        <a:defRPr sz="1800" b="1" kern="1200">
                          <a:solidFill>
                            <a:schemeClr val="lt1"/>
                          </a:solidFill>
                          <a:latin typeface="Century Gothic" panose="020B0502020202020204"/>
                        </a:defRPr>
                      </a:lvl9pPr>
                    </a:lstStyle>
                    <a:p>
                      <a:r>
                        <a:rPr lang="en-US" sz="2400" b="1" kern="1200" spc="150" baseline="0" dirty="0">
                          <a:solidFill>
                            <a:schemeClr val="bg1"/>
                          </a:solidFill>
                        </a:rPr>
                        <a:t>Harm reduction</a:t>
                      </a:r>
                      <a:endParaRPr lang="en-US" sz="2400" b="1" kern="1200" spc="150" baseline="0" dirty="0">
                        <a:solidFill>
                          <a:schemeClr val="bg1"/>
                        </a:solidFill>
                        <a:latin typeface="+mn-lt"/>
                        <a:ea typeface="+mn-ea"/>
                        <a:cs typeface="+mn-cs"/>
                      </a:endParaRPr>
                    </a:p>
                  </a:txBody>
                  <a:tcPr anchor="ctr">
                    <a:lnL w="12700" cap="flat" cmpd="sng" algn="ctr">
                      <a:solidFill>
                        <a:sysClr val="windowText" lastClr="000000"/>
                      </a:solidFill>
                      <a:prstDash val="solid"/>
                      <a:round/>
                      <a:headEnd type="none" w="med" len="med"/>
                      <a:tailEnd type="none" w="med" len="med"/>
                    </a:lnL>
                    <a:lnR w="12700" cmpd="sng">
                      <a:solidFill>
                        <a:srgbClr val="F5A408"/>
                      </a:solidFill>
                    </a:lnR>
                    <a:lnT w="12700" cmpd="sng">
                      <a:solidFill>
                        <a:srgbClr val="F5A408"/>
                      </a:solidFill>
                    </a:lnT>
                    <a:lnB w="12700" cap="flat" cmpd="sng" algn="ctr">
                      <a:solidFill>
                        <a:srgbClr val="F5A408"/>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0"/>
                  </a:ext>
                </a:extLst>
              </a:tr>
              <a:tr h="518900">
                <a:tc>
                  <a:txBody>
                    <a:bodyPr/>
                    <a:lstStyle/>
                    <a:p>
                      <a:pPr marL="0" algn="l" defTabSz="457200" rtl="0" eaLnBrk="1" latinLnBrk="0" hangingPunct="1"/>
                      <a:r>
                        <a:rPr lang="en-US" sz="2000" kern="1200" dirty="0">
                          <a:solidFill>
                            <a:schemeClr val="bg1"/>
                          </a:solidFill>
                          <a:latin typeface="+mn-lt"/>
                          <a:ea typeface="+mn-ea"/>
                          <a:cs typeface="+mn-cs"/>
                        </a:rPr>
                        <a:t>Ultimate goal: abstinence</a:t>
                      </a:r>
                    </a:p>
                  </a:txBody>
                  <a:tcPr marL="137160" marR="137160" marT="137160" marB="137160" anchor="ctr">
                    <a:lnL w="12700" cmpd="sng">
                      <a:solidFill>
                        <a:srgbClr val="F5A408"/>
                      </a:solidFill>
                    </a:lnL>
                    <a:lnR w="12700" cap="flat" cmpd="sng" algn="ctr">
                      <a:solidFill>
                        <a:sysClr val="windowText" lastClr="000000"/>
                      </a:solidFill>
                      <a:prstDash val="solid"/>
                      <a:round/>
                      <a:headEnd type="none" w="med" len="med"/>
                      <a:tailEnd type="none" w="med" len="med"/>
                    </a:lnR>
                    <a:lnT w="12700" cmpd="sng">
                      <a:solidFill>
                        <a:srgbClr val="F5A408"/>
                      </a:solidFill>
                    </a:lnT>
                    <a:lnB w="12700" cap="flat" cmpd="sng" algn="ctr">
                      <a:solidFill>
                        <a:srgbClr val="F5A408"/>
                      </a:solidFill>
                      <a:prstDash val="solid"/>
                      <a:round/>
                      <a:headEnd type="none" w="med" len="med"/>
                      <a:tailEnd type="none" w="med" len="med"/>
                    </a:lnB>
                    <a:lnTlToBr w="12700" cmpd="sng">
                      <a:noFill/>
                      <a:prstDash val="solid"/>
                    </a:lnTlToBr>
                    <a:lnBlToTr w="12700" cmpd="sng">
                      <a:noFill/>
                      <a:prstDash val="solid"/>
                    </a:lnBlToTr>
                    <a:solidFill>
                      <a:srgbClr val="F5A408">
                        <a:tint val="20000"/>
                      </a:srgbClr>
                    </a:solidFill>
                  </a:tcPr>
                </a:tc>
                <a:tc>
                  <a:txBody>
                    <a:bodyPr/>
                    <a:lstStyle/>
                    <a:p>
                      <a:pPr marL="0" algn="l" defTabSz="457200" rtl="0" eaLnBrk="1" latinLnBrk="0" hangingPunct="1"/>
                      <a:r>
                        <a:rPr lang="en-US" sz="2000" kern="1200" dirty="0">
                          <a:solidFill>
                            <a:schemeClr val="bg1"/>
                          </a:solidFill>
                          <a:latin typeface="+mn-lt"/>
                          <a:ea typeface="+mn-ea"/>
                          <a:cs typeface="+mn-cs"/>
                        </a:rPr>
                        <a:t>Goal: reducing harm</a:t>
                      </a:r>
                    </a:p>
                  </a:txBody>
                  <a:tcPr marL="137160" marR="137160" marT="137160" marB="137160" anchor="ctr">
                    <a:lnL w="12700" cap="flat" cmpd="sng" algn="ctr">
                      <a:solidFill>
                        <a:sysClr val="windowText" lastClr="000000"/>
                      </a:solidFill>
                      <a:prstDash val="solid"/>
                      <a:round/>
                      <a:headEnd type="none" w="med" len="med"/>
                      <a:tailEnd type="none" w="med" len="med"/>
                    </a:lnL>
                    <a:lnR w="12700" cmpd="sng">
                      <a:solidFill>
                        <a:srgbClr val="F5A408"/>
                      </a:solidFill>
                    </a:lnR>
                    <a:lnT w="12700" cmpd="sng">
                      <a:solidFill>
                        <a:srgbClr val="F5A408"/>
                      </a:solidFill>
                    </a:lnT>
                    <a:lnB w="12700" cap="flat" cmpd="sng" algn="ctr">
                      <a:solidFill>
                        <a:srgbClr val="F5A408"/>
                      </a:solidFill>
                      <a:prstDash val="solid"/>
                      <a:round/>
                      <a:headEnd type="none" w="med" len="med"/>
                      <a:tailEnd type="none" w="med" len="med"/>
                    </a:lnB>
                    <a:lnTlToBr w="12700" cmpd="sng">
                      <a:noFill/>
                      <a:prstDash val="solid"/>
                    </a:lnTlToBr>
                    <a:lnBlToTr w="12700" cmpd="sng">
                      <a:noFill/>
                      <a:prstDash val="solid"/>
                    </a:lnBlToTr>
                    <a:solidFill>
                      <a:srgbClr val="F5A408">
                        <a:tint val="20000"/>
                      </a:srgbClr>
                    </a:solidFill>
                  </a:tcPr>
                </a:tc>
                <a:extLst>
                  <a:ext uri="{0D108BD9-81ED-4DB2-BD59-A6C34878D82A}">
                    <a16:rowId xmlns:a16="http://schemas.microsoft.com/office/drawing/2014/main" val="10001"/>
                  </a:ext>
                </a:extLst>
              </a:tr>
              <a:tr h="518900">
                <a:tc>
                  <a:txBody>
                    <a:bodyPr/>
                    <a:lstStyle/>
                    <a:p>
                      <a:pPr marL="0" algn="l" defTabSz="457200" rtl="0" eaLnBrk="1" latinLnBrk="0" hangingPunct="1"/>
                      <a:r>
                        <a:rPr lang="en-US" sz="2000" kern="1200" dirty="0">
                          <a:solidFill>
                            <a:schemeClr val="bg1"/>
                          </a:solidFill>
                          <a:latin typeface="+mn-lt"/>
                          <a:ea typeface="+mn-ea"/>
                          <a:cs typeface="+mn-cs"/>
                        </a:rPr>
                        <a:t>Perceives use and problems are in 1:1 agreement</a:t>
                      </a:r>
                    </a:p>
                  </a:txBody>
                  <a:tcPr marL="137160" marR="137160" marT="137160" marB="137160" anchor="ctr">
                    <a:lnL w="12700" cmpd="sng">
                      <a:solidFill>
                        <a:srgbClr val="F5A408"/>
                      </a:solidFill>
                    </a:lnL>
                    <a:lnR w="12700" cap="flat" cmpd="sng" algn="ctr">
                      <a:solidFill>
                        <a:sysClr val="windowText" lastClr="000000"/>
                      </a:solidFill>
                      <a:prstDash val="solid"/>
                      <a:round/>
                      <a:headEnd type="none" w="med" len="med"/>
                      <a:tailEnd type="none" w="med" len="med"/>
                    </a:lnR>
                    <a:lnT w="12700" cmpd="sng">
                      <a:solidFill>
                        <a:srgbClr val="F5A408"/>
                      </a:solidFill>
                    </a:lnT>
                    <a:lnB w="12700" cap="flat" cmpd="sng" algn="ctr">
                      <a:solidFill>
                        <a:srgbClr val="F5A408"/>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algn="l" defTabSz="457200" rtl="0" eaLnBrk="1" latinLnBrk="0" hangingPunct="1"/>
                      <a:r>
                        <a:rPr lang="en-US" sz="2000" kern="1200" dirty="0">
                          <a:solidFill>
                            <a:schemeClr val="bg1"/>
                          </a:solidFill>
                          <a:latin typeface="+mn-lt"/>
                          <a:ea typeface="+mn-ea"/>
                          <a:cs typeface="+mn-cs"/>
                        </a:rPr>
                        <a:t>Recognizes risk of problems is variable and individually based</a:t>
                      </a:r>
                    </a:p>
                  </a:txBody>
                  <a:tcPr marL="137160" marR="137160" marT="137160" marB="137160" anchor="ctr">
                    <a:lnL w="12700" cap="flat" cmpd="sng" algn="ctr">
                      <a:solidFill>
                        <a:sysClr val="windowText" lastClr="000000"/>
                      </a:solidFill>
                      <a:prstDash val="solid"/>
                      <a:round/>
                      <a:headEnd type="none" w="med" len="med"/>
                      <a:tailEnd type="none" w="med" len="med"/>
                    </a:lnL>
                    <a:lnR w="12700" cmpd="sng">
                      <a:solidFill>
                        <a:srgbClr val="F5A408"/>
                      </a:solidFill>
                    </a:lnR>
                    <a:lnT w="12700" cmpd="sng">
                      <a:solidFill>
                        <a:srgbClr val="F5A408"/>
                      </a:solidFill>
                    </a:lnT>
                    <a:lnB w="12700" cap="flat" cmpd="sng" algn="ctr">
                      <a:solidFill>
                        <a:srgbClr val="F5A408"/>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497541783"/>
                  </a:ext>
                </a:extLst>
              </a:tr>
              <a:tr h="5189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kern="1200" dirty="0">
                          <a:solidFill>
                            <a:schemeClr val="bg1"/>
                          </a:solidFill>
                          <a:latin typeface="+mn-lt"/>
                          <a:ea typeface="+mn-ea"/>
                          <a:cs typeface="+mn-cs"/>
                        </a:rPr>
                        <a:t>Provider “prescribes” treatment</a:t>
                      </a:r>
                    </a:p>
                  </a:txBody>
                  <a:tcPr marL="137160" marR="137160" marT="137160" marB="137160" anchor="ctr">
                    <a:lnL w="12700" cmpd="sng">
                      <a:solidFill>
                        <a:srgbClr val="F5A408"/>
                      </a:solidFill>
                    </a:lnL>
                    <a:lnR w="12700" cap="flat" cmpd="sng" algn="ctr">
                      <a:solidFill>
                        <a:sysClr val="windowText" lastClr="000000"/>
                      </a:solidFill>
                      <a:prstDash val="solid"/>
                      <a:round/>
                      <a:headEnd type="none" w="med" len="med"/>
                      <a:tailEnd type="none" w="med" len="med"/>
                    </a:lnR>
                    <a:lnT w="12700" cap="flat" cmpd="sng" algn="ctr">
                      <a:solidFill>
                        <a:srgbClr val="F5A408"/>
                      </a:solidFill>
                      <a:prstDash val="solid"/>
                      <a:round/>
                      <a:headEnd type="none" w="med" len="med"/>
                      <a:tailEnd type="none" w="med" len="med"/>
                    </a:lnT>
                    <a:lnB w="12700" cap="flat" cmpd="sng" algn="ctr">
                      <a:solidFill>
                        <a:srgbClr val="F5A408"/>
                      </a:solidFill>
                      <a:prstDash val="solid"/>
                      <a:round/>
                      <a:headEnd type="none" w="med" len="med"/>
                      <a:tailEnd type="none" w="med" len="med"/>
                    </a:lnB>
                    <a:lnTlToBr w="12700" cmpd="sng">
                      <a:noFill/>
                      <a:prstDash val="solid"/>
                    </a:lnTlToBr>
                    <a:lnBlToTr w="12700" cmpd="sng">
                      <a:noFill/>
                      <a:prstDash val="solid"/>
                    </a:lnBlToTr>
                    <a:solidFill>
                      <a:srgbClr val="FDF0E7"/>
                    </a:solidFill>
                  </a:tcPr>
                </a:tc>
                <a:tc>
                  <a:txBody>
                    <a:bodyPr/>
                    <a:lstStyle/>
                    <a:p>
                      <a:pPr marL="0" algn="l" defTabSz="457200" rtl="0" eaLnBrk="1" latinLnBrk="0" hangingPunct="1"/>
                      <a:r>
                        <a:rPr lang="en-US" sz="2000" kern="1200" dirty="0">
                          <a:solidFill>
                            <a:schemeClr val="bg1"/>
                          </a:solidFill>
                          <a:latin typeface="+mn-lt"/>
                          <a:ea typeface="+mn-ea"/>
                          <a:cs typeface="+mn-cs"/>
                        </a:rPr>
                        <a:t>Provider offers science and knowledge to help patient assess their own risk of harm</a:t>
                      </a:r>
                    </a:p>
                  </a:txBody>
                  <a:tcPr marL="137160" marR="137160" marT="137160" marB="137160" anchor="ctr">
                    <a:lnL w="12700" cap="flat" cmpd="sng" algn="ctr">
                      <a:solidFill>
                        <a:sysClr val="windowText" lastClr="000000"/>
                      </a:solidFill>
                      <a:prstDash val="solid"/>
                      <a:round/>
                      <a:headEnd type="none" w="med" len="med"/>
                      <a:tailEnd type="none" w="med" len="med"/>
                    </a:lnL>
                    <a:lnR w="12700" cmpd="sng">
                      <a:solidFill>
                        <a:srgbClr val="F5A408"/>
                      </a:solidFill>
                    </a:lnR>
                    <a:lnT w="12700" cap="flat" cmpd="sng" algn="ctr">
                      <a:solidFill>
                        <a:srgbClr val="F5A408"/>
                      </a:solidFill>
                      <a:prstDash val="solid"/>
                      <a:round/>
                      <a:headEnd type="none" w="med" len="med"/>
                      <a:tailEnd type="none" w="med" len="med"/>
                    </a:lnT>
                    <a:lnB w="12700" cap="flat" cmpd="sng" algn="ctr">
                      <a:solidFill>
                        <a:srgbClr val="F5A408"/>
                      </a:solidFill>
                      <a:prstDash val="solid"/>
                      <a:round/>
                      <a:headEnd type="none" w="med" len="med"/>
                      <a:tailEnd type="none" w="med" len="med"/>
                    </a:lnB>
                    <a:lnTlToBr w="12700" cmpd="sng">
                      <a:noFill/>
                      <a:prstDash val="solid"/>
                    </a:lnTlToBr>
                    <a:lnBlToTr w="12700" cmpd="sng">
                      <a:noFill/>
                      <a:prstDash val="solid"/>
                    </a:lnBlToTr>
                    <a:solidFill>
                      <a:srgbClr val="FDF0E7"/>
                    </a:solidFill>
                  </a:tcPr>
                </a:tc>
                <a:extLst>
                  <a:ext uri="{0D108BD9-81ED-4DB2-BD59-A6C34878D82A}">
                    <a16:rowId xmlns:a16="http://schemas.microsoft.com/office/drawing/2014/main" val="3912532108"/>
                  </a:ext>
                </a:extLst>
              </a:tr>
              <a:tr h="518900">
                <a:tc>
                  <a:txBody>
                    <a:bodyPr/>
                    <a:lstStyle/>
                    <a:p>
                      <a:pPr marL="0" algn="l" defTabSz="457200" rtl="0" eaLnBrk="1" latinLnBrk="0" hangingPunct="1"/>
                      <a:r>
                        <a:rPr lang="en-US" sz="2000" kern="1200" dirty="0">
                          <a:solidFill>
                            <a:schemeClr val="bg1"/>
                          </a:solidFill>
                          <a:latin typeface="+mn-lt"/>
                          <a:ea typeface="+mn-ea"/>
                          <a:cs typeface="+mn-cs"/>
                        </a:rPr>
                        <a:t>Provider knows best</a:t>
                      </a:r>
                    </a:p>
                  </a:txBody>
                  <a:tcPr marL="137160" marR="137160" marT="137160" marB="137160" anchor="ctr">
                    <a:lnL w="12700" cmpd="sng">
                      <a:solidFill>
                        <a:srgbClr val="F5A408"/>
                      </a:solidFill>
                    </a:lnL>
                    <a:lnR w="12700" cap="flat" cmpd="sng" algn="ctr">
                      <a:solidFill>
                        <a:sysClr val="windowText" lastClr="000000"/>
                      </a:solidFill>
                      <a:prstDash val="solid"/>
                      <a:round/>
                      <a:headEnd type="none" w="med" len="med"/>
                      <a:tailEnd type="none" w="med" len="med"/>
                    </a:lnR>
                    <a:lnT w="12700" cap="flat" cmpd="sng" algn="ctr">
                      <a:solidFill>
                        <a:srgbClr val="F5A408"/>
                      </a:solidFill>
                      <a:prstDash val="solid"/>
                      <a:round/>
                      <a:headEnd type="none" w="med" len="med"/>
                      <a:tailEnd type="none" w="med" len="med"/>
                    </a:lnT>
                    <a:lnB w="12700" cmpd="sng">
                      <a:solidFill>
                        <a:srgbClr val="F5A408"/>
                      </a:solidFill>
                    </a:lnB>
                    <a:lnTlToBr w="12700" cmpd="sng">
                      <a:noFill/>
                      <a:prstDash val="solid"/>
                    </a:lnTlToBr>
                    <a:lnBlToTr w="12700" cmpd="sng">
                      <a:noFill/>
                      <a:prstDash val="solid"/>
                    </a:lnBlToTr>
                    <a:solidFill>
                      <a:schemeClr val="tx1"/>
                    </a:solidFill>
                  </a:tcPr>
                </a:tc>
                <a:tc>
                  <a:txBody>
                    <a:bodyPr/>
                    <a:lstStyle/>
                    <a:p>
                      <a:pPr marL="0" algn="l" defTabSz="457200" rtl="0" eaLnBrk="1" latinLnBrk="0" hangingPunct="1"/>
                      <a:r>
                        <a:rPr lang="en-US" sz="2000" kern="1200" dirty="0">
                          <a:solidFill>
                            <a:schemeClr val="bg1"/>
                          </a:solidFill>
                          <a:latin typeface="+mn-lt"/>
                          <a:ea typeface="+mn-ea"/>
                          <a:cs typeface="+mn-cs"/>
                        </a:rPr>
                        <a:t>Patient knows better</a:t>
                      </a:r>
                    </a:p>
                  </a:txBody>
                  <a:tcPr marL="137160" marR="137160" marT="137160" marB="137160" anchor="ctr">
                    <a:lnL w="12700" cap="flat" cmpd="sng" algn="ctr">
                      <a:solidFill>
                        <a:sysClr val="windowText" lastClr="000000"/>
                      </a:solidFill>
                      <a:prstDash val="solid"/>
                      <a:round/>
                      <a:headEnd type="none" w="med" len="med"/>
                      <a:tailEnd type="none" w="med" len="med"/>
                    </a:lnL>
                    <a:lnR w="12700" cmpd="sng">
                      <a:solidFill>
                        <a:srgbClr val="F5A408"/>
                      </a:solidFill>
                    </a:lnR>
                    <a:lnT w="12700" cap="flat" cmpd="sng" algn="ctr">
                      <a:solidFill>
                        <a:srgbClr val="F5A408"/>
                      </a:solidFill>
                      <a:prstDash val="solid"/>
                      <a:round/>
                      <a:headEnd type="none" w="med" len="med"/>
                      <a:tailEnd type="none" w="med" len="med"/>
                    </a:lnT>
                    <a:lnB w="12700" cmpd="sng">
                      <a:solidFill>
                        <a:srgbClr val="F5A408"/>
                      </a:solid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0003"/>
                  </a:ext>
                </a:extLst>
              </a:tr>
              <a:tr h="518900">
                <a:tc>
                  <a:txBody>
                    <a:bodyPr/>
                    <a:lstStyle/>
                    <a:p>
                      <a:pPr marL="0" algn="l" defTabSz="457200" rtl="0" eaLnBrk="1" latinLnBrk="0" hangingPunct="1"/>
                      <a:r>
                        <a:rPr lang="en-US" sz="2000" kern="1200" dirty="0">
                          <a:solidFill>
                            <a:schemeClr val="bg1"/>
                          </a:solidFill>
                          <a:latin typeface="+mn-lt"/>
                          <a:ea typeface="+mn-ea"/>
                          <a:cs typeface="+mn-cs"/>
                        </a:rPr>
                        <a:t>Abstinence is the only, or best way forward</a:t>
                      </a:r>
                    </a:p>
                  </a:txBody>
                  <a:tcPr marL="137160" marR="137160" marT="137160" marB="137160" anchor="ctr">
                    <a:lnL w="12700" cmpd="sng">
                      <a:solidFill>
                        <a:srgbClr val="F5A408"/>
                      </a:solidFill>
                    </a:lnL>
                    <a:lnR w="12700" cap="flat" cmpd="sng" algn="ctr">
                      <a:solidFill>
                        <a:sysClr val="windowText" lastClr="000000"/>
                      </a:solidFill>
                      <a:prstDash val="solid"/>
                      <a:round/>
                      <a:headEnd type="none" w="med" len="med"/>
                      <a:tailEnd type="none" w="med" len="med"/>
                    </a:lnR>
                    <a:lnT w="12700" cap="flat" cmpd="sng" algn="ctr">
                      <a:solidFill>
                        <a:srgbClr val="F5A408"/>
                      </a:solidFill>
                      <a:prstDash val="solid"/>
                      <a:round/>
                      <a:headEnd type="none" w="med" len="med"/>
                      <a:tailEnd type="none" w="med" len="med"/>
                    </a:lnT>
                    <a:lnB w="12700" cap="flat" cmpd="sng" algn="ctr">
                      <a:solidFill>
                        <a:srgbClr val="F5A408"/>
                      </a:solidFill>
                      <a:prstDash val="solid"/>
                      <a:round/>
                      <a:headEnd type="none" w="med" len="med"/>
                      <a:tailEnd type="none" w="med" len="med"/>
                    </a:lnB>
                    <a:lnTlToBr w="12700" cmpd="sng">
                      <a:noFill/>
                      <a:prstDash val="solid"/>
                    </a:lnTlToBr>
                    <a:lnBlToTr w="12700" cmpd="sng">
                      <a:noFill/>
                      <a:prstDash val="solid"/>
                    </a:lnBlToTr>
                    <a:solidFill>
                      <a:srgbClr val="FDF0E7"/>
                    </a:solidFill>
                  </a:tcPr>
                </a:tc>
                <a:tc>
                  <a:txBody>
                    <a:bodyPr/>
                    <a:lstStyle/>
                    <a:p>
                      <a:pPr marL="0" algn="l" defTabSz="457200" rtl="0" eaLnBrk="1" latinLnBrk="0" hangingPunct="1"/>
                      <a:r>
                        <a:rPr lang="en-US" sz="2000" kern="1200" dirty="0">
                          <a:solidFill>
                            <a:schemeClr val="bg1"/>
                          </a:solidFill>
                          <a:latin typeface="+mn-lt"/>
                          <a:ea typeface="+mn-ea"/>
                          <a:cs typeface="+mn-cs"/>
                        </a:rPr>
                        <a:t>Keeping the pt alive and on a path towards reducing harm is the best way forward</a:t>
                      </a:r>
                    </a:p>
                  </a:txBody>
                  <a:tcPr marL="137160" marR="137160" marT="137160" marB="137160" anchor="ctr">
                    <a:lnL w="12700" cap="flat" cmpd="sng" algn="ctr">
                      <a:solidFill>
                        <a:sysClr val="windowText" lastClr="000000"/>
                      </a:solidFill>
                      <a:prstDash val="solid"/>
                      <a:round/>
                      <a:headEnd type="none" w="med" len="med"/>
                      <a:tailEnd type="none" w="med" len="med"/>
                    </a:lnL>
                    <a:lnR w="12700" cmpd="sng">
                      <a:solidFill>
                        <a:srgbClr val="F5A408"/>
                      </a:solidFill>
                    </a:lnR>
                    <a:lnT w="12700" cap="flat" cmpd="sng" algn="ctr">
                      <a:solidFill>
                        <a:srgbClr val="F5A408"/>
                      </a:solidFill>
                      <a:prstDash val="solid"/>
                      <a:round/>
                      <a:headEnd type="none" w="med" len="med"/>
                      <a:tailEnd type="none" w="med" len="med"/>
                    </a:lnT>
                    <a:lnB w="12700" cap="flat" cmpd="sng" algn="ctr">
                      <a:solidFill>
                        <a:srgbClr val="F5A408"/>
                      </a:solidFill>
                      <a:prstDash val="solid"/>
                      <a:round/>
                      <a:headEnd type="none" w="med" len="med"/>
                      <a:tailEnd type="none" w="med" len="med"/>
                    </a:lnB>
                    <a:lnTlToBr w="12700" cmpd="sng">
                      <a:noFill/>
                      <a:prstDash val="solid"/>
                    </a:lnTlToBr>
                    <a:lnBlToTr w="12700" cmpd="sng">
                      <a:noFill/>
                      <a:prstDash val="solid"/>
                    </a:lnBlToTr>
                    <a:solidFill>
                      <a:srgbClr val="FDF0E7"/>
                    </a:solidFill>
                  </a:tcPr>
                </a:tc>
                <a:extLst>
                  <a:ext uri="{0D108BD9-81ED-4DB2-BD59-A6C34878D82A}">
                    <a16:rowId xmlns:a16="http://schemas.microsoft.com/office/drawing/2014/main" val="1631926711"/>
                  </a:ext>
                </a:extLst>
              </a:tr>
            </a:tbl>
          </a:graphicData>
        </a:graphic>
      </p:graphicFrame>
      <p:sp>
        <p:nvSpPr>
          <p:cNvPr id="4" name="Rectangle 3">
            <a:extLst>
              <a:ext uri="{FF2B5EF4-FFF2-40B4-BE49-F238E27FC236}">
                <a16:creationId xmlns:a16="http://schemas.microsoft.com/office/drawing/2014/main" id="{452D0AD0-2FBA-45B6-8CEA-3F51E07D0A7B}"/>
              </a:ext>
            </a:extLst>
          </p:cNvPr>
          <p:cNvSpPr/>
          <p:nvPr/>
        </p:nvSpPr>
        <p:spPr>
          <a:xfrm>
            <a:off x="10474863" y="6488668"/>
            <a:ext cx="1717137"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entury Gothic" panose="020B0502020202020204"/>
                <a:ea typeface="+mn-ea"/>
                <a:cs typeface="+mn-cs"/>
              </a:rPr>
              <a:t>HaRRT</a:t>
            </a: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 Center</a:t>
            </a: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2" name="Picture 1">
            <a:extLst>
              <a:ext uri="{FF2B5EF4-FFF2-40B4-BE49-F238E27FC236}">
                <a16:creationId xmlns:a16="http://schemas.microsoft.com/office/drawing/2014/main" id="{CB5D54BF-11AB-4173-933D-E0F299532574}"/>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55426" y="75347"/>
            <a:ext cx="810675" cy="597403"/>
          </a:xfrm>
          <a:prstGeom prst="rect">
            <a:avLst/>
          </a:prstGeom>
        </p:spPr>
      </p:pic>
    </p:spTree>
    <p:extLst>
      <p:ext uri="{BB962C8B-B14F-4D97-AF65-F5344CB8AC3E}">
        <p14:creationId xmlns:p14="http://schemas.microsoft.com/office/powerpoint/2010/main" val="238559312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8C12AFC6-BF19-474C-8F7D-15A0BBA272FD}"/>
              </a:ext>
            </a:extLst>
          </p:cNvPr>
          <p:cNvSpPr txBox="1">
            <a:spLocks noChangeArrowheads="1"/>
          </p:cNvSpPr>
          <p:nvPr/>
        </p:nvSpPr>
        <p:spPr bwMode="auto">
          <a:xfrm>
            <a:off x="795131" y="256721"/>
            <a:ext cx="10843591" cy="962733"/>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457200" fontAlgn="auto">
              <a:lnSpc>
                <a:spcPct val="100000"/>
              </a:lnSpc>
              <a:spcBef>
                <a:spcPts val="0"/>
              </a:spcBef>
              <a:spcAft>
                <a:spcPts val="0"/>
              </a:spcAft>
              <a:buClrTx/>
              <a:buSzTx/>
              <a:tabLst/>
              <a:defRPr/>
            </a:pPr>
            <a:r>
              <a:rPr lang="en-US" dirty="0">
                <a:solidFill>
                  <a:srgbClr val="000000"/>
                </a:solidFill>
                <a:latin typeface="Calibri" panose="020F0502020204030204" pitchFamily="34" charset="0"/>
                <a:ea typeface="+mn-ea"/>
                <a:cs typeface="Calibri" panose="020F0502020204030204" pitchFamily="34" charset="0"/>
              </a:rPr>
              <a:t>Harm Reduction theory and practice</a:t>
            </a:r>
          </a:p>
        </p:txBody>
      </p:sp>
      <p:sp>
        <p:nvSpPr>
          <p:cNvPr id="5" name="Oval 4">
            <a:extLst>
              <a:ext uri="{FF2B5EF4-FFF2-40B4-BE49-F238E27FC236}">
                <a16:creationId xmlns:a16="http://schemas.microsoft.com/office/drawing/2014/main" id="{DB7FCAFD-8C0A-4562-9C55-F5F130E887C2}"/>
              </a:ext>
            </a:extLst>
          </p:cNvPr>
          <p:cNvSpPr/>
          <p:nvPr/>
        </p:nvSpPr>
        <p:spPr>
          <a:xfrm>
            <a:off x="2264972" y="1533991"/>
            <a:ext cx="1718453" cy="1718453"/>
          </a:xfrm>
          <a:prstGeom prst="ellipse">
            <a:avLst/>
          </a:prstGeom>
          <a:solidFill>
            <a:srgbClr val="75A35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entury Gothic" panose="020B0502020202020204"/>
                <a:ea typeface="+mn-ea"/>
                <a:cs typeface="+mn-cs"/>
              </a:rPr>
              <a:t>Provider compassion</a:t>
            </a:r>
          </a:p>
        </p:txBody>
      </p:sp>
      <p:sp>
        <p:nvSpPr>
          <p:cNvPr id="6" name="Plus Sign 5">
            <a:extLst>
              <a:ext uri="{FF2B5EF4-FFF2-40B4-BE49-F238E27FC236}">
                <a16:creationId xmlns:a16="http://schemas.microsoft.com/office/drawing/2014/main" id="{30C54A14-7171-41AE-8B95-809861D4B66F}"/>
              </a:ext>
            </a:extLst>
          </p:cNvPr>
          <p:cNvSpPr/>
          <p:nvPr/>
        </p:nvSpPr>
        <p:spPr>
          <a:xfrm>
            <a:off x="4155284" y="1955453"/>
            <a:ext cx="887731" cy="871443"/>
          </a:xfrm>
          <a:prstGeom prst="mathPlus">
            <a:avLst/>
          </a:prstGeom>
          <a:solidFill>
            <a:srgbClr val="75A35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4" name="Oval 13">
            <a:extLst>
              <a:ext uri="{FF2B5EF4-FFF2-40B4-BE49-F238E27FC236}">
                <a16:creationId xmlns:a16="http://schemas.microsoft.com/office/drawing/2014/main" id="{32352502-A97C-45B9-9302-FAD3926DE58B}"/>
              </a:ext>
            </a:extLst>
          </p:cNvPr>
          <p:cNvSpPr/>
          <p:nvPr/>
        </p:nvSpPr>
        <p:spPr>
          <a:xfrm>
            <a:off x="5196615" y="1546691"/>
            <a:ext cx="1746959" cy="1718453"/>
          </a:xfrm>
          <a:prstGeom prst="ellipse">
            <a:avLst/>
          </a:prstGeom>
          <a:solidFill>
            <a:srgbClr val="75A35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entury Gothic" panose="020B0502020202020204"/>
                <a:ea typeface="+mn-ea"/>
                <a:cs typeface="+mn-cs"/>
              </a:rPr>
              <a:t>Pragmatism</a:t>
            </a:r>
          </a:p>
        </p:txBody>
      </p:sp>
      <p:sp>
        <p:nvSpPr>
          <p:cNvPr id="7" name="Equals 6">
            <a:extLst>
              <a:ext uri="{FF2B5EF4-FFF2-40B4-BE49-F238E27FC236}">
                <a16:creationId xmlns:a16="http://schemas.microsoft.com/office/drawing/2014/main" id="{3B17F926-5F32-4D53-A60A-8D4D841F77B1}"/>
              </a:ext>
            </a:extLst>
          </p:cNvPr>
          <p:cNvSpPr/>
          <p:nvPr/>
        </p:nvSpPr>
        <p:spPr>
          <a:xfrm>
            <a:off x="7062276" y="2058041"/>
            <a:ext cx="887732" cy="692267"/>
          </a:xfrm>
          <a:prstGeom prst="mathEqual">
            <a:avLst/>
          </a:prstGeom>
          <a:solidFill>
            <a:srgbClr val="75A35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5" name="Oval 14">
            <a:extLst>
              <a:ext uri="{FF2B5EF4-FFF2-40B4-BE49-F238E27FC236}">
                <a16:creationId xmlns:a16="http://schemas.microsoft.com/office/drawing/2014/main" id="{62790E05-81FA-417B-896B-9361A3B68DE8}"/>
              </a:ext>
            </a:extLst>
          </p:cNvPr>
          <p:cNvSpPr/>
          <p:nvPr/>
        </p:nvSpPr>
        <p:spPr>
          <a:xfrm>
            <a:off x="8036859" y="1508966"/>
            <a:ext cx="1718453" cy="1718453"/>
          </a:xfrm>
          <a:prstGeom prst="ellipse">
            <a:avLst/>
          </a:prstGeom>
          <a:solidFill>
            <a:srgbClr val="75A35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entury Gothic" panose="020B0502020202020204"/>
                <a:ea typeface="+mn-ea"/>
                <a:cs typeface="+mn-cs"/>
              </a:rPr>
              <a:t>Harm reduction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entury Gothic" panose="020B0502020202020204"/>
                <a:ea typeface="+mn-ea"/>
                <a:cs typeface="+mn-cs"/>
              </a:rPr>
              <a:t>philosophy</a:t>
            </a:r>
          </a:p>
        </p:txBody>
      </p:sp>
      <p:sp>
        <p:nvSpPr>
          <p:cNvPr id="10" name="Oval 9">
            <a:extLst>
              <a:ext uri="{FF2B5EF4-FFF2-40B4-BE49-F238E27FC236}">
                <a16:creationId xmlns:a16="http://schemas.microsoft.com/office/drawing/2014/main" id="{285A05A4-7534-4F71-848A-9FF473AE1A86}"/>
              </a:ext>
            </a:extLst>
          </p:cNvPr>
          <p:cNvSpPr/>
          <p:nvPr/>
        </p:nvSpPr>
        <p:spPr>
          <a:xfrm>
            <a:off x="3582060" y="4343760"/>
            <a:ext cx="1718454" cy="1718454"/>
          </a:xfrm>
          <a:prstGeom prst="ellipse">
            <a:avLst/>
          </a:prstGeom>
          <a:solidFill>
            <a:srgbClr val="75A35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entury Gothic" panose="020B0502020202020204"/>
                <a:ea typeface="+mn-ea"/>
                <a:cs typeface="+mn-cs"/>
              </a:rPr>
              <a:t>Reduced harm</a:t>
            </a:r>
          </a:p>
        </p:txBody>
      </p:sp>
      <p:sp>
        <p:nvSpPr>
          <p:cNvPr id="12" name="Oval 11">
            <a:extLst>
              <a:ext uri="{FF2B5EF4-FFF2-40B4-BE49-F238E27FC236}">
                <a16:creationId xmlns:a16="http://schemas.microsoft.com/office/drawing/2014/main" id="{2CF6C220-66E1-4599-B3EE-B6413EFFD45D}"/>
              </a:ext>
            </a:extLst>
          </p:cNvPr>
          <p:cNvSpPr/>
          <p:nvPr/>
        </p:nvSpPr>
        <p:spPr>
          <a:xfrm>
            <a:off x="6695842" y="4343760"/>
            <a:ext cx="1746960" cy="1718454"/>
          </a:xfrm>
          <a:prstGeom prst="ellipse">
            <a:avLst/>
          </a:prstGeom>
          <a:solidFill>
            <a:srgbClr val="75A35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entury Gothic" panose="020B0502020202020204"/>
                <a:ea typeface="+mn-ea"/>
                <a:cs typeface="+mn-cs"/>
              </a:rPr>
              <a:t>Quality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entury Gothic" panose="020B0502020202020204"/>
                <a:ea typeface="+mn-ea"/>
                <a:cs typeface="+mn-cs"/>
              </a:rPr>
              <a:t>of life improves</a:t>
            </a:r>
          </a:p>
        </p:txBody>
      </p:sp>
      <p:sp>
        <p:nvSpPr>
          <p:cNvPr id="16" name="Oval 15">
            <a:extLst>
              <a:ext uri="{FF2B5EF4-FFF2-40B4-BE49-F238E27FC236}">
                <a16:creationId xmlns:a16="http://schemas.microsoft.com/office/drawing/2014/main" id="{242D9A3A-C9C9-48AF-B5C2-D4B4D5AA4964}"/>
              </a:ext>
            </a:extLst>
          </p:cNvPr>
          <p:cNvSpPr/>
          <p:nvPr/>
        </p:nvSpPr>
        <p:spPr>
          <a:xfrm>
            <a:off x="9755312" y="4343760"/>
            <a:ext cx="1718454" cy="1718454"/>
          </a:xfrm>
          <a:prstGeom prst="ellipse">
            <a:avLst/>
          </a:prstGeom>
          <a:solidFill>
            <a:srgbClr val="75A35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entury Gothic" panose="020B0502020202020204"/>
                <a:ea typeface="+mn-ea"/>
                <a:cs typeface="+mn-cs"/>
              </a:rPr>
              <a:t>Pathway to recovery</a:t>
            </a:r>
          </a:p>
        </p:txBody>
      </p:sp>
      <p:sp>
        <p:nvSpPr>
          <p:cNvPr id="17" name="Oval 16">
            <a:extLst>
              <a:ext uri="{FF2B5EF4-FFF2-40B4-BE49-F238E27FC236}">
                <a16:creationId xmlns:a16="http://schemas.microsoft.com/office/drawing/2014/main" id="{AD84A363-ABEB-4CCF-8DFC-409484005285}"/>
              </a:ext>
            </a:extLst>
          </p:cNvPr>
          <p:cNvSpPr/>
          <p:nvPr/>
        </p:nvSpPr>
        <p:spPr>
          <a:xfrm>
            <a:off x="460580" y="4343761"/>
            <a:ext cx="1718453" cy="1718453"/>
          </a:xfrm>
          <a:prstGeom prst="ellipse">
            <a:avLst/>
          </a:prstGeom>
          <a:solidFill>
            <a:srgbClr val="75A35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entury Gothic" panose="020B0502020202020204"/>
                <a:ea typeface="+mn-ea"/>
                <a:cs typeface="+mn-cs"/>
              </a:rPr>
              <a:t>Harm reduction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entury Gothic" panose="020B0502020202020204"/>
                <a:ea typeface="+mn-ea"/>
                <a:cs typeface="+mn-cs"/>
              </a:rPr>
              <a:t>philosophy</a:t>
            </a:r>
          </a:p>
        </p:txBody>
      </p:sp>
      <p:sp>
        <p:nvSpPr>
          <p:cNvPr id="3" name="Arrow: Right 2">
            <a:extLst>
              <a:ext uri="{FF2B5EF4-FFF2-40B4-BE49-F238E27FC236}">
                <a16:creationId xmlns:a16="http://schemas.microsoft.com/office/drawing/2014/main" id="{1DF62FF6-DDDE-4FCD-BD61-5B33B3B7CA9D}"/>
              </a:ext>
            </a:extLst>
          </p:cNvPr>
          <p:cNvSpPr/>
          <p:nvPr/>
        </p:nvSpPr>
        <p:spPr>
          <a:xfrm>
            <a:off x="2356998" y="4721620"/>
            <a:ext cx="1093854" cy="962733"/>
          </a:xfrm>
          <a:prstGeom prst="rightArrow">
            <a:avLst/>
          </a:prstGeom>
          <a:solidFill>
            <a:srgbClr val="75A35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8" name="Arrow: Right 17">
            <a:extLst>
              <a:ext uri="{FF2B5EF4-FFF2-40B4-BE49-F238E27FC236}">
                <a16:creationId xmlns:a16="http://schemas.microsoft.com/office/drawing/2014/main" id="{928B2621-81E9-4882-8252-F7A146249180}"/>
              </a:ext>
            </a:extLst>
          </p:cNvPr>
          <p:cNvSpPr/>
          <p:nvPr/>
        </p:nvSpPr>
        <p:spPr>
          <a:xfrm>
            <a:off x="5470602" y="4709139"/>
            <a:ext cx="1093854" cy="962733"/>
          </a:xfrm>
          <a:prstGeom prst="rightArrow">
            <a:avLst/>
          </a:prstGeom>
          <a:solidFill>
            <a:srgbClr val="75A35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9" name="Arrow: Right 18">
            <a:extLst>
              <a:ext uri="{FF2B5EF4-FFF2-40B4-BE49-F238E27FC236}">
                <a16:creationId xmlns:a16="http://schemas.microsoft.com/office/drawing/2014/main" id="{15120A7A-A7A9-41C8-8E89-426EC7E02F61}"/>
              </a:ext>
            </a:extLst>
          </p:cNvPr>
          <p:cNvSpPr/>
          <p:nvPr/>
        </p:nvSpPr>
        <p:spPr>
          <a:xfrm>
            <a:off x="8556702" y="4721839"/>
            <a:ext cx="1093854" cy="962733"/>
          </a:xfrm>
          <a:prstGeom prst="rightArrow">
            <a:avLst/>
          </a:prstGeom>
          <a:solidFill>
            <a:srgbClr val="75A35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20" name="Rectangle 19">
            <a:extLst>
              <a:ext uri="{FF2B5EF4-FFF2-40B4-BE49-F238E27FC236}">
                <a16:creationId xmlns:a16="http://schemas.microsoft.com/office/drawing/2014/main" id="{B2B9CF83-B328-40BA-A2D8-CBC2DBC1D22A}"/>
              </a:ext>
            </a:extLst>
          </p:cNvPr>
          <p:cNvSpPr/>
          <p:nvPr/>
        </p:nvSpPr>
        <p:spPr>
          <a:xfrm>
            <a:off x="9828853" y="6488668"/>
            <a:ext cx="2363147"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Slide: </a:t>
            </a:r>
            <a:r>
              <a:rPr kumimoji="0" lang="en-US" sz="1800" b="0" i="0" u="none" strike="noStrike" kern="1200" cap="none" spc="0" normalizeH="0" baseline="0" noProof="0" dirty="0" err="1">
                <a:ln>
                  <a:noFill/>
                </a:ln>
                <a:solidFill>
                  <a:prstClr val="black"/>
                </a:solidFill>
                <a:effectLst/>
                <a:uLnTx/>
                <a:uFillTx/>
                <a:latin typeface="Century Gothic" panose="020B0502020202020204"/>
                <a:ea typeface="+mn-ea"/>
                <a:cs typeface="+mn-cs"/>
              </a:rPr>
              <a:t>HaRRT</a:t>
            </a: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 Center</a:t>
            </a: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21" name="Picture 20">
            <a:extLst>
              <a:ext uri="{FF2B5EF4-FFF2-40B4-BE49-F238E27FC236}">
                <a16:creationId xmlns:a16="http://schemas.microsoft.com/office/drawing/2014/main" id="{F5C2B078-B875-423F-858E-69CAE9BAC4D8}"/>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55426" y="75347"/>
            <a:ext cx="810675" cy="597403"/>
          </a:xfrm>
          <a:prstGeom prst="rect">
            <a:avLst/>
          </a:prstGeom>
        </p:spPr>
      </p:pic>
    </p:spTree>
    <p:extLst>
      <p:ext uri="{BB962C8B-B14F-4D97-AF65-F5344CB8AC3E}">
        <p14:creationId xmlns:p14="http://schemas.microsoft.com/office/powerpoint/2010/main" val="224691994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8C12AFC6-BF19-474C-8F7D-15A0BBA272FD}"/>
              </a:ext>
            </a:extLst>
          </p:cNvPr>
          <p:cNvSpPr txBox="1">
            <a:spLocks noChangeArrowheads="1"/>
          </p:cNvSpPr>
          <p:nvPr/>
        </p:nvSpPr>
        <p:spPr bwMode="auto">
          <a:xfrm>
            <a:off x="705678" y="179364"/>
            <a:ext cx="11270974" cy="962733"/>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defTabSz="457200">
              <a:spcBef>
                <a:spcPts val="0"/>
              </a:spcBef>
              <a:defRPr/>
            </a:pPr>
            <a:r>
              <a:rPr lang="en-US" dirty="0">
                <a:solidFill>
                  <a:srgbClr val="000000"/>
                </a:solidFill>
                <a:latin typeface="Calibri" panose="020F0502020204030204" pitchFamily="34" charset="0"/>
                <a:ea typeface="+mn-ea"/>
                <a:cs typeface="Calibri" panose="020F0502020204030204" pitchFamily="34" charset="0"/>
              </a:rPr>
              <a:t>Some harm reduction beliefs</a:t>
            </a:r>
          </a:p>
        </p:txBody>
      </p:sp>
      <p:sp>
        <p:nvSpPr>
          <p:cNvPr id="2" name="Rectangle 1">
            <a:extLst>
              <a:ext uri="{FF2B5EF4-FFF2-40B4-BE49-F238E27FC236}">
                <a16:creationId xmlns:a16="http://schemas.microsoft.com/office/drawing/2014/main" id="{710D9A0E-0BCE-449E-90E8-4A12E8ACD4E5}"/>
              </a:ext>
            </a:extLst>
          </p:cNvPr>
          <p:cNvSpPr/>
          <p:nvPr/>
        </p:nvSpPr>
        <p:spPr>
          <a:xfrm>
            <a:off x="9828853" y="6488668"/>
            <a:ext cx="2363147"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Slide: </a:t>
            </a:r>
            <a:r>
              <a:rPr kumimoji="0" lang="en-US" sz="1800" b="0" i="0" u="none" strike="noStrike" kern="1200" cap="none" spc="0" normalizeH="0" baseline="0" noProof="0" dirty="0" err="1">
                <a:ln>
                  <a:noFill/>
                </a:ln>
                <a:solidFill>
                  <a:prstClr val="black"/>
                </a:solidFill>
                <a:effectLst/>
                <a:uLnTx/>
                <a:uFillTx/>
                <a:latin typeface="Century Gothic" panose="020B0502020202020204"/>
                <a:ea typeface="+mn-ea"/>
                <a:cs typeface="+mn-cs"/>
              </a:rPr>
              <a:t>HaRRT</a:t>
            </a: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 Center</a:t>
            </a: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4" name="Rectangle: Rounded Corners 3">
            <a:extLst>
              <a:ext uri="{FF2B5EF4-FFF2-40B4-BE49-F238E27FC236}">
                <a16:creationId xmlns:a16="http://schemas.microsoft.com/office/drawing/2014/main" id="{ACC4245F-638E-4216-A7A6-383483DB058C}"/>
              </a:ext>
            </a:extLst>
          </p:cNvPr>
          <p:cNvSpPr/>
          <p:nvPr/>
        </p:nvSpPr>
        <p:spPr>
          <a:xfrm>
            <a:off x="1643271" y="2774420"/>
            <a:ext cx="2445026" cy="140141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Has pros and cons</a:t>
            </a:r>
          </a:p>
        </p:txBody>
      </p:sp>
      <p:sp>
        <p:nvSpPr>
          <p:cNvPr id="10" name="Rectangle: Rounded Corners 9">
            <a:extLst>
              <a:ext uri="{FF2B5EF4-FFF2-40B4-BE49-F238E27FC236}">
                <a16:creationId xmlns:a16="http://schemas.microsoft.com/office/drawing/2014/main" id="{CEACEF84-396A-4F00-9805-62C9BB788F90}"/>
              </a:ext>
            </a:extLst>
          </p:cNvPr>
          <p:cNvSpPr/>
          <p:nvPr/>
        </p:nvSpPr>
        <p:spPr>
          <a:xfrm>
            <a:off x="4771113" y="2723509"/>
            <a:ext cx="2445026" cy="140141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Is here to stay</a:t>
            </a:r>
          </a:p>
        </p:txBody>
      </p:sp>
      <p:sp>
        <p:nvSpPr>
          <p:cNvPr id="11" name="Rectangle: Rounded Corners 10">
            <a:extLst>
              <a:ext uri="{FF2B5EF4-FFF2-40B4-BE49-F238E27FC236}">
                <a16:creationId xmlns:a16="http://schemas.microsoft.com/office/drawing/2014/main" id="{D986D907-BA06-49F7-9286-FD47B0989957}"/>
              </a:ext>
            </a:extLst>
          </p:cNvPr>
          <p:cNvSpPr/>
          <p:nvPr/>
        </p:nvSpPr>
        <p:spPr>
          <a:xfrm>
            <a:off x="6341165" y="4544605"/>
            <a:ext cx="2445026" cy="140141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Is not the patient</a:t>
            </a:r>
          </a:p>
        </p:txBody>
      </p:sp>
      <p:sp>
        <p:nvSpPr>
          <p:cNvPr id="12" name="Rectangle: Rounded Corners 11">
            <a:extLst>
              <a:ext uri="{FF2B5EF4-FFF2-40B4-BE49-F238E27FC236}">
                <a16:creationId xmlns:a16="http://schemas.microsoft.com/office/drawing/2014/main" id="{474A6828-1223-4109-AB39-E401E2A246A2}"/>
              </a:ext>
            </a:extLst>
          </p:cNvPr>
          <p:cNvSpPr/>
          <p:nvPr/>
        </p:nvSpPr>
        <p:spPr>
          <a:xfrm>
            <a:off x="7964939" y="2774420"/>
            <a:ext cx="2445026" cy="140141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Is complex</a:t>
            </a:r>
          </a:p>
        </p:txBody>
      </p:sp>
      <p:sp>
        <p:nvSpPr>
          <p:cNvPr id="13" name="Rectangle: Rounded Corners 12">
            <a:extLst>
              <a:ext uri="{FF2B5EF4-FFF2-40B4-BE49-F238E27FC236}">
                <a16:creationId xmlns:a16="http://schemas.microsoft.com/office/drawing/2014/main" id="{D6DBEB07-FF55-4F7B-B34A-055CC12DE35F}"/>
              </a:ext>
            </a:extLst>
          </p:cNvPr>
          <p:cNvSpPr/>
          <p:nvPr/>
        </p:nvSpPr>
        <p:spPr>
          <a:xfrm>
            <a:off x="3188109" y="4544605"/>
            <a:ext cx="2445026" cy="140141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Exists in social context</a:t>
            </a:r>
          </a:p>
        </p:txBody>
      </p:sp>
      <p:sp>
        <p:nvSpPr>
          <p:cNvPr id="5" name="Rectangle 4">
            <a:extLst>
              <a:ext uri="{FF2B5EF4-FFF2-40B4-BE49-F238E27FC236}">
                <a16:creationId xmlns:a16="http://schemas.microsoft.com/office/drawing/2014/main" id="{D94D9605-7BA6-479A-8C1B-315D4E5F0D98}"/>
              </a:ext>
            </a:extLst>
          </p:cNvPr>
          <p:cNvSpPr/>
          <p:nvPr/>
        </p:nvSpPr>
        <p:spPr>
          <a:xfrm>
            <a:off x="319317" y="1605509"/>
            <a:ext cx="3605474" cy="70788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Nirmala UI" panose="020B0502040204020203" pitchFamily="34" charset="0"/>
              </a:rPr>
              <a:t>Substance use:</a:t>
            </a: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14" name="Picture 13">
            <a:extLst>
              <a:ext uri="{FF2B5EF4-FFF2-40B4-BE49-F238E27FC236}">
                <a16:creationId xmlns:a16="http://schemas.microsoft.com/office/drawing/2014/main" id="{89491971-506D-4A0A-8029-11060A1E787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55426" y="75347"/>
            <a:ext cx="810675" cy="597403"/>
          </a:xfrm>
          <a:prstGeom prst="rect">
            <a:avLst/>
          </a:prstGeom>
        </p:spPr>
      </p:pic>
    </p:spTree>
    <p:extLst>
      <p:ext uri="{BB962C8B-B14F-4D97-AF65-F5344CB8AC3E}">
        <p14:creationId xmlns:p14="http://schemas.microsoft.com/office/powerpoint/2010/main" val="182787825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idx="1"/>
          </p:nvPr>
        </p:nvSpPr>
        <p:spPr>
          <a:xfrm>
            <a:off x="220035" y="1777585"/>
            <a:ext cx="6490445" cy="4262955"/>
          </a:xfrm>
        </p:spPr>
        <p:txBody>
          <a:bodyPr>
            <a:normAutofit fontScale="92500" lnSpcReduction="10000"/>
          </a:bodyPr>
          <a:lstStyle/>
          <a:p>
            <a:pPr marL="346075" lvl="2" indent="-346075" defTabSz="457200">
              <a:lnSpc>
                <a:spcPct val="110000"/>
              </a:lnSpc>
              <a:spcBef>
                <a:spcPts val="0"/>
              </a:spcBef>
              <a:spcAft>
                <a:spcPts val="1800"/>
              </a:spcAft>
              <a:buClr>
                <a:prstClr val="black"/>
              </a:buClr>
              <a:buSzPct val="80000"/>
              <a:defRPr/>
            </a:pPr>
            <a:r>
              <a:rPr lang="en-US" sz="2400" dirty="0">
                <a:solidFill>
                  <a:prstClr val="black"/>
                </a:solidFill>
                <a:latin typeface="Century Gothic" panose="020B0502020202020204"/>
                <a:ea typeface="+mj-ea"/>
                <a:cs typeface="+mj-cs"/>
              </a:rPr>
              <a:t>Not substitutions of one drug for another</a:t>
            </a:r>
          </a:p>
          <a:p>
            <a:pPr marL="346075" lvl="2" indent="-346075" defTabSz="457200">
              <a:lnSpc>
                <a:spcPct val="110000"/>
              </a:lnSpc>
              <a:spcBef>
                <a:spcPts val="0"/>
              </a:spcBef>
              <a:spcAft>
                <a:spcPts val="1800"/>
              </a:spcAft>
              <a:buClr>
                <a:prstClr val="black"/>
              </a:buClr>
              <a:buSzPct val="80000"/>
              <a:defRPr/>
            </a:pPr>
            <a:r>
              <a:rPr lang="en-US" sz="2400" dirty="0">
                <a:solidFill>
                  <a:prstClr val="black"/>
                </a:solidFill>
                <a:latin typeface="Century Gothic" panose="020B0502020202020204"/>
                <a:ea typeface="+mj-ea"/>
                <a:cs typeface="+mj-cs"/>
              </a:rPr>
              <a:t>Instead, they relieve withdrawal symptoms and psychological cravings</a:t>
            </a:r>
          </a:p>
          <a:p>
            <a:pPr marL="346075" lvl="2" indent="-346075" defTabSz="457200">
              <a:lnSpc>
                <a:spcPct val="110000"/>
              </a:lnSpc>
              <a:spcBef>
                <a:spcPts val="0"/>
              </a:spcBef>
              <a:spcAft>
                <a:spcPts val="1800"/>
              </a:spcAft>
              <a:buClr>
                <a:prstClr val="black"/>
              </a:buClr>
              <a:buSzPct val="80000"/>
              <a:defRPr/>
            </a:pPr>
            <a:r>
              <a:rPr lang="en-US" sz="2400" dirty="0">
                <a:solidFill>
                  <a:prstClr val="black"/>
                </a:solidFill>
                <a:latin typeface="Century Gothic" panose="020B0502020202020204"/>
                <a:ea typeface="+mj-ea"/>
                <a:cs typeface="+mj-cs"/>
              </a:rPr>
              <a:t>Effective if used alone, or with behavioral therapy</a:t>
            </a:r>
          </a:p>
          <a:p>
            <a:pPr marL="346075" lvl="2" indent="-346075" defTabSz="457200">
              <a:lnSpc>
                <a:spcPct val="110000"/>
              </a:lnSpc>
              <a:spcBef>
                <a:spcPts val="0"/>
              </a:spcBef>
              <a:spcAft>
                <a:spcPts val="1800"/>
              </a:spcAft>
              <a:buClr>
                <a:prstClr val="black"/>
              </a:buClr>
              <a:buSzPct val="80000"/>
              <a:defRPr/>
            </a:pPr>
            <a:r>
              <a:rPr lang="en-US" sz="2400" dirty="0">
                <a:solidFill>
                  <a:prstClr val="black"/>
                </a:solidFill>
                <a:latin typeface="Century Gothic" panose="020B0502020202020204"/>
                <a:ea typeface="+mj-ea"/>
                <a:cs typeface="+mj-cs"/>
              </a:rPr>
              <a:t>Can help pts initiate and sustain recovery </a:t>
            </a:r>
            <a:r>
              <a:rPr lang="en-US" sz="2400">
                <a:solidFill>
                  <a:prstClr val="black"/>
                </a:solidFill>
                <a:latin typeface="Century Gothic" panose="020B0502020202020204"/>
                <a:ea typeface="+mj-ea"/>
                <a:cs typeface="+mj-cs"/>
              </a:rPr>
              <a:t>from SUDs</a:t>
            </a:r>
          </a:p>
          <a:p>
            <a:pPr marL="346075" lvl="2" indent="-346075" defTabSz="457200">
              <a:lnSpc>
                <a:spcPct val="110000"/>
              </a:lnSpc>
              <a:spcBef>
                <a:spcPts val="0"/>
              </a:spcBef>
              <a:spcAft>
                <a:spcPts val="1800"/>
              </a:spcAft>
              <a:buClr>
                <a:prstClr val="black"/>
              </a:buClr>
              <a:buSzPct val="80000"/>
              <a:defRPr/>
            </a:pPr>
            <a:r>
              <a:rPr lang="en-US" sz="2400">
                <a:solidFill>
                  <a:prstClr val="black"/>
                </a:solidFill>
                <a:latin typeface="Century Gothic" panose="020B0502020202020204"/>
                <a:ea typeface="+mj-ea"/>
                <a:cs typeface="+mj-cs"/>
              </a:rPr>
              <a:t>Underutilized in primary care! Especially Alcohol Use Disorder (AUD) meds</a:t>
            </a:r>
            <a:endParaRPr lang="en-US" sz="2400" dirty="0">
              <a:solidFill>
                <a:prstClr val="black"/>
              </a:solidFill>
              <a:latin typeface="Century Gothic" panose="020B0502020202020204"/>
              <a:ea typeface="+mj-ea"/>
              <a:cs typeface="+mj-cs"/>
            </a:endParaRPr>
          </a:p>
        </p:txBody>
      </p:sp>
      <p:sp>
        <p:nvSpPr>
          <p:cNvPr id="5" name="Rectangle 4"/>
          <p:cNvSpPr/>
          <p:nvPr/>
        </p:nvSpPr>
        <p:spPr>
          <a:xfrm>
            <a:off x="2793170" y="246691"/>
            <a:ext cx="7373760" cy="769441"/>
          </a:xfrm>
          <a:prstGeom prst="rect">
            <a:avLst/>
          </a:prstGeom>
        </p:spPr>
        <p:txBody>
          <a:bodyPr wrap="square">
            <a:spAutoFit/>
          </a:bodyPr>
          <a:lstStyle/>
          <a:p>
            <a:pPr algn="ctr">
              <a:spcBef>
                <a:spcPct val="0"/>
              </a:spcBef>
              <a:defRPr/>
            </a:pPr>
            <a:r>
              <a:rPr lang="en-US" sz="4400" dirty="0">
                <a:latin typeface="Calibri" panose="020F0502020204030204" pitchFamily="34" charset="0"/>
                <a:cs typeface="Calibri" panose="020F0502020204030204" pitchFamily="34" charset="0"/>
              </a:rPr>
              <a:t>Medications for SUDs</a:t>
            </a:r>
          </a:p>
        </p:txBody>
      </p:sp>
      <p:pic>
        <p:nvPicPr>
          <p:cNvPr id="4" name="Picture 3" descr="A close up of a logo&#10;&#10;Description automatically generated">
            <a:extLst>
              <a:ext uri="{FF2B5EF4-FFF2-40B4-BE49-F238E27FC236}">
                <a16:creationId xmlns:a16="http://schemas.microsoft.com/office/drawing/2014/main" id="{4133A6B8-57FF-412A-B47E-F630FF6268F4}"/>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7440175" y="2353660"/>
            <a:ext cx="4301360" cy="2976590"/>
          </a:xfrm>
          <a:prstGeom prst="rect">
            <a:avLst/>
          </a:prstGeom>
        </p:spPr>
      </p:pic>
    </p:spTree>
    <p:extLst>
      <p:ext uri="{BB962C8B-B14F-4D97-AF65-F5344CB8AC3E}">
        <p14:creationId xmlns:p14="http://schemas.microsoft.com/office/powerpoint/2010/main" val="159209846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10590" y="246691"/>
            <a:ext cx="10522970" cy="769441"/>
          </a:xfrm>
          <a:prstGeom prst="rect">
            <a:avLst/>
          </a:prstGeom>
        </p:spPr>
        <p:txBody>
          <a:bodyPr wrap="square">
            <a:spAutoFit/>
          </a:bodyPr>
          <a:lstStyle/>
          <a:p>
            <a:pPr algn="ctr">
              <a:spcBef>
                <a:spcPct val="0"/>
              </a:spcBef>
              <a:defRPr/>
            </a:pPr>
            <a:r>
              <a:rPr lang="en-US" sz="4400" dirty="0">
                <a:latin typeface="Calibri" panose="020F0502020204030204" pitchFamily="34" charset="0"/>
                <a:cs typeface="Calibri" panose="020F0502020204030204" pitchFamily="34" charset="0"/>
              </a:rPr>
              <a:t>Medications for Opioid Use Disorders</a:t>
            </a:r>
          </a:p>
        </p:txBody>
      </p:sp>
      <p:graphicFrame>
        <p:nvGraphicFramePr>
          <p:cNvPr id="7" name="Table 4">
            <a:extLst>
              <a:ext uri="{FF2B5EF4-FFF2-40B4-BE49-F238E27FC236}">
                <a16:creationId xmlns:a16="http://schemas.microsoft.com/office/drawing/2014/main" id="{F2EC81DA-B7F0-4F8A-B07E-C758E4ED0CF4}"/>
              </a:ext>
            </a:extLst>
          </p:cNvPr>
          <p:cNvGraphicFramePr>
            <a:graphicFrameLocks noGrp="1"/>
          </p:cNvGraphicFramePr>
          <p:nvPr>
            <p:extLst>
              <p:ext uri="{D42A27DB-BD31-4B8C-83A1-F6EECF244321}">
                <p14:modId xmlns:p14="http://schemas.microsoft.com/office/powerpoint/2010/main" val="1521342237"/>
              </p:ext>
            </p:extLst>
          </p:nvPr>
        </p:nvGraphicFramePr>
        <p:xfrm>
          <a:off x="412060" y="1278320"/>
          <a:ext cx="11367879" cy="5086920"/>
        </p:xfrm>
        <a:graphic>
          <a:graphicData uri="http://schemas.openxmlformats.org/drawingml/2006/table">
            <a:tbl>
              <a:tblPr firstRow="1" bandRow="1">
                <a:tableStyleId>{10A1B5D5-9B99-4C35-A422-299274C87663}</a:tableStyleId>
              </a:tblPr>
              <a:tblGrid>
                <a:gridCol w="1741953">
                  <a:extLst>
                    <a:ext uri="{9D8B030D-6E8A-4147-A177-3AD203B41FA5}">
                      <a16:colId xmlns:a16="http://schemas.microsoft.com/office/drawing/2014/main" val="164725232"/>
                    </a:ext>
                  </a:extLst>
                </a:gridCol>
                <a:gridCol w="1178765">
                  <a:extLst>
                    <a:ext uri="{9D8B030D-6E8A-4147-A177-3AD203B41FA5}">
                      <a16:colId xmlns:a16="http://schemas.microsoft.com/office/drawing/2014/main" val="989609659"/>
                    </a:ext>
                  </a:extLst>
                </a:gridCol>
                <a:gridCol w="2510333">
                  <a:extLst>
                    <a:ext uri="{9D8B030D-6E8A-4147-A177-3AD203B41FA5}">
                      <a16:colId xmlns:a16="http://schemas.microsoft.com/office/drawing/2014/main" val="3848055708"/>
                    </a:ext>
                  </a:extLst>
                </a:gridCol>
                <a:gridCol w="1746319">
                  <a:extLst>
                    <a:ext uri="{9D8B030D-6E8A-4147-A177-3AD203B41FA5}">
                      <a16:colId xmlns:a16="http://schemas.microsoft.com/office/drawing/2014/main" val="4031169623"/>
                    </a:ext>
                  </a:extLst>
                </a:gridCol>
                <a:gridCol w="4190509">
                  <a:extLst>
                    <a:ext uri="{9D8B030D-6E8A-4147-A177-3AD203B41FA5}">
                      <a16:colId xmlns:a16="http://schemas.microsoft.com/office/drawing/2014/main" val="1331400094"/>
                    </a:ext>
                  </a:extLst>
                </a:gridCol>
              </a:tblGrid>
              <a:tr h="631185">
                <a:tc>
                  <a:txBody>
                    <a:bodyPr/>
                    <a:lstStyle/>
                    <a:p>
                      <a:r>
                        <a:rPr lang="en-US" sz="1800" dirty="0">
                          <a:solidFill>
                            <a:schemeClr val="tx1"/>
                          </a:solidFill>
                        </a:rPr>
                        <a:t>Medication</a:t>
                      </a:r>
                    </a:p>
                    <a:p>
                      <a:r>
                        <a:rPr lang="en-US" sz="1800" dirty="0">
                          <a:solidFill>
                            <a:schemeClr val="tx1"/>
                          </a:solidFill>
                        </a:rPr>
                        <a:t>(Brand name)</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D72"/>
                    </a:solidFill>
                  </a:tcPr>
                </a:tc>
                <a:tc>
                  <a:txBody>
                    <a:bodyPr/>
                    <a:lstStyle/>
                    <a:p>
                      <a:pPr marL="0" marR="0" lvl="0" indent="0" algn="l" defTabSz="792453" rtl="0" eaLnBrk="1" fontAlgn="auto" latinLnBrk="0" hangingPunct="1">
                        <a:lnSpc>
                          <a:spcPct val="100000"/>
                        </a:lnSpc>
                        <a:spcBef>
                          <a:spcPts val="0"/>
                        </a:spcBef>
                        <a:spcAft>
                          <a:spcPts val="0"/>
                        </a:spcAft>
                        <a:buClrTx/>
                        <a:buSzTx/>
                        <a:buFontTx/>
                        <a:buNone/>
                        <a:tabLst/>
                        <a:defRPr/>
                      </a:pPr>
                      <a:r>
                        <a:rPr lang="en-US" sz="1800" dirty="0">
                          <a:solidFill>
                            <a:schemeClr val="tx1"/>
                          </a:solidFill>
                        </a:rPr>
                        <a:t>Route</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D72"/>
                    </a:solidFill>
                  </a:tcPr>
                </a:tc>
                <a:tc>
                  <a:txBody>
                    <a:bodyPr/>
                    <a:lstStyle/>
                    <a:p>
                      <a:r>
                        <a:rPr lang="en-US" sz="1800" dirty="0">
                          <a:solidFill>
                            <a:schemeClr val="tx1"/>
                          </a:solidFill>
                        </a:rPr>
                        <a:t>Effect</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D72"/>
                    </a:solidFill>
                  </a:tcPr>
                </a:tc>
                <a:tc>
                  <a:txBody>
                    <a:bodyPr/>
                    <a:lstStyle/>
                    <a:p>
                      <a:r>
                        <a:rPr lang="en-US" sz="1800" dirty="0">
                          <a:solidFill>
                            <a:schemeClr val="tx1"/>
                          </a:solidFill>
                        </a:rPr>
                        <a:t>Adverse effects</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D72"/>
                    </a:solidFill>
                  </a:tcPr>
                </a:tc>
                <a:tc>
                  <a:txBody>
                    <a:bodyPr/>
                    <a:lstStyle/>
                    <a:p>
                      <a:r>
                        <a:rPr lang="en-US" sz="1800" dirty="0">
                          <a:solidFill>
                            <a:schemeClr val="tx1"/>
                          </a:solidFill>
                        </a:rPr>
                        <a:t>Notes</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D72"/>
                    </a:solidFill>
                  </a:tcPr>
                </a:tc>
                <a:extLst>
                  <a:ext uri="{0D108BD9-81ED-4DB2-BD59-A6C34878D82A}">
                    <a16:rowId xmlns:a16="http://schemas.microsoft.com/office/drawing/2014/main" val="2283032682"/>
                  </a:ext>
                </a:extLst>
              </a:tr>
              <a:tr h="1191174">
                <a:tc>
                  <a:txBody>
                    <a:bodyPr/>
                    <a:lstStyle/>
                    <a:p>
                      <a:pPr algn="l"/>
                      <a:r>
                        <a:rPr lang="en-US" b="1" dirty="0">
                          <a:effectLst/>
                        </a:rPr>
                        <a:t>Methadone</a:t>
                      </a:r>
                      <a:endParaRPr lang="en-US" b="0" dirty="0">
                        <a:effectLst/>
                      </a:endParaRPr>
                    </a:p>
                  </a:txBody>
                  <a:tcPr marL="55340" marR="55340" marT="55340" marB="553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AFDE"/>
                    </a:solidFill>
                  </a:tcPr>
                </a:tc>
                <a:tc>
                  <a:txBody>
                    <a:bodyPr/>
                    <a:lstStyle/>
                    <a:p>
                      <a:pPr algn="l"/>
                      <a:r>
                        <a:rPr lang="en-US" b="0">
                          <a:effectLst/>
                        </a:rPr>
                        <a:t>Oral</a:t>
                      </a:r>
                    </a:p>
                  </a:txBody>
                  <a:tcPr marL="55340" marR="55340" marT="55340" marB="553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AFDE"/>
                    </a:solidFill>
                  </a:tcPr>
                </a:tc>
                <a:tc>
                  <a:txBody>
                    <a:bodyPr/>
                    <a:lstStyle/>
                    <a:p>
                      <a:pPr algn="l"/>
                      <a:r>
                        <a:rPr lang="en-US" b="0">
                          <a:effectLst/>
                        </a:rPr>
                        <a:t>An opioid agonist that eliminates withdrawal symptoms and relieves drug cravings.</a:t>
                      </a:r>
                    </a:p>
                  </a:txBody>
                  <a:tcPr marL="55340" marR="55340" marT="55340" marB="553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AFDE"/>
                    </a:solidFill>
                  </a:tcPr>
                </a:tc>
                <a:tc>
                  <a:txBody>
                    <a:bodyPr/>
                    <a:lstStyle/>
                    <a:p>
                      <a:pPr algn="l"/>
                      <a:r>
                        <a:rPr lang="en-US" b="0">
                          <a:effectLst/>
                        </a:rPr>
                        <a:t>Constipation, hyperhidrosis, respiratory depression, sedation</a:t>
                      </a:r>
                    </a:p>
                  </a:txBody>
                  <a:tcPr marL="55340" marR="55340" marT="55340" marB="553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AFDE"/>
                    </a:solidFill>
                  </a:tcPr>
                </a:tc>
                <a:tc>
                  <a:txBody>
                    <a:bodyPr/>
                    <a:lstStyle/>
                    <a:p>
                      <a:pPr algn="l"/>
                      <a:r>
                        <a:rPr lang="en-US" b="0">
                          <a:effectLst/>
                        </a:rPr>
                        <a:t>Only federally certified, accredited opioid treatment programs can dispense methadone.</a:t>
                      </a:r>
                    </a:p>
                  </a:txBody>
                  <a:tcPr marL="55340" marR="55340" marT="55340" marB="553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AFDE"/>
                    </a:solidFill>
                  </a:tcPr>
                </a:tc>
                <a:extLst>
                  <a:ext uri="{0D108BD9-81ED-4DB2-BD59-A6C34878D82A}">
                    <a16:rowId xmlns:a16="http://schemas.microsoft.com/office/drawing/2014/main" val="4069631312"/>
                  </a:ext>
                </a:extLst>
              </a:tr>
              <a:tr h="1460762">
                <a:tc>
                  <a:txBody>
                    <a:bodyPr/>
                    <a:lstStyle/>
                    <a:p>
                      <a:pPr algn="l"/>
                      <a:r>
                        <a:rPr lang="en-US" b="1">
                          <a:effectLst/>
                        </a:rPr>
                        <a:t>Buprenorphine</a:t>
                      </a:r>
                      <a:br>
                        <a:rPr lang="en-US" b="1">
                          <a:effectLst/>
                        </a:rPr>
                      </a:br>
                      <a:r>
                        <a:rPr lang="en-US" b="0">
                          <a:effectLst/>
                        </a:rPr>
                        <a:t>(Suboxone)</a:t>
                      </a:r>
                    </a:p>
                  </a:txBody>
                  <a:tcPr marL="55340" marR="55340" marT="55340" marB="553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AFDE"/>
                    </a:solidFill>
                  </a:tcPr>
                </a:tc>
                <a:tc>
                  <a:txBody>
                    <a:bodyPr/>
                    <a:lstStyle/>
                    <a:p>
                      <a:pPr algn="l"/>
                      <a:r>
                        <a:rPr lang="en-US" b="0" dirty="0">
                          <a:effectLst/>
                        </a:rPr>
                        <a:t>Tablet, Injection, implant</a:t>
                      </a:r>
                    </a:p>
                  </a:txBody>
                  <a:tcPr marL="55340" marR="55340" marT="55340" marB="553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AFDE"/>
                    </a:solidFill>
                  </a:tcPr>
                </a:tc>
                <a:tc>
                  <a:txBody>
                    <a:bodyPr/>
                    <a:lstStyle/>
                    <a:p>
                      <a:pPr algn="l"/>
                      <a:r>
                        <a:rPr lang="en-US" b="0" dirty="0">
                          <a:effectLst/>
                        </a:rPr>
                        <a:t>A partial opioid agonist that reduces cravings and withdrawal symptoms without producing euphoria.</a:t>
                      </a:r>
                    </a:p>
                  </a:txBody>
                  <a:tcPr marL="55340" marR="55340" marT="55340" marB="553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AFDE"/>
                    </a:solidFill>
                  </a:tcPr>
                </a:tc>
                <a:tc>
                  <a:txBody>
                    <a:bodyPr/>
                    <a:lstStyle/>
                    <a:p>
                      <a:pPr algn="l"/>
                      <a:r>
                        <a:rPr lang="en-US" b="0" dirty="0">
                          <a:effectLst/>
                        </a:rPr>
                        <a:t>Constipation, nausea, withdrawal, excessive sweating, insomnia</a:t>
                      </a:r>
                    </a:p>
                  </a:txBody>
                  <a:tcPr marL="55340" marR="55340" marT="55340" marB="553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AFDE"/>
                    </a:solidFill>
                  </a:tcPr>
                </a:tc>
                <a:tc>
                  <a:txBody>
                    <a:bodyPr/>
                    <a:lstStyle/>
                    <a:p>
                      <a:pPr algn="l"/>
                      <a:r>
                        <a:rPr lang="en-US" b="0" dirty="0">
                          <a:effectLst/>
                        </a:rPr>
                        <a:t>Usually tolerated well by patients. </a:t>
                      </a:r>
                      <a:r>
                        <a:rPr lang="en-US" dirty="0"/>
                        <a:t>Medical providers can now treat up to 30 patients without the customary eight hour structured education requirement. </a:t>
                      </a:r>
                      <a:endParaRPr lang="en-US" b="0" dirty="0">
                        <a:effectLst/>
                      </a:endParaRPr>
                    </a:p>
                  </a:txBody>
                  <a:tcPr marL="55340" marR="55340" marT="55340" marB="553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AFDE"/>
                    </a:solidFill>
                  </a:tcPr>
                </a:tc>
                <a:extLst>
                  <a:ext uri="{0D108BD9-81ED-4DB2-BD59-A6C34878D82A}">
                    <a16:rowId xmlns:a16="http://schemas.microsoft.com/office/drawing/2014/main" val="1366750193"/>
                  </a:ext>
                </a:extLst>
              </a:tr>
              <a:tr h="920666">
                <a:tc>
                  <a:txBody>
                    <a:bodyPr/>
                    <a:lstStyle/>
                    <a:p>
                      <a:pPr algn="l"/>
                      <a:r>
                        <a:rPr lang="en-US" b="1">
                          <a:effectLst/>
                        </a:rPr>
                        <a:t>Naltrexone</a:t>
                      </a:r>
                      <a:br>
                        <a:rPr lang="en-US" b="1">
                          <a:effectLst/>
                        </a:rPr>
                      </a:br>
                      <a:r>
                        <a:rPr lang="en-US" b="0">
                          <a:effectLst/>
                        </a:rPr>
                        <a:t>(Vivitrol)</a:t>
                      </a:r>
                    </a:p>
                  </a:txBody>
                  <a:tcPr marL="55340" marR="55340" marT="55340" marB="553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AFDE"/>
                    </a:solidFill>
                  </a:tcPr>
                </a:tc>
                <a:tc>
                  <a:txBody>
                    <a:bodyPr/>
                    <a:lstStyle/>
                    <a:p>
                      <a:pPr algn="l"/>
                      <a:r>
                        <a:rPr lang="en-US" b="0">
                          <a:effectLst/>
                        </a:rPr>
                        <a:t>Oral, injection</a:t>
                      </a:r>
                    </a:p>
                  </a:txBody>
                  <a:tcPr marL="55340" marR="55340" marT="55340" marB="553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AFDE"/>
                    </a:solidFill>
                  </a:tcPr>
                </a:tc>
                <a:tc>
                  <a:txBody>
                    <a:bodyPr/>
                    <a:lstStyle/>
                    <a:p>
                      <a:pPr algn="l"/>
                      <a:r>
                        <a:rPr lang="en-US" b="0">
                          <a:effectLst/>
                        </a:rPr>
                        <a:t>Blocks the euphoric and sedative effects, prevents feelings of euphoria</a:t>
                      </a:r>
                    </a:p>
                  </a:txBody>
                  <a:tcPr marL="55340" marR="55340" marT="55340" marB="553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AFDE"/>
                    </a:solidFill>
                  </a:tcPr>
                </a:tc>
                <a:tc>
                  <a:txBody>
                    <a:bodyPr/>
                    <a:lstStyle/>
                    <a:p>
                      <a:pPr algn="l"/>
                      <a:r>
                        <a:rPr lang="en-US" b="0">
                          <a:effectLst/>
                        </a:rPr>
                        <a:t>Nausea, anxiety, insomnia, depression, dizziness</a:t>
                      </a:r>
                    </a:p>
                  </a:txBody>
                  <a:tcPr marL="55340" marR="55340" marT="55340" marB="553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AFDE"/>
                    </a:solidFill>
                  </a:tcPr>
                </a:tc>
                <a:tc>
                  <a:txBody>
                    <a:bodyPr/>
                    <a:lstStyle/>
                    <a:p>
                      <a:pPr algn="l"/>
                      <a:r>
                        <a:rPr lang="en-US" b="0" dirty="0">
                          <a:effectLst/>
                        </a:rPr>
                        <a:t>Any prescriber can offer naltrexone</a:t>
                      </a:r>
                    </a:p>
                  </a:txBody>
                  <a:tcPr marL="55340" marR="55340" marT="55340" marB="553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AFDE"/>
                    </a:solidFill>
                  </a:tcPr>
                </a:tc>
                <a:extLst>
                  <a:ext uri="{0D108BD9-81ED-4DB2-BD59-A6C34878D82A}">
                    <a16:rowId xmlns:a16="http://schemas.microsoft.com/office/drawing/2014/main" val="2206264443"/>
                  </a:ext>
                </a:extLst>
              </a:tr>
            </a:tbl>
          </a:graphicData>
        </a:graphic>
      </p:graphicFrame>
    </p:spTree>
    <p:extLst>
      <p:ext uri="{BB962C8B-B14F-4D97-AF65-F5344CB8AC3E}">
        <p14:creationId xmlns:p14="http://schemas.microsoft.com/office/powerpoint/2010/main" val="3814494965"/>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idx="1"/>
          </p:nvPr>
        </p:nvSpPr>
        <p:spPr>
          <a:xfrm>
            <a:off x="457032" y="1777585"/>
            <a:ext cx="5869398" cy="4191298"/>
          </a:xfrm>
        </p:spPr>
        <p:txBody>
          <a:bodyPr>
            <a:normAutofit/>
          </a:bodyPr>
          <a:lstStyle/>
          <a:p>
            <a:pPr marL="342900" lvl="2" indent="-342900" defTabSz="457200">
              <a:spcBef>
                <a:spcPts val="0"/>
              </a:spcBef>
              <a:spcAft>
                <a:spcPts val="1800"/>
              </a:spcAft>
              <a:buClr>
                <a:prstClr val="black"/>
              </a:buClr>
              <a:buSzPct val="80000"/>
              <a:defRPr/>
            </a:pPr>
            <a:r>
              <a:rPr lang="en-US" sz="2200">
                <a:solidFill>
                  <a:prstClr val="black"/>
                </a:solidFill>
                <a:latin typeface="Century Gothic" panose="020B0502020202020204"/>
                <a:ea typeface="+mj-ea"/>
                <a:cs typeface="+mj-cs"/>
              </a:rPr>
              <a:t>May be a more private and less stigmatizing environment than specialty clinics</a:t>
            </a:r>
          </a:p>
          <a:p>
            <a:pPr marL="342900" lvl="2" indent="-342900" defTabSz="457200">
              <a:spcBef>
                <a:spcPts val="0"/>
              </a:spcBef>
              <a:spcAft>
                <a:spcPts val="1800"/>
              </a:spcAft>
              <a:buClr>
                <a:prstClr val="black"/>
              </a:buClr>
              <a:buSzPct val="80000"/>
              <a:defRPr/>
            </a:pPr>
            <a:r>
              <a:rPr lang="en-US" sz="2200">
                <a:solidFill>
                  <a:prstClr val="black"/>
                </a:solidFill>
                <a:latin typeface="Century Gothic" panose="020B0502020202020204"/>
                <a:ea typeface="+mj-ea"/>
                <a:cs typeface="+mj-cs"/>
              </a:rPr>
              <a:t>Study: up to 50% of patients discontinue treatment within the first year. Similar rates observed in both primary and speciality care</a:t>
            </a:r>
          </a:p>
          <a:p>
            <a:pPr marL="342900" lvl="2" indent="-342900" defTabSz="457200">
              <a:spcBef>
                <a:spcPts val="0"/>
              </a:spcBef>
              <a:spcAft>
                <a:spcPts val="1800"/>
              </a:spcAft>
              <a:buClr>
                <a:prstClr val="black"/>
              </a:buClr>
              <a:buSzPct val="80000"/>
              <a:defRPr/>
            </a:pPr>
            <a:r>
              <a:rPr lang="en-US" sz="2200">
                <a:solidFill>
                  <a:prstClr val="black"/>
                </a:solidFill>
                <a:latin typeface="Century Gothic" panose="020B0502020202020204"/>
                <a:ea typeface="+mj-ea"/>
                <a:cs typeface="+mj-cs"/>
              </a:rPr>
              <a:t>Discontinuation of OUD treatment is associated with increased morbidity and mortality </a:t>
            </a:r>
            <a:endParaRPr lang="en-US" sz="2200" dirty="0">
              <a:solidFill>
                <a:prstClr val="black"/>
              </a:solidFill>
              <a:latin typeface="Century Gothic" panose="020B0502020202020204"/>
              <a:ea typeface="+mj-ea"/>
              <a:cs typeface="+mj-cs"/>
            </a:endParaRPr>
          </a:p>
        </p:txBody>
      </p:sp>
      <p:sp>
        <p:nvSpPr>
          <p:cNvPr id="5" name="Rectangle 4"/>
          <p:cNvSpPr/>
          <p:nvPr/>
        </p:nvSpPr>
        <p:spPr>
          <a:xfrm>
            <a:off x="1218565" y="246691"/>
            <a:ext cx="10330945" cy="769441"/>
          </a:xfrm>
          <a:prstGeom prst="rect">
            <a:avLst/>
          </a:prstGeom>
        </p:spPr>
        <p:txBody>
          <a:bodyPr wrap="square">
            <a:spAutoFit/>
          </a:bodyPr>
          <a:lstStyle/>
          <a:p>
            <a:pPr algn="ctr">
              <a:spcBef>
                <a:spcPct val="0"/>
              </a:spcBef>
              <a:defRPr/>
            </a:pPr>
            <a:r>
              <a:rPr lang="en-US" sz="4400">
                <a:latin typeface="Calibri" panose="020F0502020204030204" pitchFamily="34" charset="0"/>
                <a:cs typeface="Calibri" panose="020F0502020204030204" pitchFamily="34" charset="0"/>
              </a:rPr>
              <a:t>Primary care and prescribing </a:t>
            </a:r>
            <a:r>
              <a:rPr lang="en-US" sz="4400"/>
              <a:t>buprenorphine</a:t>
            </a:r>
            <a:endParaRPr lang="en-US" sz="4400" dirty="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E2E7EFAF-4AF2-3034-0A09-8DC8F9E0766B}"/>
              </a:ext>
            </a:extLst>
          </p:cNvPr>
          <p:cNvSpPr txBox="1"/>
          <p:nvPr/>
        </p:nvSpPr>
        <p:spPr>
          <a:xfrm>
            <a:off x="9859689" y="6400903"/>
            <a:ext cx="2227491" cy="369332"/>
          </a:xfrm>
          <a:prstGeom prst="rect">
            <a:avLst/>
          </a:prstGeom>
          <a:noFill/>
        </p:spPr>
        <p:txBody>
          <a:bodyPr wrap="square">
            <a:spAutoFit/>
          </a:bodyPr>
          <a:lstStyle/>
          <a:p>
            <a:pPr algn="r"/>
            <a:r>
              <a:rPr lang="en-US"/>
              <a:t>Harris et al, 2024 </a:t>
            </a:r>
          </a:p>
        </p:txBody>
      </p:sp>
      <p:pic>
        <p:nvPicPr>
          <p:cNvPr id="3" name="Picture 2" descr="A close-up of a pill bottle&#10;&#10;Description automatically generated">
            <a:extLst>
              <a:ext uri="{FF2B5EF4-FFF2-40B4-BE49-F238E27FC236}">
                <a16:creationId xmlns:a16="http://schemas.microsoft.com/office/drawing/2014/main" id="{7315C0D6-FDCF-9134-37FA-20F7C90CC79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59953" y="2238445"/>
            <a:ext cx="4675015" cy="2626089"/>
          </a:xfrm>
          <a:prstGeom prst="rect">
            <a:avLst/>
          </a:prstGeom>
        </p:spPr>
      </p:pic>
    </p:spTree>
    <p:extLst>
      <p:ext uri="{BB962C8B-B14F-4D97-AF65-F5344CB8AC3E}">
        <p14:creationId xmlns:p14="http://schemas.microsoft.com/office/powerpoint/2010/main" val="192398431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E909F-3125-A61D-4E78-F86EE3D1DB9D}"/>
            </a:ext>
          </a:extLst>
        </p:cNvPr>
        <p:cNvGrpSpPr/>
        <p:nvPr/>
      </p:nvGrpSpPr>
      <p:grpSpPr>
        <a:xfrm>
          <a:off x="0" y="0"/>
          <a:ext cx="0" cy="0"/>
          <a:chOff x="0" y="0"/>
          <a:chExt cx="0" cy="0"/>
        </a:xfrm>
      </p:grpSpPr>
      <p:sp>
        <p:nvSpPr>
          <p:cNvPr id="3075" name="Rectangle 3">
            <a:extLst>
              <a:ext uri="{FF2B5EF4-FFF2-40B4-BE49-F238E27FC236}">
                <a16:creationId xmlns:a16="http://schemas.microsoft.com/office/drawing/2014/main" id="{EC22E760-2243-92A0-0715-F185512D7045}"/>
              </a:ext>
            </a:extLst>
          </p:cNvPr>
          <p:cNvSpPr>
            <a:spLocks noGrp="1" noChangeArrowheads="1"/>
          </p:cNvSpPr>
          <p:nvPr>
            <p:ph idx="1"/>
          </p:nvPr>
        </p:nvSpPr>
        <p:spPr>
          <a:xfrm>
            <a:off x="527275" y="1815990"/>
            <a:ext cx="5722345" cy="4191298"/>
          </a:xfrm>
        </p:spPr>
        <p:txBody>
          <a:bodyPr>
            <a:normAutofit fontScale="92500" lnSpcReduction="10000"/>
          </a:bodyPr>
          <a:lstStyle/>
          <a:p>
            <a:pPr marL="342900" lvl="5" indent="-342900" defTabSz="457200">
              <a:spcBef>
                <a:spcPts val="0"/>
              </a:spcBef>
              <a:spcAft>
                <a:spcPts val="1800"/>
              </a:spcAft>
              <a:buClr>
                <a:prstClr val="black"/>
              </a:buClr>
              <a:buSzPct val="80000"/>
              <a:defRPr/>
            </a:pPr>
            <a:r>
              <a:rPr lang="en-US" sz="2400">
                <a:solidFill>
                  <a:prstClr val="black"/>
                </a:solidFill>
                <a:latin typeface="Century Gothic" panose="020B0502020202020204"/>
                <a:ea typeface="+mj-ea"/>
                <a:cs typeface="+mj-cs"/>
              </a:rPr>
              <a:t>Housing instability</a:t>
            </a:r>
          </a:p>
          <a:p>
            <a:pPr marL="342900" lvl="5" indent="-342900" defTabSz="457200">
              <a:spcBef>
                <a:spcPts val="0"/>
              </a:spcBef>
              <a:spcAft>
                <a:spcPts val="1800"/>
              </a:spcAft>
              <a:buClr>
                <a:prstClr val="black"/>
              </a:buClr>
              <a:buSzPct val="80000"/>
              <a:defRPr/>
            </a:pPr>
            <a:r>
              <a:rPr lang="en-US" sz="2400">
                <a:solidFill>
                  <a:prstClr val="black"/>
                </a:solidFill>
                <a:latin typeface="Century Gothic" panose="020B0502020202020204"/>
                <a:ea typeface="+mj-ea"/>
                <a:cs typeface="+mj-cs"/>
              </a:rPr>
              <a:t>Unemployment</a:t>
            </a:r>
          </a:p>
          <a:p>
            <a:pPr marL="342900" lvl="5" indent="-342900" defTabSz="457200">
              <a:spcBef>
                <a:spcPts val="0"/>
              </a:spcBef>
              <a:spcAft>
                <a:spcPts val="1800"/>
              </a:spcAft>
              <a:buClr>
                <a:prstClr val="black"/>
              </a:buClr>
              <a:buSzPct val="80000"/>
              <a:defRPr/>
            </a:pPr>
            <a:r>
              <a:rPr lang="en-US" sz="2400">
                <a:solidFill>
                  <a:prstClr val="black"/>
                </a:solidFill>
                <a:latin typeface="Century Gothic" panose="020B0502020202020204"/>
                <a:ea typeface="+mj-ea"/>
                <a:cs typeface="+mj-cs"/>
              </a:rPr>
              <a:t>Lack of transportation</a:t>
            </a:r>
          </a:p>
          <a:p>
            <a:pPr marL="342900" lvl="2" indent="-342900" defTabSz="457200">
              <a:spcBef>
                <a:spcPts val="0"/>
              </a:spcBef>
              <a:spcAft>
                <a:spcPts val="1800"/>
              </a:spcAft>
              <a:buClr>
                <a:prstClr val="black"/>
              </a:buClr>
              <a:buSzPct val="80000"/>
              <a:defRPr/>
            </a:pPr>
            <a:r>
              <a:rPr lang="en-US" sz="2400">
                <a:solidFill>
                  <a:prstClr val="black"/>
                </a:solidFill>
                <a:latin typeface="Century Gothic" panose="020B0502020202020204"/>
                <a:ea typeface="+mj-ea"/>
                <a:cs typeface="+mj-cs"/>
              </a:rPr>
              <a:t>Poor physical health</a:t>
            </a:r>
          </a:p>
          <a:p>
            <a:pPr marL="342900" lvl="2" indent="-342900" defTabSz="457200">
              <a:spcBef>
                <a:spcPts val="0"/>
              </a:spcBef>
              <a:spcAft>
                <a:spcPts val="1800"/>
              </a:spcAft>
              <a:buClr>
                <a:prstClr val="black"/>
              </a:buClr>
              <a:buSzPct val="80000"/>
              <a:defRPr/>
            </a:pPr>
            <a:r>
              <a:rPr lang="en-US" sz="2400">
                <a:solidFill>
                  <a:prstClr val="black"/>
                </a:solidFill>
                <a:latin typeface="Century Gothic" panose="020B0502020202020204"/>
                <a:ea typeface="+mj-ea"/>
                <a:cs typeface="+mj-cs"/>
              </a:rPr>
              <a:t>Negative social influences</a:t>
            </a:r>
          </a:p>
          <a:p>
            <a:pPr marL="0" lvl="2" indent="0" defTabSz="457200">
              <a:spcBef>
                <a:spcPts val="0"/>
              </a:spcBef>
              <a:spcAft>
                <a:spcPts val="1800"/>
              </a:spcAft>
              <a:buClr>
                <a:prstClr val="black"/>
              </a:buClr>
              <a:buSzPct val="80000"/>
              <a:buNone/>
              <a:defRPr/>
            </a:pPr>
            <a:r>
              <a:rPr lang="en-US" sz="2400">
                <a:solidFill>
                  <a:prstClr val="black"/>
                </a:solidFill>
                <a:latin typeface="Century Gothic" panose="020B0502020202020204"/>
                <a:ea typeface="+mj-ea"/>
                <a:cs typeface="+mj-cs"/>
              </a:rPr>
              <a:t>“Interventions may benefit from pairing motivational strategies with practical supports (e.g., transportation, housing navigation, harm-reduction planning)” </a:t>
            </a:r>
            <a:endParaRPr lang="en-US" sz="2400" dirty="0">
              <a:solidFill>
                <a:prstClr val="black"/>
              </a:solidFill>
              <a:latin typeface="Century Gothic" panose="020B0502020202020204"/>
              <a:ea typeface="+mj-ea"/>
              <a:cs typeface="+mj-cs"/>
            </a:endParaRPr>
          </a:p>
        </p:txBody>
      </p:sp>
      <p:sp>
        <p:nvSpPr>
          <p:cNvPr id="5" name="Rectangle 4">
            <a:extLst>
              <a:ext uri="{FF2B5EF4-FFF2-40B4-BE49-F238E27FC236}">
                <a16:creationId xmlns:a16="http://schemas.microsoft.com/office/drawing/2014/main" id="{E07C10C3-81E6-7DE9-C363-71F387871315}"/>
              </a:ext>
            </a:extLst>
          </p:cNvPr>
          <p:cNvSpPr/>
          <p:nvPr/>
        </p:nvSpPr>
        <p:spPr>
          <a:xfrm>
            <a:off x="1218565" y="246691"/>
            <a:ext cx="10330945" cy="769441"/>
          </a:xfrm>
          <a:prstGeom prst="rect">
            <a:avLst/>
          </a:prstGeom>
        </p:spPr>
        <p:txBody>
          <a:bodyPr wrap="square">
            <a:spAutoFit/>
          </a:bodyPr>
          <a:lstStyle/>
          <a:p>
            <a:pPr algn="ctr">
              <a:spcBef>
                <a:spcPct val="0"/>
              </a:spcBef>
              <a:defRPr/>
            </a:pPr>
            <a:r>
              <a:rPr lang="en-US" sz="4400">
                <a:latin typeface="Calibri" panose="020F0502020204030204" pitchFamily="34" charset="0"/>
                <a:cs typeface="Calibri" panose="020F0502020204030204" pitchFamily="34" charset="0"/>
              </a:rPr>
              <a:t>Socioeconomic barriers to OUD treatment</a:t>
            </a:r>
            <a:endParaRPr lang="en-US" sz="4400" dirty="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7B1D10D4-B006-E3A1-53AD-6D930A26C626}"/>
              </a:ext>
            </a:extLst>
          </p:cNvPr>
          <p:cNvSpPr txBox="1"/>
          <p:nvPr/>
        </p:nvSpPr>
        <p:spPr>
          <a:xfrm>
            <a:off x="9859689" y="6400903"/>
            <a:ext cx="2227491" cy="369332"/>
          </a:xfrm>
          <a:prstGeom prst="rect">
            <a:avLst/>
          </a:prstGeom>
          <a:noFill/>
        </p:spPr>
        <p:txBody>
          <a:bodyPr wrap="square">
            <a:spAutoFit/>
          </a:bodyPr>
          <a:lstStyle/>
          <a:p>
            <a:pPr algn="r"/>
            <a:r>
              <a:rPr lang="en-US"/>
              <a:t>Bell et al, 2026</a:t>
            </a:r>
          </a:p>
        </p:txBody>
      </p:sp>
      <p:pic>
        <p:nvPicPr>
          <p:cNvPr id="1026" name="Picture 2" descr="Red, Yellow and Green Maple Leaf - Creative Commons Bilder">
            <a:extLst>
              <a:ext uri="{FF2B5EF4-FFF2-40B4-BE49-F238E27FC236}">
                <a16:creationId xmlns:a16="http://schemas.microsoft.com/office/drawing/2014/main" id="{FCF4DFA5-28C5-B2E9-07FB-217C610892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25989" y="2185323"/>
            <a:ext cx="4376111" cy="2918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6277483"/>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idx="1"/>
          </p:nvPr>
        </p:nvSpPr>
        <p:spPr>
          <a:xfrm>
            <a:off x="412060" y="1662370"/>
            <a:ext cx="6106395" cy="4191298"/>
          </a:xfrm>
        </p:spPr>
        <p:txBody>
          <a:bodyPr>
            <a:normAutofit fontScale="92500"/>
          </a:bodyPr>
          <a:lstStyle/>
          <a:p>
            <a:pPr marL="0" lvl="2" indent="0" defTabSz="457200">
              <a:lnSpc>
                <a:spcPct val="110000"/>
              </a:lnSpc>
              <a:spcBef>
                <a:spcPts val="0"/>
              </a:spcBef>
              <a:spcAft>
                <a:spcPts val="1800"/>
              </a:spcAft>
              <a:buClr>
                <a:prstClr val="black"/>
              </a:buClr>
              <a:buSzPct val="80000"/>
              <a:buNone/>
              <a:defRPr/>
            </a:pPr>
            <a:r>
              <a:rPr lang="en-US" sz="2400">
                <a:solidFill>
                  <a:prstClr val="black"/>
                </a:solidFill>
                <a:latin typeface="Century Gothic" panose="020B0502020202020204"/>
                <a:ea typeface="+mj-ea"/>
                <a:cs typeface="+mj-cs"/>
              </a:rPr>
              <a:t>Themes from patient interviews:</a:t>
            </a:r>
          </a:p>
          <a:p>
            <a:pPr marL="342900" lvl="2" indent="-342900" defTabSz="457200">
              <a:lnSpc>
                <a:spcPct val="110000"/>
              </a:lnSpc>
              <a:spcBef>
                <a:spcPts val="0"/>
              </a:spcBef>
              <a:spcAft>
                <a:spcPts val="1800"/>
              </a:spcAft>
              <a:buClr>
                <a:prstClr val="black"/>
              </a:buClr>
              <a:buSzPct val="80000"/>
              <a:defRPr/>
            </a:pPr>
            <a:r>
              <a:rPr lang="en-US" sz="2400">
                <a:solidFill>
                  <a:prstClr val="black"/>
                </a:solidFill>
                <a:latin typeface="Century Gothic" panose="020B0502020202020204"/>
              </a:rPr>
              <a:t>Foster engagement </a:t>
            </a:r>
            <a:r>
              <a:rPr lang="en-US" sz="2400">
                <a:solidFill>
                  <a:prstClr val="black"/>
                </a:solidFill>
                <a:latin typeface="Century Gothic" panose="020B0502020202020204"/>
                <a:ea typeface="+mj-ea"/>
                <a:cs typeface="+mj-cs"/>
              </a:rPr>
              <a:t>through Patient Centered Care</a:t>
            </a:r>
          </a:p>
          <a:p>
            <a:pPr marL="342900" lvl="2" indent="-342900" defTabSz="457200">
              <a:lnSpc>
                <a:spcPct val="110000"/>
              </a:lnSpc>
              <a:spcBef>
                <a:spcPts val="0"/>
              </a:spcBef>
              <a:spcAft>
                <a:spcPts val="1800"/>
              </a:spcAft>
              <a:buClr>
                <a:prstClr val="black"/>
              </a:buClr>
              <a:buSzPct val="80000"/>
              <a:defRPr/>
            </a:pPr>
            <a:r>
              <a:rPr lang="en-US" sz="2400">
                <a:solidFill>
                  <a:prstClr val="black"/>
                </a:solidFill>
                <a:latin typeface="Century Gothic" panose="020B0502020202020204"/>
                <a:ea typeface="+mj-ea"/>
                <a:cs typeface="+mj-cs"/>
              </a:rPr>
              <a:t>Offer flexible appointment scheduling</a:t>
            </a:r>
          </a:p>
          <a:p>
            <a:pPr marL="342900" lvl="2" indent="-342900" defTabSz="457200">
              <a:lnSpc>
                <a:spcPct val="110000"/>
              </a:lnSpc>
              <a:spcBef>
                <a:spcPts val="0"/>
              </a:spcBef>
              <a:spcAft>
                <a:spcPts val="1800"/>
              </a:spcAft>
              <a:buClr>
                <a:prstClr val="black"/>
              </a:buClr>
              <a:buSzPct val="80000"/>
              <a:defRPr/>
            </a:pPr>
            <a:r>
              <a:rPr lang="en-US" sz="2400">
                <a:solidFill>
                  <a:prstClr val="black"/>
                </a:solidFill>
                <a:latin typeface="Century Gothic" panose="020B0502020202020204"/>
                <a:ea typeface="+mj-ea"/>
                <a:cs typeface="+mj-cs"/>
              </a:rPr>
              <a:t>Include pts in decisions about medication type, dose, or formulation </a:t>
            </a:r>
          </a:p>
          <a:p>
            <a:pPr marL="342900" lvl="2" indent="-342900" defTabSz="457200">
              <a:lnSpc>
                <a:spcPct val="110000"/>
              </a:lnSpc>
              <a:spcBef>
                <a:spcPts val="0"/>
              </a:spcBef>
              <a:spcAft>
                <a:spcPts val="1800"/>
              </a:spcAft>
              <a:buClr>
                <a:prstClr val="black"/>
              </a:buClr>
              <a:buSzPct val="80000"/>
              <a:defRPr/>
            </a:pPr>
            <a:r>
              <a:rPr lang="en-US" sz="2400">
                <a:solidFill>
                  <a:prstClr val="black"/>
                </a:solidFill>
                <a:latin typeface="Century Gothic" panose="020B0502020202020204"/>
                <a:ea typeface="+mj-ea"/>
                <a:cs typeface="+mj-cs"/>
              </a:rPr>
              <a:t>Offer referrals to holistic biopsychosocial care</a:t>
            </a:r>
            <a:endParaRPr lang="en-US" sz="2400" dirty="0">
              <a:solidFill>
                <a:prstClr val="black"/>
              </a:solidFill>
              <a:latin typeface="Century Gothic" panose="020B0502020202020204"/>
              <a:ea typeface="+mj-ea"/>
              <a:cs typeface="+mj-cs"/>
            </a:endParaRPr>
          </a:p>
        </p:txBody>
      </p:sp>
      <p:sp>
        <p:nvSpPr>
          <p:cNvPr id="5" name="Rectangle 4"/>
          <p:cNvSpPr/>
          <p:nvPr/>
        </p:nvSpPr>
        <p:spPr>
          <a:xfrm>
            <a:off x="1218565" y="246691"/>
            <a:ext cx="10330945" cy="769441"/>
          </a:xfrm>
          <a:prstGeom prst="rect">
            <a:avLst/>
          </a:prstGeom>
        </p:spPr>
        <p:txBody>
          <a:bodyPr wrap="square">
            <a:spAutoFit/>
          </a:bodyPr>
          <a:lstStyle/>
          <a:p>
            <a:pPr algn="ctr">
              <a:spcBef>
                <a:spcPct val="0"/>
              </a:spcBef>
              <a:defRPr/>
            </a:pPr>
            <a:r>
              <a:rPr lang="en-US" sz="4400">
                <a:latin typeface="Calibri" panose="020F0502020204030204" pitchFamily="34" charset="0"/>
                <a:cs typeface="Calibri" panose="020F0502020204030204" pitchFamily="34" charset="0"/>
              </a:rPr>
              <a:t>Retaining patients on Buprenorphine </a:t>
            </a:r>
            <a:endParaRPr lang="en-US" sz="4400" dirty="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E2E7EFAF-4AF2-3034-0A09-8DC8F9E0766B}"/>
              </a:ext>
            </a:extLst>
          </p:cNvPr>
          <p:cNvSpPr txBox="1"/>
          <p:nvPr/>
        </p:nvSpPr>
        <p:spPr>
          <a:xfrm>
            <a:off x="9859689" y="6400903"/>
            <a:ext cx="2227491" cy="369332"/>
          </a:xfrm>
          <a:prstGeom prst="rect">
            <a:avLst/>
          </a:prstGeom>
          <a:noFill/>
        </p:spPr>
        <p:txBody>
          <a:bodyPr wrap="square">
            <a:spAutoFit/>
          </a:bodyPr>
          <a:lstStyle/>
          <a:p>
            <a:pPr algn="r"/>
            <a:r>
              <a:rPr lang="en-US"/>
              <a:t>Hicborn et al, 2025 </a:t>
            </a:r>
          </a:p>
        </p:txBody>
      </p:sp>
      <p:pic>
        <p:nvPicPr>
          <p:cNvPr id="2050" name="Picture 2" descr="Performance of UK National Health Service compared with other high income countries ...">
            <a:extLst>
              <a:ext uri="{FF2B5EF4-FFF2-40B4-BE49-F238E27FC236}">
                <a16:creationId xmlns:a16="http://schemas.microsoft.com/office/drawing/2014/main" id="{9D424954-7395-9D75-ACF6-E84B41EFDE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9745" y="1899031"/>
            <a:ext cx="4721045" cy="30599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825954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idx="1"/>
          </p:nvPr>
        </p:nvSpPr>
        <p:spPr>
          <a:xfrm>
            <a:off x="412060" y="1662369"/>
            <a:ext cx="6183205" cy="4738533"/>
          </a:xfrm>
        </p:spPr>
        <p:txBody>
          <a:bodyPr>
            <a:normAutofit fontScale="92500" lnSpcReduction="20000"/>
          </a:bodyPr>
          <a:lstStyle/>
          <a:p>
            <a:pPr marL="0" lvl="2" indent="0" defTabSz="457200">
              <a:lnSpc>
                <a:spcPct val="110000"/>
              </a:lnSpc>
              <a:spcBef>
                <a:spcPts val="0"/>
              </a:spcBef>
              <a:spcAft>
                <a:spcPts val="1800"/>
              </a:spcAft>
              <a:buClr>
                <a:prstClr val="black"/>
              </a:buClr>
              <a:buSzPct val="80000"/>
              <a:buNone/>
              <a:defRPr/>
            </a:pPr>
            <a:r>
              <a:rPr lang="en-US" sz="2400">
                <a:solidFill>
                  <a:prstClr val="black"/>
                </a:solidFill>
                <a:latin typeface="Century Gothic" panose="020B0502020202020204"/>
                <a:ea typeface="+mj-ea"/>
                <a:cs typeface="+mj-cs"/>
              </a:rPr>
              <a:t>Themes from prescriber interviews:</a:t>
            </a:r>
          </a:p>
          <a:p>
            <a:pPr marL="342900" lvl="2" indent="-342900" defTabSz="457200">
              <a:lnSpc>
                <a:spcPct val="110000"/>
              </a:lnSpc>
              <a:spcBef>
                <a:spcPts val="0"/>
              </a:spcBef>
              <a:spcAft>
                <a:spcPts val="1800"/>
              </a:spcAft>
              <a:buClr>
                <a:prstClr val="black"/>
              </a:buClr>
              <a:buSzPct val="80000"/>
              <a:defRPr/>
            </a:pPr>
            <a:r>
              <a:rPr lang="en-US" sz="2400">
                <a:solidFill>
                  <a:prstClr val="black"/>
                </a:solidFill>
                <a:latin typeface="Century Gothic" panose="020B0502020202020204"/>
                <a:ea typeface="+mj-ea"/>
                <a:cs typeface="+mj-cs"/>
              </a:rPr>
              <a:t>Lack of patient registries, reliable systems for patient communication, alerts for missed refills</a:t>
            </a:r>
          </a:p>
          <a:p>
            <a:pPr marL="342900" lvl="2" indent="-342900" defTabSz="457200">
              <a:lnSpc>
                <a:spcPct val="110000"/>
              </a:lnSpc>
              <a:spcBef>
                <a:spcPts val="0"/>
              </a:spcBef>
              <a:spcAft>
                <a:spcPts val="1800"/>
              </a:spcAft>
              <a:buClr>
                <a:prstClr val="black"/>
              </a:buClr>
              <a:buSzPct val="80000"/>
              <a:defRPr/>
            </a:pPr>
            <a:r>
              <a:rPr lang="en-US" sz="2400">
                <a:solidFill>
                  <a:prstClr val="black"/>
                </a:solidFill>
                <a:latin typeface="Century Gothic" panose="020B0502020202020204"/>
                <a:ea typeface="+mj-ea"/>
                <a:cs typeface="+mj-cs"/>
              </a:rPr>
              <a:t>Lack of decision tools to help pts assess whether buprenorphine or methadone best choice</a:t>
            </a:r>
          </a:p>
          <a:p>
            <a:pPr marL="342900" lvl="2" indent="-342900" defTabSz="457200">
              <a:lnSpc>
                <a:spcPct val="110000"/>
              </a:lnSpc>
              <a:spcBef>
                <a:spcPts val="0"/>
              </a:spcBef>
              <a:spcAft>
                <a:spcPts val="1800"/>
              </a:spcAft>
              <a:buClr>
                <a:prstClr val="black"/>
              </a:buClr>
              <a:buSzPct val="80000"/>
              <a:defRPr/>
            </a:pPr>
            <a:r>
              <a:rPr lang="en-US" sz="2400">
                <a:solidFill>
                  <a:prstClr val="black"/>
                </a:solidFill>
                <a:latin typeface="Century Gothic" panose="020B0502020202020204"/>
                <a:ea typeface="+mj-ea"/>
                <a:cs typeface="+mj-cs"/>
              </a:rPr>
              <a:t>Requirement that pt receive counseling + MOUD</a:t>
            </a:r>
          </a:p>
          <a:p>
            <a:pPr marL="342900" lvl="2" indent="-342900" defTabSz="457200">
              <a:lnSpc>
                <a:spcPct val="110000"/>
              </a:lnSpc>
              <a:spcBef>
                <a:spcPts val="0"/>
              </a:spcBef>
              <a:spcAft>
                <a:spcPts val="1800"/>
              </a:spcAft>
              <a:buClr>
                <a:prstClr val="black"/>
              </a:buClr>
              <a:buSzPct val="80000"/>
              <a:defRPr/>
            </a:pPr>
            <a:r>
              <a:rPr lang="en-US" sz="2400">
                <a:solidFill>
                  <a:prstClr val="black"/>
                </a:solidFill>
                <a:latin typeface="Century Gothic" panose="020B0502020202020204"/>
                <a:ea typeface="+mj-ea"/>
                <a:cs typeface="+mj-cs"/>
              </a:rPr>
              <a:t>Communication barriers between behavioral health specialists and providers</a:t>
            </a:r>
            <a:endParaRPr lang="en-US" sz="2400" dirty="0">
              <a:solidFill>
                <a:prstClr val="black"/>
              </a:solidFill>
              <a:latin typeface="Century Gothic" panose="020B0502020202020204"/>
              <a:ea typeface="+mj-ea"/>
              <a:cs typeface="+mj-cs"/>
            </a:endParaRPr>
          </a:p>
        </p:txBody>
      </p:sp>
      <p:sp>
        <p:nvSpPr>
          <p:cNvPr id="5" name="Rectangle 4"/>
          <p:cNvSpPr/>
          <p:nvPr/>
        </p:nvSpPr>
        <p:spPr>
          <a:xfrm>
            <a:off x="1218565" y="246691"/>
            <a:ext cx="10330945" cy="707886"/>
          </a:xfrm>
          <a:prstGeom prst="rect">
            <a:avLst/>
          </a:prstGeom>
        </p:spPr>
        <p:txBody>
          <a:bodyPr wrap="square">
            <a:spAutoFit/>
          </a:bodyPr>
          <a:lstStyle/>
          <a:p>
            <a:pPr algn="ctr">
              <a:spcBef>
                <a:spcPct val="0"/>
              </a:spcBef>
              <a:defRPr/>
            </a:pPr>
            <a:r>
              <a:rPr lang="en-US" sz="4000">
                <a:latin typeface="Calibri" panose="020F0502020204030204" pitchFamily="34" charset="0"/>
                <a:cs typeface="Calibri" panose="020F0502020204030204" pitchFamily="34" charset="0"/>
              </a:rPr>
              <a:t>Clinician challenges to prescribing </a:t>
            </a:r>
            <a:r>
              <a:rPr lang="en-US" sz="4000"/>
              <a:t>MOUD</a:t>
            </a:r>
            <a:endParaRPr lang="en-US" sz="4000" dirty="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E2E7EFAF-4AF2-3034-0A09-8DC8F9E0766B}"/>
              </a:ext>
            </a:extLst>
          </p:cNvPr>
          <p:cNvSpPr txBox="1"/>
          <p:nvPr/>
        </p:nvSpPr>
        <p:spPr>
          <a:xfrm>
            <a:off x="9859689" y="6400903"/>
            <a:ext cx="2227491" cy="369332"/>
          </a:xfrm>
          <a:prstGeom prst="rect">
            <a:avLst/>
          </a:prstGeom>
          <a:noFill/>
        </p:spPr>
        <p:txBody>
          <a:bodyPr wrap="square">
            <a:spAutoFit/>
          </a:bodyPr>
          <a:lstStyle/>
          <a:p>
            <a:pPr algn="r"/>
            <a:r>
              <a:rPr lang="en-US"/>
              <a:t>Young et al, 2024 </a:t>
            </a:r>
          </a:p>
        </p:txBody>
      </p:sp>
      <p:pic>
        <p:nvPicPr>
          <p:cNvPr id="2" name="Picture 1" descr="A close-up of a pill bottle&#10;&#10;Description automatically generated">
            <a:extLst>
              <a:ext uri="{FF2B5EF4-FFF2-40B4-BE49-F238E27FC236}">
                <a16:creationId xmlns:a16="http://schemas.microsoft.com/office/drawing/2014/main" id="{FDB6245B-C5C5-3AEF-9ADD-0D114075836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7593795" y="2507280"/>
            <a:ext cx="4186145" cy="2626089"/>
          </a:xfrm>
          <a:prstGeom prst="rect">
            <a:avLst/>
          </a:prstGeom>
        </p:spPr>
      </p:pic>
    </p:spTree>
    <p:extLst>
      <p:ext uri="{BB962C8B-B14F-4D97-AF65-F5344CB8AC3E}">
        <p14:creationId xmlns:p14="http://schemas.microsoft.com/office/powerpoint/2010/main" val="3751970833"/>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idx="1"/>
          </p:nvPr>
        </p:nvSpPr>
        <p:spPr>
          <a:xfrm>
            <a:off x="565680" y="2084828"/>
            <a:ext cx="6409340" cy="4525963"/>
          </a:xfrm>
        </p:spPr>
        <p:txBody>
          <a:bodyPr>
            <a:normAutofit fontScale="92500"/>
          </a:bodyPr>
          <a:lstStyle/>
          <a:p>
            <a:pPr marL="346075" lvl="2" indent="-346075" defTabSz="457200">
              <a:lnSpc>
                <a:spcPct val="110000"/>
              </a:lnSpc>
              <a:spcBef>
                <a:spcPts val="0"/>
              </a:spcBef>
              <a:spcAft>
                <a:spcPts val="1800"/>
              </a:spcAft>
              <a:buClr>
                <a:prstClr val="black"/>
              </a:buClr>
              <a:buSzPct val="80000"/>
              <a:defRPr/>
            </a:pPr>
            <a:r>
              <a:rPr lang="en-US" sz="2600" dirty="0">
                <a:solidFill>
                  <a:prstClr val="black"/>
                </a:solidFill>
                <a:latin typeface="Century Gothic" panose="020B0502020202020204"/>
                <a:ea typeface="+mj-ea"/>
                <a:cs typeface="+mj-cs"/>
              </a:rPr>
              <a:t>Purpose: determine diagnosis and appropriate level of care:</a:t>
            </a:r>
          </a:p>
          <a:p>
            <a:pPr marL="346075" lvl="2" indent="-346075" defTabSz="457200">
              <a:lnSpc>
                <a:spcPct val="110000"/>
              </a:lnSpc>
              <a:spcBef>
                <a:spcPts val="0"/>
              </a:spcBef>
              <a:spcAft>
                <a:spcPts val="1800"/>
              </a:spcAft>
              <a:buClr>
                <a:prstClr val="black"/>
              </a:buClr>
              <a:buSzPct val="80000"/>
              <a:defRPr/>
            </a:pPr>
            <a:r>
              <a:rPr lang="en-US" sz="2600" dirty="0">
                <a:solidFill>
                  <a:prstClr val="black"/>
                </a:solidFill>
                <a:latin typeface="Century Gothic" panose="020B0502020202020204"/>
                <a:ea typeface="+mj-ea"/>
                <a:cs typeface="+mj-cs"/>
              </a:rPr>
              <a:t>Level I: Outpatient treatment</a:t>
            </a:r>
          </a:p>
          <a:p>
            <a:pPr marL="346075" lvl="2" indent="-346075" defTabSz="457200">
              <a:lnSpc>
                <a:spcPct val="110000"/>
              </a:lnSpc>
              <a:spcBef>
                <a:spcPts val="0"/>
              </a:spcBef>
              <a:spcAft>
                <a:spcPts val="1800"/>
              </a:spcAft>
              <a:buClr>
                <a:prstClr val="black"/>
              </a:buClr>
              <a:buSzPct val="80000"/>
              <a:defRPr/>
            </a:pPr>
            <a:r>
              <a:rPr lang="en-US" sz="2600" dirty="0">
                <a:solidFill>
                  <a:prstClr val="black"/>
                </a:solidFill>
                <a:latin typeface="Century Gothic" panose="020B0502020202020204"/>
                <a:ea typeface="+mj-ea"/>
                <a:cs typeface="+mj-cs"/>
              </a:rPr>
              <a:t>Level II: Intensive outpatient treatment</a:t>
            </a:r>
          </a:p>
          <a:p>
            <a:pPr marL="346075" lvl="2" indent="-346075" defTabSz="457200">
              <a:lnSpc>
                <a:spcPct val="110000"/>
              </a:lnSpc>
              <a:spcBef>
                <a:spcPts val="0"/>
              </a:spcBef>
              <a:spcAft>
                <a:spcPts val="1800"/>
              </a:spcAft>
              <a:buClr>
                <a:prstClr val="black"/>
              </a:buClr>
              <a:buSzPct val="80000"/>
              <a:defRPr/>
            </a:pPr>
            <a:r>
              <a:rPr lang="en-US" sz="2600" dirty="0">
                <a:solidFill>
                  <a:prstClr val="black"/>
                </a:solidFill>
                <a:latin typeface="Century Gothic" panose="020B0502020202020204"/>
                <a:ea typeface="+mj-ea"/>
                <a:cs typeface="+mj-cs"/>
              </a:rPr>
              <a:t>Level III: Residential/inpatient treatment</a:t>
            </a:r>
          </a:p>
          <a:p>
            <a:pPr marL="346075" lvl="2" indent="-346075" defTabSz="457200">
              <a:lnSpc>
                <a:spcPct val="110000"/>
              </a:lnSpc>
              <a:spcBef>
                <a:spcPts val="0"/>
              </a:spcBef>
              <a:spcAft>
                <a:spcPts val="1800"/>
              </a:spcAft>
              <a:buClr>
                <a:prstClr val="black"/>
              </a:buClr>
              <a:buSzPct val="80000"/>
              <a:defRPr/>
            </a:pPr>
            <a:r>
              <a:rPr lang="en-US" sz="2600" dirty="0">
                <a:solidFill>
                  <a:prstClr val="black"/>
                </a:solidFill>
                <a:latin typeface="Century Gothic" panose="020B0502020202020204"/>
                <a:ea typeface="+mj-ea"/>
                <a:cs typeface="+mj-cs"/>
              </a:rPr>
              <a:t>Level IV: Medically managed intensive inpatient treatment</a:t>
            </a:r>
          </a:p>
        </p:txBody>
      </p:sp>
      <p:sp>
        <p:nvSpPr>
          <p:cNvPr id="5" name="Rectangle 4"/>
          <p:cNvSpPr/>
          <p:nvPr/>
        </p:nvSpPr>
        <p:spPr>
          <a:xfrm>
            <a:off x="1256970" y="256083"/>
            <a:ext cx="10827044" cy="707886"/>
          </a:xfrm>
          <a:prstGeom prst="rect">
            <a:avLst/>
          </a:prstGeom>
        </p:spPr>
        <p:txBody>
          <a:bodyPr wrap="square">
            <a:spAutoFit/>
          </a:bodyPr>
          <a:lstStyle/>
          <a:p>
            <a:pPr algn="ctr">
              <a:spcBef>
                <a:spcPct val="0"/>
              </a:spcBef>
              <a:defRPr/>
            </a:pPr>
            <a:r>
              <a:rPr lang="en-US" sz="4000" dirty="0">
                <a:latin typeface="Calibri" panose="020F0502020204030204" pitchFamily="34" charset="0"/>
                <a:cs typeface="Calibri" panose="020F0502020204030204" pitchFamily="34" charset="0"/>
              </a:rPr>
              <a:t>Levels of treatment in specialty addiction clinics</a:t>
            </a:r>
          </a:p>
        </p:txBody>
      </p:sp>
      <p:sp>
        <p:nvSpPr>
          <p:cNvPr id="10" name="Rectangle 9"/>
          <p:cNvSpPr/>
          <p:nvPr/>
        </p:nvSpPr>
        <p:spPr>
          <a:xfrm>
            <a:off x="10392389" y="6429130"/>
            <a:ext cx="1691625" cy="338554"/>
          </a:xfrm>
          <a:prstGeom prst="rect">
            <a:avLst/>
          </a:prstGeom>
        </p:spPr>
        <p:txBody>
          <a:bodyPr wrap="square">
            <a:spAutoFit/>
          </a:bodyPr>
          <a:lstStyle/>
          <a:p>
            <a:pPr algn="r"/>
            <a:r>
              <a:rPr lang="en-US" sz="1600" dirty="0"/>
              <a:t>SAMHSA,</a:t>
            </a:r>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652338" y="1528431"/>
            <a:ext cx="3204412" cy="2134387"/>
          </a:xfrm>
          <a:prstGeom prst="rect">
            <a:avLst/>
          </a:prstGeom>
        </p:spPr>
      </p:pic>
      <p:pic>
        <p:nvPicPr>
          <p:cNvPr id="3" name="Picture 2"/>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a:off x="9593357" y="3429000"/>
            <a:ext cx="2263393" cy="2556658"/>
          </a:xfrm>
          <a:prstGeom prst="rect">
            <a:avLst/>
          </a:prstGeom>
        </p:spPr>
      </p:pic>
      <p:pic>
        <p:nvPicPr>
          <p:cNvPr id="7" name="Picture 6"/>
          <p:cNvPicPr/>
          <p:nvPr/>
        </p:nvPicPr>
        <p:blipFill rotWithShape="1">
          <a:blip r:embed="rId5" cstate="email">
            <a:extLst>
              <a:ext uri="{28A0092B-C50C-407E-A947-70E740481C1C}">
                <a14:useLocalDpi xmlns:a14="http://schemas.microsoft.com/office/drawing/2010/main" val="0"/>
              </a:ext>
            </a:extLst>
          </a:blip>
          <a:srcRect/>
          <a:stretch/>
        </p:blipFill>
        <p:spPr>
          <a:xfrm>
            <a:off x="7440175" y="2737710"/>
            <a:ext cx="1744201" cy="2853874"/>
          </a:xfrm>
          <a:prstGeom prst="rect">
            <a:avLst/>
          </a:prstGeom>
        </p:spPr>
      </p:pic>
    </p:spTree>
    <p:extLst>
      <p:ext uri="{BB962C8B-B14F-4D97-AF65-F5344CB8AC3E}">
        <p14:creationId xmlns:p14="http://schemas.microsoft.com/office/powerpoint/2010/main" val="150726815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idx="1"/>
          </p:nvPr>
        </p:nvSpPr>
        <p:spPr>
          <a:xfrm>
            <a:off x="527275" y="2733483"/>
            <a:ext cx="5415105" cy="2999817"/>
          </a:xfrm>
        </p:spPr>
        <p:txBody>
          <a:bodyPr>
            <a:normAutofit/>
          </a:bodyPr>
          <a:lstStyle/>
          <a:p>
            <a:pPr marL="346075" lvl="2" indent="-346075" defTabSz="457200">
              <a:spcBef>
                <a:spcPts val="0"/>
              </a:spcBef>
              <a:spcAft>
                <a:spcPts val="1800"/>
              </a:spcAft>
              <a:buClr>
                <a:prstClr val="black"/>
              </a:buClr>
              <a:buSzPct val="80000"/>
              <a:defRPr/>
            </a:pPr>
            <a:r>
              <a:rPr lang="en-US" sz="2600" dirty="0">
                <a:solidFill>
                  <a:prstClr val="black"/>
                </a:solidFill>
                <a:latin typeface="Century Gothic" panose="020B0502020202020204"/>
                <a:ea typeface="+mj-ea"/>
                <a:cs typeface="+mj-cs"/>
              </a:rPr>
              <a:t>Counseling</a:t>
            </a:r>
          </a:p>
          <a:p>
            <a:pPr marL="346075" lvl="2" indent="-346075" defTabSz="457200">
              <a:spcBef>
                <a:spcPts val="0"/>
              </a:spcBef>
              <a:spcAft>
                <a:spcPts val="1800"/>
              </a:spcAft>
              <a:buClr>
                <a:prstClr val="black"/>
              </a:buClr>
              <a:buSzPct val="80000"/>
              <a:defRPr/>
            </a:pPr>
            <a:r>
              <a:rPr lang="en-US" sz="2600" dirty="0">
                <a:solidFill>
                  <a:prstClr val="black"/>
                </a:solidFill>
                <a:latin typeface="Century Gothic" panose="020B0502020202020204"/>
                <a:ea typeface="+mj-ea"/>
                <a:cs typeface="+mj-cs"/>
              </a:rPr>
              <a:t>Medications</a:t>
            </a:r>
          </a:p>
          <a:p>
            <a:pPr marL="346075" lvl="2" indent="-346075" defTabSz="457200">
              <a:spcBef>
                <a:spcPts val="0"/>
              </a:spcBef>
              <a:spcAft>
                <a:spcPts val="1800"/>
              </a:spcAft>
              <a:buClr>
                <a:prstClr val="black"/>
              </a:buClr>
              <a:buSzPct val="80000"/>
              <a:defRPr/>
            </a:pPr>
            <a:r>
              <a:rPr lang="en-US" sz="2600" dirty="0">
                <a:solidFill>
                  <a:prstClr val="black"/>
                </a:solidFill>
                <a:latin typeface="Century Gothic" panose="020B0502020202020204"/>
                <a:ea typeface="+mj-ea"/>
                <a:cs typeface="+mj-cs"/>
              </a:rPr>
              <a:t>Alcoholics Anonymous (AA) and other mutual help groups</a:t>
            </a:r>
          </a:p>
        </p:txBody>
      </p:sp>
      <p:sp>
        <p:nvSpPr>
          <p:cNvPr id="5" name="Rectangle 4"/>
          <p:cNvSpPr/>
          <p:nvPr/>
        </p:nvSpPr>
        <p:spPr>
          <a:xfrm>
            <a:off x="1256970" y="318195"/>
            <a:ext cx="10676590" cy="769441"/>
          </a:xfrm>
          <a:prstGeom prst="rect">
            <a:avLst/>
          </a:prstGeom>
        </p:spPr>
        <p:txBody>
          <a:bodyPr wrap="square">
            <a:spAutoFit/>
          </a:bodyPr>
          <a:lstStyle/>
          <a:p>
            <a:pPr algn="ctr">
              <a:spcBef>
                <a:spcPct val="0"/>
              </a:spcBef>
              <a:defRPr/>
            </a:pPr>
            <a:r>
              <a:rPr lang="en-US" sz="4400">
                <a:latin typeface="Calibri" panose="020F0502020204030204" pitchFamily="34" charset="0"/>
                <a:cs typeface="Calibri" panose="020F0502020204030204" pitchFamily="34" charset="0"/>
              </a:rPr>
              <a:t>Evidence-based </a:t>
            </a:r>
            <a:r>
              <a:rPr lang="en-US" sz="4400" dirty="0">
                <a:latin typeface="Calibri" panose="020F0502020204030204" pitchFamily="34" charset="0"/>
                <a:cs typeface="Calibri" panose="020F0502020204030204" pitchFamily="34" charset="0"/>
              </a:rPr>
              <a:t>treatment options for AUDs</a:t>
            </a:r>
          </a:p>
        </p:txBody>
      </p:sp>
      <p:sp>
        <p:nvSpPr>
          <p:cNvPr id="9" name="Rectangle 8"/>
          <p:cNvSpPr/>
          <p:nvPr/>
        </p:nvSpPr>
        <p:spPr>
          <a:xfrm>
            <a:off x="7271705" y="6262879"/>
            <a:ext cx="4917645" cy="584775"/>
          </a:xfrm>
          <a:prstGeom prst="rect">
            <a:avLst/>
          </a:prstGeom>
        </p:spPr>
        <p:txBody>
          <a:bodyPr wrap="square">
            <a:spAutoFit/>
          </a:bodyPr>
          <a:lstStyle/>
          <a:p>
            <a:pPr algn="r"/>
            <a:r>
              <a:rPr lang="en-US" sz="1600" dirty="0"/>
              <a:t>McCrady 2013; UK National Health Service, 2011; Veterans Administration, 2013.</a:t>
            </a:r>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132935" y="2123230"/>
            <a:ext cx="4378170" cy="3283628"/>
          </a:xfrm>
          <a:prstGeom prst="rect">
            <a:avLst/>
          </a:prstGeom>
        </p:spPr>
      </p:pic>
    </p:spTree>
    <p:extLst>
      <p:ext uri="{BB962C8B-B14F-4D97-AF65-F5344CB8AC3E}">
        <p14:creationId xmlns:p14="http://schemas.microsoft.com/office/powerpoint/2010/main" val="352691910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idx="1"/>
          </p:nvPr>
        </p:nvSpPr>
        <p:spPr>
          <a:xfrm>
            <a:off x="143225" y="1931207"/>
            <a:ext cx="6513945" cy="4570195"/>
          </a:xfrm>
        </p:spPr>
        <p:txBody>
          <a:bodyPr>
            <a:normAutofit fontScale="77500" lnSpcReduction="20000"/>
          </a:bodyPr>
          <a:lstStyle/>
          <a:p>
            <a:pPr marL="346075" lvl="2" indent="-346075" defTabSz="457200">
              <a:lnSpc>
                <a:spcPct val="110000"/>
              </a:lnSpc>
              <a:spcBef>
                <a:spcPts val="0"/>
              </a:spcBef>
              <a:spcAft>
                <a:spcPts val="1800"/>
              </a:spcAft>
              <a:buClr>
                <a:prstClr val="black"/>
              </a:buClr>
              <a:buSzPct val="80000"/>
              <a:defRPr/>
            </a:pPr>
            <a:r>
              <a:rPr lang="en-US" altLang="en-US" sz="3100" dirty="0">
                <a:solidFill>
                  <a:prstClr val="black"/>
                </a:solidFill>
                <a:latin typeface="Century Gothic" panose="020B0502020202020204"/>
                <a:ea typeface="+mj-ea"/>
                <a:cs typeface="+mj-cs"/>
              </a:rPr>
              <a:t>One-on-one counseling or couples therapy</a:t>
            </a:r>
          </a:p>
          <a:p>
            <a:pPr marL="346075" lvl="2" indent="-346075" defTabSz="457200">
              <a:lnSpc>
                <a:spcPct val="110000"/>
              </a:lnSpc>
              <a:spcBef>
                <a:spcPts val="0"/>
              </a:spcBef>
              <a:spcAft>
                <a:spcPts val="1800"/>
              </a:spcAft>
              <a:buClr>
                <a:prstClr val="black"/>
              </a:buClr>
              <a:buSzPct val="80000"/>
              <a:defRPr/>
            </a:pPr>
            <a:r>
              <a:rPr lang="en-US" altLang="en-US" sz="3100" dirty="0">
                <a:solidFill>
                  <a:prstClr val="black"/>
                </a:solidFill>
                <a:latin typeface="Century Gothic" panose="020B0502020202020204"/>
                <a:ea typeface="+mj-ea"/>
                <a:cs typeface="+mj-cs"/>
              </a:rPr>
              <a:t>Appropriate counseling reflects patient’s goals:</a:t>
            </a:r>
          </a:p>
          <a:p>
            <a:pPr marL="346075" lvl="2" indent="-346075" defTabSz="457200">
              <a:lnSpc>
                <a:spcPct val="110000"/>
              </a:lnSpc>
              <a:spcBef>
                <a:spcPts val="0"/>
              </a:spcBef>
              <a:spcAft>
                <a:spcPts val="1800"/>
              </a:spcAft>
              <a:buClr>
                <a:prstClr val="black"/>
              </a:buClr>
              <a:buSzPct val="80000"/>
              <a:defRPr/>
            </a:pPr>
            <a:r>
              <a:rPr lang="en-US" altLang="en-US" sz="3100" dirty="0">
                <a:solidFill>
                  <a:prstClr val="black"/>
                </a:solidFill>
                <a:latin typeface="Century Gothic" panose="020B0502020202020204"/>
                <a:ea typeface="+mj-ea"/>
                <a:cs typeface="+mj-cs"/>
              </a:rPr>
              <a:t>Help patients assess their drinking and consider change, and support patients while they make changes.  </a:t>
            </a:r>
          </a:p>
          <a:p>
            <a:pPr marL="346075" lvl="2" indent="-346075" defTabSz="457200">
              <a:lnSpc>
                <a:spcPct val="110000"/>
              </a:lnSpc>
              <a:spcBef>
                <a:spcPts val="0"/>
              </a:spcBef>
              <a:spcAft>
                <a:spcPts val="1800"/>
              </a:spcAft>
              <a:buClr>
                <a:prstClr val="black"/>
              </a:buClr>
              <a:buSzPct val="80000"/>
              <a:defRPr/>
            </a:pPr>
            <a:r>
              <a:rPr lang="en-US" altLang="en-US" sz="3100" dirty="0">
                <a:solidFill>
                  <a:prstClr val="black"/>
                </a:solidFill>
                <a:latin typeface="Century Gothic" panose="020B0502020202020204"/>
                <a:ea typeface="+mj-ea"/>
                <a:cs typeface="+mj-cs"/>
              </a:rPr>
              <a:t>Help patients who want to abstain by teaching them skills to help prevent relapse. </a:t>
            </a:r>
          </a:p>
          <a:p>
            <a:pPr marL="228600" lvl="2" defTabSz="457200">
              <a:spcBef>
                <a:spcPts val="0"/>
              </a:spcBef>
              <a:spcAft>
                <a:spcPts val="1800"/>
              </a:spcAft>
              <a:buClr>
                <a:srgbClr val="FFC000"/>
              </a:buClr>
              <a:buSzPct val="80000"/>
              <a:defRPr/>
            </a:pPr>
            <a:endParaRPr lang="en-US" dirty="0">
              <a:solidFill>
                <a:schemeClr val="bg1"/>
              </a:solidFill>
            </a:endParaRPr>
          </a:p>
        </p:txBody>
      </p:sp>
      <p:sp>
        <p:nvSpPr>
          <p:cNvPr id="5" name="Rectangle 4"/>
          <p:cNvSpPr/>
          <p:nvPr/>
        </p:nvSpPr>
        <p:spPr>
          <a:xfrm>
            <a:off x="2968250" y="471818"/>
            <a:ext cx="7373760" cy="923330"/>
          </a:xfrm>
          <a:prstGeom prst="rect">
            <a:avLst/>
          </a:prstGeom>
        </p:spPr>
        <p:txBody>
          <a:bodyPr wrap="square">
            <a:spAutoFit/>
          </a:bodyPr>
          <a:lstStyle/>
          <a:p>
            <a:pPr algn="ctr">
              <a:spcBef>
                <a:spcPct val="0"/>
              </a:spcBef>
              <a:defRPr/>
            </a:pPr>
            <a:r>
              <a:rPr lang="en-US" sz="5400" dirty="0">
                <a:latin typeface="Calibri" panose="020F0502020204030204" pitchFamily="34" charset="0"/>
                <a:cs typeface="Calibri" panose="020F0502020204030204" pitchFamily="34" charset="0"/>
              </a:rPr>
              <a:t>Counseling</a:t>
            </a:r>
            <a:endParaRPr lang="en-US" sz="4400" dirty="0">
              <a:latin typeface="Calibri" panose="020F0502020204030204" pitchFamily="34" charset="0"/>
              <a:cs typeface="Calibri" panose="020F0502020204030204" pitchFamily="34" charset="0"/>
            </a:endParaRPr>
          </a:p>
        </p:txBody>
      </p:sp>
      <p:sp>
        <p:nvSpPr>
          <p:cNvPr id="7" name="Rectangle 6"/>
          <p:cNvSpPr/>
          <p:nvPr/>
        </p:nvSpPr>
        <p:spPr>
          <a:xfrm>
            <a:off x="7131130" y="6209014"/>
            <a:ext cx="4917645" cy="584775"/>
          </a:xfrm>
          <a:prstGeom prst="rect">
            <a:avLst/>
          </a:prstGeom>
        </p:spPr>
        <p:txBody>
          <a:bodyPr wrap="square">
            <a:spAutoFit/>
          </a:bodyPr>
          <a:lstStyle/>
          <a:p>
            <a:pPr algn="r"/>
            <a:r>
              <a:rPr lang="en-US" sz="1600" dirty="0"/>
              <a:t>McCrady 2013; UK National Health Service, 2011; Veterans Administration, 2013; Magill &amp; Ray, 2009 </a:t>
            </a:r>
          </a:p>
        </p:txBody>
      </p:sp>
      <p:pic>
        <p:nvPicPr>
          <p:cNvPr id="6" name="Picture 5"/>
          <p:cNvPicPr/>
          <p:nvPr/>
        </p:nvPicPr>
        <p:blipFill>
          <a:blip r:embed="rId3" cstate="email">
            <a:extLst>
              <a:ext uri="{28A0092B-C50C-407E-A947-70E740481C1C}">
                <a14:useLocalDpi xmlns:a14="http://schemas.microsoft.com/office/drawing/2010/main" val="0"/>
              </a:ext>
            </a:extLst>
          </a:blip>
          <a:stretch>
            <a:fillRect/>
          </a:stretch>
        </p:blipFill>
        <p:spPr>
          <a:xfrm>
            <a:off x="7135468" y="1931207"/>
            <a:ext cx="4721282" cy="3056058"/>
          </a:xfrm>
          <a:prstGeom prst="rect">
            <a:avLst/>
          </a:prstGeom>
        </p:spPr>
      </p:pic>
    </p:spTree>
    <p:extLst>
      <p:ext uri="{BB962C8B-B14F-4D97-AF65-F5344CB8AC3E}">
        <p14:creationId xmlns:p14="http://schemas.microsoft.com/office/powerpoint/2010/main" val="1613293446"/>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idx="1"/>
          </p:nvPr>
        </p:nvSpPr>
        <p:spPr>
          <a:xfrm>
            <a:off x="220035" y="1931207"/>
            <a:ext cx="6720875" cy="4570195"/>
          </a:xfrm>
        </p:spPr>
        <p:txBody>
          <a:bodyPr>
            <a:normAutofit/>
          </a:bodyPr>
          <a:lstStyle/>
          <a:p>
            <a:pPr marL="346075" lvl="2" indent="-346075" defTabSz="457200">
              <a:spcBef>
                <a:spcPts val="0"/>
              </a:spcBef>
              <a:spcAft>
                <a:spcPts val="1800"/>
              </a:spcAft>
              <a:buClr>
                <a:prstClr val="black"/>
              </a:buClr>
              <a:buSzPct val="80000"/>
              <a:defRPr/>
            </a:pPr>
            <a:r>
              <a:rPr lang="en-US" sz="2600" dirty="0">
                <a:solidFill>
                  <a:prstClr val="black"/>
                </a:solidFill>
                <a:latin typeface="Century Gothic" panose="020B0502020202020204"/>
                <a:ea typeface="+mj-ea"/>
                <a:cs typeface="+mj-cs"/>
              </a:rPr>
              <a:t>Growing number of sober support options besides AA</a:t>
            </a:r>
          </a:p>
          <a:p>
            <a:pPr marL="346075" lvl="2" indent="-346075" defTabSz="457200">
              <a:spcBef>
                <a:spcPts val="0"/>
              </a:spcBef>
              <a:spcAft>
                <a:spcPts val="1800"/>
              </a:spcAft>
              <a:buClr>
                <a:prstClr val="black"/>
              </a:buClr>
              <a:buSzPct val="80000"/>
              <a:defRPr/>
            </a:pPr>
            <a:r>
              <a:rPr lang="en-US" sz="2600" dirty="0">
                <a:solidFill>
                  <a:prstClr val="black"/>
                </a:solidFill>
                <a:latin typeface="Century Gothic" panose="020B0502020202020204"/>
                <a:ea typeface="+mj-ea"/>
                <a:cs typeface="+mj-cs"/>
              </a:rPr>
              <a:t>Peer support groups can improve treatment outcomes by helping pts develop relationships that support their drinking goals</a:t>
            </a:r>
          </a:p>
          <a:p>
            <a:pPr marL="346075" lvl="2" indent="-346075" defTabSz="457200">
              <a:spcBef>
                <a:spcPts val="0"/>
              </a:spcBef>
              <a:spcAft>
                <a:spcPts val="1800"/>
              </a:spcAft>
              <a:buClr>
                <a:prstClr val="black"/>
              </a:buClr>
              <a:buSzPct val="80000"/>
              <a:defRPr/>
            </a:pPr>
            <a:r>
              <a:rPr lang="en-US" sz="2600">
                <a:solidFill>
                  <a:prstClr val="black"/>
                </a:solidFill>
                <a:latin typeface="Century Gothic" panose="020B0502020202020204"/>
                <a:ea typeface="+mj-ea"/>
                <a:cs typeface="+mj-cs"/>
              </a:rPr>
              <a:t>Cochrane review: 12-step programs have </a:t>
            </a:r>
            <a:r>
              <a:rPr lang="en-US" sz="2600" dirty="0">
                <a:solidFill>
                  <a:prstClr val="black"/>
                </a:solidFill>
                <a:latin typeface="Century Gothic" panose="020B0502020202020204"/>
                <a:ea typeface="+mj-ea"/>
                <a:cs typeface="+mj-cs"/>
              </a:rPr>
              <a:t>been </a:t>
            </a:r>
            <a:r>
              <a:rPr lang="en-US" sz="2600">
                <a:solidFill>
                  <a:prstClr val="black"/>
                </a:solidFill>
                <a:latin typeface="Century Gothic" panose="020B0502020202020204"/>
                <a:ea typeface="+mj-ea"/>
                <a:cs typeface="+mj-cs"/>
              </a:rPr>
              <a:t>shown to be as effective or better than other evidence-based </a:t>
            </a:r>
            <a:r>
              <a:rPr lang="en-US" sz="2600" dirty="0">
                <a:solidFill>
                  <a:prstClr val="black"/>
                </a:solidFill>
                <a:latin typeface="Century Gothic" panose="020B0502020202020204"/>
                <a:ea typeface="+mj-ea"/>
                <a:cs typeface="+mj-cs"/>
              </a:rPr>
              <a:t>treatments. </a:t>
            </a:r>
          </a:p>
        </p:txBody>
      </p:sp>
      <p:sp>
        <p:nvSpPr>
          <p:cNvPr id="5" name="Rectangle 4"/>
          <p:cNvSpPr/>
          <p:nvPr/>
        </p:nvSpPr>
        <p:spPr>
          <a:xfrm>
            <a:off x="2968250" y="471818"/>
            <a:ext cx="7373760" cy="830997"/>
          </a:xfrm>
          <a:prstGeom prst="rect">
            <a:avLst/>
          </a:prstGeom>
        </p:spPr>
        <p:txBody>
          <a:bodyPr wrap="square">
            <a:spAutoFit/>
          </a:bodyPr>
          <a:lstStyle/>
          <a:p>
            <a:pPr algn="ctr">
              <a:spcBef>
                <a:spcPct val="0"/>
              </a:spcBef>
              <a:defRPr/>
            </a:pPr>
            <a:r>
              <a:rPr lang="en-US" sz="4800" dirty="0">
                <a:latin typeface="Calibri" panose="020F0502020204030204" pitchFamily="34" charset="0"/>
                <a:cs typeface="Calibri" panose="020F0502020204030204" pitchFamily="34" charset="0"/>
              </a:rPr>
              <a:t>Support groups</a:t>
            </a:r>
          </a:p>
        </p:txBody>
      </p:sp>
      <p:pic>
        <p:nvPicPr>
          <p:cNvPr id="6" name="Picture 5"/>
          <p:cNvPicPr/>
          <p:nvPr/>
        </p:nvPicPr>
        <p:blipFill>
          <a:blip r:embed="rId3" cstate="email">
            <a:extLst>
              <a:ext uri="{28A0092B-C50C-407E-A947-70E740481C1C}">
                <a14:useLocalDpi xmlns:a14="http://schemas.microsoft.com/office/drawing/2010/main" val="0"/>
              </a:ext>
            </a:extLst>
          </a:blip>
          <a:stretch>
            <a:fillRect/>
          </a:stretch>
        </p:blipFill>
        <p:spPr>
          <a:xfrm>
            <a:off x="7401769" y="2622495"/>
            <a:ext cx="4567991" cy="2611540"/>
          </a:xfrm>
          <a:prstGeom prst="rect">
            <a:avLst/>
          </a:prstGeom>
          <a:noFill/>
          <a:ln>
            <a:noFill/>
          </a:ln>
        </p:spPr>
      </p:pic>
      <p:sp>
        <p:nvSpPr>
          <p:cNvPr id="2" name="Rectangle 1">
            <a:extLst>
              <a:ext uri="{FF2B5EF4-FFF2-40B4-BE49-F238E27FC236}">
                <a16:creationId xmlns:a16="http://schemas.microsoft.com/office/drawing/2014/main" id="{9CEB4AC2-F6BF-1276-5063-C9D25523B352}"/>
              </a:ext>
            </a:extLst>
          </p:cNvPr>
          <p:cNvSpPr/>
          <p:nvPr/>
        </p:nvSpPr>
        <p:spPr>
          <a:xfrm>
            <a:off x="10013310" y="6362634"/>
            <a:ext cx="2035465" cy="407601"/>
          </a:xfrm>
          <a:prstGeom prst="rect">
            <a:avLst/>
          </a:prstGeom>
        </p:spPr>
        <p:txBody>
          <a:bodyPr wrap="square">
            <a:spAutoFit/>
          </a:bodyPr>
          <a:lstStyle/>
          <a:p>
            <a:pPr algn="r"/>
            <a:r>
              <a:rPr lang="en-US" sz="2000"/>
              <a:t>Kelly et al, 2020</a:t>
            </a:r>
            <a:endParaRPr lang="en-US" sz="2000" dirty="0"/>
          </a:p>
        </p:txBody>
      </p:sp>
    </p:spTree>
    <p:extLst>
      <p:ext uri="{BB962C8B-B14F-4D97-AF65-F5344CB8AC3E}">
        <p14:creationId xmlns:p14="http://schemas.microsoft.com/office/powerpoint/2010/main" val="1860211362"/>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409119" y="164575"/>
            <a:ext cx="7373760" cy="769441"/>
          </a:xfrm>
          <a:prstGeom prst="rect">
            <a:avLst/>
          </a:prstGeom>
        </p:spPr>
        <p:txBody>
          <a:bodyPr wrap="square">
            <a:spAutoFit/>
          </a:bodyPr>
          <a:lstStyle/>
          <a:p>
            <a:pPr algn="ctr">
              <a:spcBef>
                <a:spcPct val="0"/>
              </a:spcBef>
              <a:defRPr/>
            </a:pPr>
            <a:r>
              <a:rPr lang="en-US" sz="4400" dirty="0">
                <a:latin typeface="Calibri" panose="020F0502020204030204" pitchFamily="34" charset="0"/>
                <a:cs typeface="Calibri" panose="020F0502020204030204" pitchFamily="34" charset="0"/>
              </a:rPr>
              <a:t>Medications for AUDs</a:t>
            </a:r>
          </a:p>
        </p:txBody>
      </p:sp>
      <p:graphicFrame>
        <p:nvGraphicFramePr>
          <p:cNvPr id="7" name="Table 4">
            <a:extLst>
              <a:ext uri="{FF2B5EF4-FFF2-40B4-BE49-F238E27FC236}">
                <a16:creationId xmlns:a16="http://schemas.microsoft.com/office/drawing/2014/main" id="{F2EC81DA-B7F0-4F8A-B07E-C758E4ED0CF4}"/>
              </a:ext>
            </a:extLst>
          </p:cNvPr>
          <p:cNvGraphicFramePr>
            <a:graphicFrameLocks noGrp="1"/>
          </p:cNvGraphicFramePr>
          <p:nvPr/>
        </p:nvGraphicFramePr>
        <p:xfrm>
          <a:off x="412060" y="1028964"/>
          <a:ext cx="11367879" cy="5450402"/>
        </p:xfrm>
        <a:graphic>
          <a:graphicData uri="http://schemas.openxmlformats.org/drawingml/2006/table">
            <a:tbl>
              <a:tblPr firstRow="1" bandRow="1">
                <a:tableStyleId>{10A1B5D5-9B99-4C35-A422-299274C87663}</a:tableStyleId>
              </a:tblPr>
              <a:tblGrid>
                <a:gridCol w="1741953">
                  <a:extLst>
                    <a:ext uri="{9D8B030D-6E8A-4147-A177-3AD203B41FA5}">
                      <a16:colId xmlns:a16="http://schemas.microsoft.com/office/drawing/2014/main" val="164725232"/>
                    </a:ext>
                  </a:extLst>
                </a:gridCol>
                <a:gridCol w="1178765">
                  <a:extLst>
                    <a:ext uri="{9D8B030D-6E8A-4147-A177-3AD203B41FA5}">
                      <a16:colId xmlns:a16="http://schemas.microsoft.com/office/drawing/2014/main" val="989609659"/>
                    </a:ext>
                  </a:extLst>
                </a:gridCol>
                <a:gridCol w="2510333">
                  <a:extLst>
                    <a:ext uri="{9D8B030D-6E8A-4147-A177-3AD203B41FA5}">
                      <a16:colId xmlns:a16="http://schemas.microsoft.com/office/drawing/2014/main" val="3848055708"/>
                    </a:ext>
                  </a:extLst>
                </a:gridCol>
                <a:gridCol w="1746319">
                  <a:extLst>
                    <a:ext uri="{9D8B030D-6E8A-4147-A177-3AD203B41FA5}">
                      <a16:colId xmlns:a16="http://schemas.microsoft.com/office/drawing/2014/main" val="4031169623"/>
                    </a:ext>
                  </a:extLst>
                </a:gridCol>
                <a:gridCol w="4190509">
                  <a:extLst>
                    <a:ext uri="{9D8B030D-6E8A-4147-A177-3AD203B41FA5}">
                      <a16:colId xmlns:a16="http://schemas.microsoft.com/office/drawing/2014/main" val="1331400094"/>
                    </a:ext>
                  </a:extLst>
                </a:gridCol>
              </a:tblGrid>
              <a:tr h="631185">
                <a:tc>
                  <a:txBody>
                    <a:bodyPr/>
                    <a:lstStyle/>
                    <a:p>
                      <a:r>
                        <a:rPr lang="en-US" sz="1800" dirty="0">
                          <a:solidFill>
                            <a:schemeClr val="tx1"/>
                          </a:solidFill>
                        </a:rPr>
                        <a:t>Medication</a:t>
                      </a:r>
                    </a:p>
                    <a:p>
                      <a:r>
                        <a:rPr lang="en-US" sz="1800" dirty="0">
                          <a:solidFill>
                            <a:schemeClr val="tx1"/>
                          </a:solidFill>
                        </a:rPr>
                        <a:t>(Brand name)</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D72"/>
                    </a:solidFill>
                  </a:tcPr>
                </a:tc>
                <a:tc>
                  <a:txBody>
                    <a:bodyPr/>
                    <a:lstStyle/>
                    <a:p>
                      <a:pPr marL="0" marR="0" lvl="0" indent="0" algn="l" defTabSz="792453" rtl="0" eaLnBrk="1" fontAlgn="auto" latinLnBrk="0" hangingPunct="1">
                        <a:lnSpc>
                          <a:spcPct val="100000"/>
                        </a:lnSpc>
                        <a:spcBef>
                          <a:spcPts val="0"/>
                        </a:spcBef>
                        <a:spcAft>
                          <a:spcPts val="0"/>
                        </a:spcAft>
                        <a:buClrTx/>
                        <a:buSzTx/>
                        <a:buFontTx/>
                        <a:buNone/>
                        <a:tabLst/>
                        <a:defRPr/>
                      </a:pPr>
                      <a:r>
                        <a:rPr lang="en-US" sz="1800" dirty="0">
                          <a:solidFill>
                            <a:schemeClr val="tx1"/>
                          </a:solidFill>
                        </a:rPr>
                        <a:t>Route</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D72"/>
                    </a:solidFill>
                  </a:tcPr>
                </a:tc>
                <a:tc>
                  <a:txBody>
                    <a:bodyPr/>
                    <a:lstStyle/>
                    <a:p>
                      <a:r>
                        <a:rPr lang="en-US" sz="1800" dirty="0">
                          <a:solidFill>
                            <a:schemeClr val="tx1"/>
                          </a:solidFill>
                        </a:rPr>
                        <a:t>Effect</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D72"/>
                    </a:solidFill>
                  </a:tcPr>
                </a:tc>
                <a:tc>
                  <a:txBody>
                    <a:bodyPr/>
                    <a:lstStyle/>
                    <a:p>
                      <a:r>
                        <a:rPr lang="en-US" sz="1800" dirty="0">
                          <a:solidFill>
                            <a:schemeClr val="tx1"/>
                          </a:solidFill>
                        </a:rPr>
                        <a:t>Adverse effects</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D72"/>
                    </a:solidFill>
                  </a:tcPr>
                </a:tc>
                <a:tc>
                  <a:txBody>
                    <a:bodyPr/>
                    <a:lstStyle/>
                    <a:p>
                      <a:r>
                        <a:rPr lang="en-US" sz="1800" dirty="0">
                          <a:solidFill>
                            <a:schemeClr val="tx1"/>
                          </a:solidFill>
                        </a:rPr>
                        <a:t>Notes</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D72"/>
                    </a:solidFill>
                  </a:tcPr>
                </a:tc>
                <a:extLst>
                  <a:ext uri="{0D108BD9-81ED-4DB2-BD59-A6C34878D82A}">
                    <a16:rowId xmlns:a16="http://schemas.microsoft.com/office/drawing/2014/main" val="2283032682"/>
                  </a:ext>
                </a:extLst>
              </a:tr>
              <a:tr h="1191174">
                <a:tc>
                  <a:txBody>
                    <a:bodyPr/>
                    <a:lstStyle/>
                    <a:p>
                      <a:pPr algn="l"/>
                      <a:r>
                        <a:rPr lang="en-US" b="1" dirty="0">
                          <a:effectLst/>
                        </a:rPr>
                        <a:t>Acamprosate</a:t>
                      </a:r>
                      <a:br>
                        <a:rPr lang="en-US" b="1" dirty="0">
                          <a:effectLst/>
                        </a:rPr>
                      </a:br>
                      <a:r>
                        <a:rPr lang="en-US" b="0" dirty="0">
                          <a:effectLst/>
                        </a:rPr>
                        <a:t>(</a:t>
                      </a:r>
                      <a:r>
                        <a:rPr lang="en-US" b="0" dirty="0" err="1">
                          <a:effectLst/>
                        </a:rPr>
                        <a:t>Campral</a:t>
                      </a:r>
                      <a:r>
                        <a:rPr lang="en-US" b="0" dirty="0">
                          <a:effectLst/>
                        </a:rPr>
                        <a:t>)</a:t>
                      </a:r>
                    </a:p>
                  </a:txBody>
                  <a:tcPr marL="55340" marR="55340" marT="55340" marB="553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AFDE"/>
                    </a:solidFill>
                  </a:tcPr>
                </a:tc>
                <a:tc>
                  <a:txBody>
                    <a:bodyPr/>
                    <a:lstStyle/>
                    <a:p>
                      <a:pPr algn="l"/>
                      <a:r>
                        <a:rPr lang="en-US" b="0" dirty="0">
                          <a:effectLst/>
                        </a:rPr>
                        <a:t>Oral</a:t>
                      </a:r>
                    </a:p>
                  </a:txBody>
                  <a:tcPr marL="55340" marR="55340" marT="55340" marB="553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AFDE"/>
                    </a:solidFill>
                  </a:tcPr>
                </a:tc>
                <a:tc>
                  <a:txBody>
                    <a:bodyPr/>
                    <a:lstStyle/>
                    <a:p>
                      <a:pPr algn="l"/>
                      <a:r>
                        <a:rPr lang="en-US" b="0" dirty="0">
                          <a:effectLst/>
                        </a:rPr>
                        <a:t>Can decrease the craving for alcohol.</a:t>
                      </a:r>
                    </a:p>
                  </a:txBody>
                  <a:tcPr marL="55340" marR="55340" marT="55340" marB="553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AFDE"/>
                    </a:solidFill>
                  </a:tcPr>
                </a:tc>
                <a:tc>
                  <a:txBody>
                    <a:bodyPr/>
                    <a:lstStyle/>
                    <a:p>
                      <a:pPr algn="l"/>
                      <a:r>
                        <a:rPr lang="en-US" b="0" dirty="0">
                          <a:effectLst/>
                        </a:rPr>
                        <a:t>Anxiety</a:t>
                      </a:r>
                      <a:br>
                        <a:rPr lang="en-US" b="0" dirty="0">
                          <a:effectLst/>
                        </a:rPr>
                      </a:br>
                      <a:r>
                        <a:rPr lang="en-US" b="0" dirty="0">
                          <a:effectLst/>
                        </a:rPr>
                        <a:t>Diarrhea</a:t>
                      </a:r>
                      <a:br>
                        <a:rPr lang="en-US" b="0" dirty="0">
                          <a:effectLst/>
                        </a:rPr>
                      </a:br>
                      <a:r>
                        <a:rPr lang="en-US" b="0" dirty="0">
                          <a:effectLst/>
                        </a:rPr>
                        <a:t>Vomiting</a:t>
                      </a:r>
                    </a:p>
                  </a:txBody>
                  <a:tcPr marL="55340" marR="55340" marT="55340" marB="553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AFDE"/>
                    </a:solidFill>
                  </a:tcPr>
                </a:tc>
                <a:tc>
                  <a:txBody>
                    <a:bodyPr/>
                    <a:lstStyle/>
                    <a:p>
                      <a:pPr algn="l"/>
                      <a:r>
                        <a:rPr lang="en-US" b="0" dirty="0">
                          <a:effectLst/>
                        </a:rPr>
                        <a:t>Non habit-forming. Safe to take with alcohol and opiates. In event of relapse, will not cause an adverse reaction or exacerbate withdrawal symptoms.</a:t>
                      </a:r>
                    </a:p>
                  </a:txBody>
                  <a:tcPr marL="55340" marR="55340" marT="55340" marB="553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AFDE"/>
                    </a:solidFill>
                  </a:tcPr>
                </a:tc>
                <a:extLst>
                  <a:ext uri="{0D108BD9-81ED-4DB2-BD59-A6C34878D82A}">
                    <a16:rowId xmlns:a16="http://schemas.microsoft.com/office/drawing/2014/main" val="4069631312"/>
                  </a:ext>
                </a:extLst>
              </a:tr>
              <a:tr h="1460762">
                <a:tc>
                  <a:txBody>
                    <a:bodyPr/>
                    <a:lstStyle/>
                    <a:p>
                      <a:pPr algn="l"/>
                      <a:r>
                        <a:rPr lang="en-US" b="1">
                          <a:effectLst/>
                        </a:rPr>
                        <a:t>Naltrexone</a:t>
                      </a:r>
                      <a:br>
                        <a:rPr lang="en-US" b="1">
                          <a:effectLst/>
                        </a:rPr>
                      </a:br>
                      <a:r>
                        <a:rPr lang="en-US" b="0">
                          <a:effectLst/>
                        </a:rPr>
                        <a:t>(Vivitrol)</a:t>
                      </a:r>
                    </a:p>
                  </a:txBody>
                  <a:tcPr marL="55340" marR="55340" marT="55340" marB="553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AFDE"/>
                    </a:solidFill>
                  </a:tcPr>
                </a:tc>
                <a:tc>
                  <a:txBody>
                    <a:bodyPr/>
                    <a:lstStyle/>
                    <a:p>
                      <a:pPr algn="l"/>
                      <a:r>
                        <a:rPr lang="en-US" b="0">
                          <a:effectLst/>
                        </a:rPr>
                        <a:t>Oral, injection</a:t>
                      </a:r>
                    </a:p>
                  </a:txBody>
                  <a:tcPr marL="55340" marR="55340" marT="55340" marB="553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AFDE"/>
                    </a:solidFill>
                  </a:tcPr>
                </a:tc>
                <a:tc>
                  <a:txBody>
                    <a:bodyPr/>
                    <a:lstStyle/>
                    <a:p>
                      <a:pPr algn="l"/>
                      <a:r>
                        <a:rPr lang="en-US" b="0" dirty="0">
                          <a:effectLst/>
                        </a:rPr>
                        <a:t>Can discourage alcohol use by producing adverse reactions when alcohol is consumed.</a:t>
                      </a:r>
                    </a:p>
                  </a:txBody>
                  <a:tcPr marL="55340" marR="55340" marT="55340" marB="553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AFDE"/>
                    </a:solidFill>
                  </a:tcPr>
                </a:tc>
                <a:tc>
                  <a:txBody>
                    <a:bodyPr/>
                    <a:lstStyle/>
                    <a:p>
                      <a:pPr algn="l"/>
                      <a:r>
                        <a:rPr lang="en-US" b="0" dirty="0">
                          <a:effectLst/>
                        </a:rPr>
                        <a:t>Dizziness</a:t>
                      </a:r>
                      <a:br>
                        <a:rPr lang="en-US" b="0" dirty="0">
                          <a:effectLst/>
                        </a:rPr>
                      </a:br>
                      <a:r>
                        <a:rPr lang="en-US" b="0" dirty="0">
                          <a:effectLst/>
                        </a:rPr>
                        <a:t>Nausea</a:t>
                      </a:r>
                      <a:br>
                        <a:rPr lang="en-US" b="0" dirty="0">
                          <a:effectLst/>
                        </a:rPr>
                      </a:br>
                      <a:r>
                        <a:rPr lang="en-US" b="0" dirty="0">
                          <a:effectLst/>
                        </a:rPr>
                        <a:t>Vomiting</a:t>
                      </a:r>
                    </a:p>
                  </a:txBody>
                  <a:tcPr marL="55340" marR="55340" marT="55340" marB="553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AFDE"/>
                    </a:solidFill>
                  </a:tcPr>
                </a:tc>
                <a:tc>
                  <a:txBody>
                    <a:bodyPr/>
                    <a:lstStyle/>
                    <a:p>
                      <a:pPr algn="l"/>
                      <a:r>
                        <a:rPr lang="en-US" b="0">
                          <a:effectLst/>
                        </a:rPr>
                        <a:t>Non habit-forming. May reduce the feeling of intoxication and the desire to drink more, but it will not cause a severe physical response to drinking.</a:t>
                      </a:r>
                    </a:p>
                  </a:txBody>
                  <a:tcPr marL="55340" marR="55340" marT="55340" marB="553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AFDE"/>
                    </a:solidFill>
                  </a:tcPr>
                </a:tc>
                <a:extLst>
                  <a:ext uri="{0D108BD9-81ED-4DB2-BD59-A6C34878D82A}">
                    <a16:rowId xmlns:a16="http://schemas.microsoft.com/office/drawing/2014/main" val="1366750193"/>
                  </a:ext>
                </a:extLst>
              </a:tr>
              <a:tr h="920666">
                <a:tc>
                  <a:txBody>
                    <a:bodyPr/>
                    <a:lstStyle/>
                    <a:p>
                      <a:pPr algn="l"/>
                      <a:r>
                        <a:rPr lang="en-US" b="1">
                          <a:effectLst/>
                        </a:rPr>
                        <a:t>Disulfiram</a:t>
                      </a:r>
                      <a:br>
                        <a:rPr lang="en-US" b="1">
                          <a:effectLst/>
                        </a:rPr>
                      </a:br>
                      <a:r>
                        <a:rPr lang="en-US" b="0">
                          <a:effectLst/>
                        </a:rPr>
                        <a:t>(Antabuse)</a:t>
                      </a:r>
                    </a:p>
                  </a:txBody>
                  <a:tcPr marL="55340" marR="55340" marT="55340" marB="553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AFDE"/>
                    </a:solidFill>
                  </a:tcPr>
                </a:tc>
                <a:tc>
                  <a:txBody>
                    <a:bodyPr/>
                    <a:lstStyle/>
                    <a:p>
                      <a:pPr algn="l"/>
                      <a:r>
                        <a:rPr lang="en-US" b="0">
                          <a:effectLst/>
                        </a:rPr>
                        <a:t>Oral</a:t>
                      </a:r>
                    </a:p>
                  </a:txBody>
                  <a:tcPr marL="55340" marR="55340" marT="55340" marB="553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AFDE"/>
                    </a:solidFill>
                  </a:tcPr>
                </a:tc>
                <a:tc>
                  <a:txBody>
                    <a:bodyPr/>
                    <a:lstStyle/>
                    <a:p>
                      <a:pPr algn="l"/>
                      <a:r>
                        <a:rPr lang="en-US" b="0" dirty="0">
                          <a:effectLst/>
                        </a:rPr>
                        <a:t>Can decrease the craving for alcohol.</a:t>
                      </a:r>
                    </a:p>
                  </a:txBody>
                  <a:tcPr marL="55340" marR="55340" marT="55340" marB="553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AFDE"/>
                    </a:solidFill>
                  </a:tcPr>
                </a:tc>
                <a:tc>
                  <a:txBody>
                    <a:bodyPr/>
                    <a:lstStyle/>
                    <a:p>
                      <a:pPr algn="l"/>
                      <a:r>
                        <a:rPr lang="en-US" b="0" dirty="0">
                          <a:effectLst/>
                        </a:rPr>
                        <a:t>Drowsiness</a:t>
                      </a:r>
                    </a:p>
                  </a:txBody>
                  <a:tcPr marL="55340" marR="55340" marT="55340" marB="553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AFDE"/>
                    </a:solidFill>
                  </a:tcPr>
                </a:tc>
                <a:tc>
                  <a:txBody>
                    <a:bodyPr/>
                    <a:lstStyle/>
                    <a:p>
                      <a:pPr algn="l"/>
                      <a:r>
                        <a:rPr lang="en-US" b="0" dirty="0">
                          <a:effectLst/>
                        </a:rPr>
                        <a:t>Non habit-forming. Should not be administered until patient has abstained from alcohol for at least 12 hours. </a:t>
                      </a:r>
                    </a:p>
                  </a:txBody>
                  <a:tcPr marL="55340" marR="55340" marT="55340" marB="553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AFDE"/>
                    </a:solidFill>
                  </a:tcPr>
                </a:tc>
                <a:extLst>
                  <a:ext uri="{0D108BD9-81ED-4DB2-BD59-A6C34878D82A}">
                    <a16:rowId xmlns:a16="http://schemas.microsoft.com/office/drawing/2014/main" val="2206264443"/>
                  </a:ext>
                </a:extLst>
              </a:tr>
              <a:tr h="1191174">
                <a:tc>
                  <a:txBody>
                    <a:bodyPr/>
                    <a:lstStyle/>
                    <a:p>
                      <a:pPr algn="l"/>
                      <a:r>
                        <a:rPr lang="en-US" b="1">
                          <a:effectLst/>
                        </a:rPr>
                        <a:t>Topiramate</a:t>
                      </a:r>
                      <a:br>
                        <a:rPr lang="en-US" b="1">
                          <a:effectLst/>
                        </a:rPr>
                      </a:br>
                      <a:r>
                        <a:rPr lang="en-US" b="0">
                          <a:effectLst/>
                        </a:rPr>
                        <a:t>(Topamax)</a:t>
                      </a:r>
                    </a:p>
                  </a:txBody>
                  <a:tcPr marL="55340" marR="55340" marT="55340" marB="553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AFDE"/>
                    </a:solidFill>
                  </a:tcPr>
                </a:tc>
                <a:tc>
                  <a:txBody>
                    <a:bodyPr/>
                    <a:lstStyle/>
                    <a:p>
                      <a:pPr algn="l"/>
                      <a:r>
                        <a:rPr lang="en-US" b="0">
                          <a:effectLst/>
                        </a:rPr>
                        <a:t>Oral</a:t>
                      </a:r>
                    </a:p>
                  </a:txBody>
                  <a:tcPr marL="55340" marR="55340" marT="55340" marB="553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AFDE"/>
                    </a:solidFill>
                  </a:tcPr>
                </a:tc>
                <a:tc>
                  <a:txBody>
                    <a:bodyPr/>
                    <a:lstStyle/>
                    <a:p>
                      <a:pPr algn="l"/>
                      <a:r>
                        <a:rPr lang="en-US" b="0">
                          <a:effectLst/>
                        </a:rPr>
                        <a:t>Can decrease the craving for alcohol.</a:t>
                      </a:r>
                    </a:p>
                  </a:txBody>
                  <a:tcPr marL="55340" marR="55340" marT="55340" marB="553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AFDE"/>
                    </a:solidFill>
                  </a:tcPr>
                </a:tc>
                <a:tc>
                  <a:txBody>
                    <a:bodyPr/>
                    <a:lstStyle/>
                    <a:p>
                      <a:pPr algn="l"/>
                      <a:r>
                        <a:rPr lang="en-US" b="0" dirty="0">
                          <a:effectLst/>
                        </a:rPr>
                        <a:t>Loss of appetite</a:t>
                      </a:r>
                      <a:br>
                        <a:rPr lang="en-US" b="0" dirty="0">
                          <a:effectLst/>
                        </a:rPr>
                      </a:br>
                      <a:r>
                        <a:rPr lang="en-US" b="0" dirty="0">
                          <a:effectLst/>
                        </a:rPr>
                        <a:t>Drowsiness</a:t>
                      </a:r>
                      <a:br>
                        <a:rPr lang="en-US" b="0" dirty="0">
                          <a:effectLst/>
                        </a:rPr>
                      </a:br>
                      <a:r>
                        <a:rPr lang="en-US" b="0" dirty="0">
                          <a:effectLst/>
                        </a:rPr>
                        <a:t>Hair loss</a:t>
                      </a:r>
                    </a:p>
                  </a:txBody>
                  <a:tcPr marL="55340" marR="55340" marT="55340" marB="553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AFDE"/>
                    </a:solidFill>
                  </a:tcPr>
                </a:tc>
                <a:tc>
                  <a:txBody>
                    <a:bodyPr/>
                    <a:lstStyle/>
                    <a:p>
                      <a:pPr algn="l"/>
                      <a:r>
                        <a:rPr lang="en-US" b="0" dirty="0">
                          <a:effectLst/>
                        </a:rPr>
                        <a:t>Non habit-forming. An anti-seizure medication used off-label for the treatment of alcohol use disorders (not FDA approved for this purpose).</a:t>
                      </a:r>
                    </a:p>
                  </a:txBody>
                  <a:tcPr marL="55340" marR="55340" marT="55340" marB="553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AFDE"/>
                    </a:solidFill>
                  </a:tcPr>
                </a:tc>
                <a:extLst>
                  <a:ext uri="{0D108BD9-81ED-4DB2-BD59-A6C34878D82A}">
                    <a16:rowId xmlns:a16="http://schemas.microsoft.com/office/drawing/2014/main" val="1336182051"/>
                  </a:ext>
                </a:extLst>
              </a:tr>
            </a:tbl>
          </a:graphicData>
        </a:graphic>
      </p:graphicFrame>
    </p:spTree>
    <p:extLst>
      <p:ext uri="{BB962C8B-B14F-4D97-AF65-F5344CB8AC3E}">
        <p14:creationId xmlns:p14="http://schemas.microsoft.com/office/powerpoint/2010/main" val="1656948944"/>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3446055" y="2250495"/>
            <a:ext cx="6041426" cy="3413992"/>
          </a:xfrm>
          <a:prstGeom prst="rect">
            <a:avLst/>
          </a:prstGeom>
        </p:spPr>
      </p:pic>
      <p:sp>
        <p:nvSpPr>
          <p:cNvPr id="7" name="Rectangle 6"/>
          <p:cNvSpPr/>
          <p:nvPr/>
        </p:nvSpPr>
        <p:spPr>
          <a:xfrm>
            <a:off x="2977798" y="147266"/>
            <a:ext cx="7127779" cy="923330"/>
          </a:xfrm>
          <a:prstGeom prst="rect">
            <a:avLst/>
          </a:prstGeom>
        </p:spPr>
        <p:txBody>
          <a:bodyPr wrap="square">
            <a:spAutoFit/>
          </a:bodyPr>
          <a:lstStyle/>
          <a:p>
            <a:pPr algn="ctr">
              <a:spcBef>
                <a:spcPct val="0"/>
              </a:spcBef>
              <a:spcAft>
                <a:spcPts val="1200"/>
              </a:spcAft>
              <a:defRPr/>
            </a:pPr>
            <a:r>
              <a:rPr lang="en-US" sz="5400" dirty="0">
                <a:latin typeface="Calibri" panose="020F0502020204030204" pitchFamily="34" charset="0"/>
                <a:cs typeface="Calibri" panose="020F0502020204030204" pitchFamily="34" charset="0"/>
              </a:rPr>
              <a:t>Video</a:t>
            </a:r>
            <a:r>
              <a:rPr lang="en-US" sz="4400" dirty="0">
                <a:effectLst>
                  <a:outerShdw blurRad="38100" dist="38100" dir="2700000" algn="tl">
                    <a:srgbClr val="000000">
                      <a:alpha val="43137"/>
                    </a:srgbClr>
                  </a:outerShdw>
                </a:effectLst>
                <a:latin typeface="Calibri" panose="020F0502020204030204" pitchFamily="34" charset="0"/>
                <a:ea typeface="+mj-ea"/>
                <a:cs typeface="Calibri" panose="020F0502020204030204" pitchFamily="34" charset="0"/>
              </a:rPr>
              <a:t>:</a:t>
            </a:r>
            <a:endParaRPr lang="en-US" sz="3200" dirty="0">
              <a:effectLst>
                <a:outerShdw blurRad="38100" dist="38100" dir="2700000" algn="tl">
                  <a:srgbClr val="000000">
                    <a:alpha val="43137"/>
                  </a:srgbClr>
                </a:outerShdw>
              </a:effectLst>
              <a:latin typeface="Calibri" panose="020F0502020204030204" pitchFamily="34" charset="0"/>
              <a:ea typeface="+mj-ea"/>
              <a:cs typeface="Calibri" panose="020F0502020204030204" pitchFamily="34" charset="0"/>
            </a:endParaRPr>
          </a:p>
        </p:txBody>
      </p:sp>
      <p:sp>
        <p:nvSpPr>
          <p:cNvPr id="8" name="TextBox 7"/>
          <p:cNvSpPr txBox="1"/>
          <p:nvPr/>
        </p:nvSpPr>
        <p:spPr>
          <a:xfrm>
            <a:off x="2257306" y="6117353"/>
            <a:ext cx="8410694" cy="400110"/>
          </a:xfrm>
          <a:prstGeom prst="rect">
            <a:avLst/>
          </a:prstGeom>
          <a:noFill/>
        </p:spPr>
        <p:txBody>
          <a:bodyPr wrap="square" rtlCol="0">
            <a:spAutoFit/>
          </a:bodyPr>
          <a:lstStyle/>
          <a:p>
            <a:pPr algn="ctr"/>
            <a:r>
              <a:rPr lang="en-US" sz="2000" dirty="0">
                <a:ln w="13500">
                  <a:solidFill>
                    <a:schemeClr val="accent1">
                      <a:shade val="2500"/>
                      <a:alpha val="6500"/>
                    </a:schemeClr>
                  </a:solidFill>
                  <a:prstDash val="solid"/>
                </a:ln>
                <a:solidFill>
                  <a:schemeClr val="tx1">
                    <a:alpha val="95000"/>
                  </a:schemeClr>
                </a:solidFill>
                <a:effectLst>
                  <a:innerShdw blurRad="50900" dist="38500" dir="13500000">
                    <a:srgbClr val="000000">
                      <a:alpha val="60000"/>
                    </a:srgbClr>
                  </a:innerShdw>
                </a:effectLst>
                <a:latin typeface="Century Gothic" panose="020B0502020202020204" pitchFamily="34" charset="0"/>
              </a:rPr>
              <a:t>https://www.youtube.com/watch?v=RWbesR8-yis</a:t>
            </a:r>
          </a:p>
        </p:txBody>
      </p:sp>
      <p:sp>
        <p:nvSpPr>
          <p:cNvPr id="9" name="Rectangle 8"/>
          <p:cNvSpPr/>
          <p:nvPr/>
        </p:nvSpPr>
        <p:spPr>
          <a:xfrm>
            <a:off x="2885531" y="1193513"/>
            <a:ext cx="7127779" cy="830997"/>
          </a:xfrm>
          <a:prstGeom prst="rect">
            <a:avLst/>
          </a:prstGeom>
        </p:spPr>
        <p:txBody>
          <a:bodyPr wrap="square">
            <a:spAutoFit/>
          </a:bodyPr>
          <a:lstStyle/>
          <a:p>
            <a:pPr algn="ctr" fontAlgn="base">
              <a:spcBef>
                <a:spcPct val="0"/>
              </a:spcBef>
              <a:spcAft>
                <a:spcPts val="600"/>
              </a:spcAft>
              <a:buClr>
                <a:schemeClr val="accent6"/>
              </a:buClr>
              <a:buSzPct val="100000"/>
              <a:tabLst>
                <a:tab pos="347663" algn="l"/>
              </a:tabLst>
              <a:defRPr/>
            </a:pPr>
            <a:r>
              <a:rPr lang="en-US" sz="2400">
                <a:ln w="13500">
                  <a:solidFill>
                    <a:schemeClr val="accent1">
                      <a:shade val="2500"/>
                      <a:alpha val="6500"/>
                    </a:schemeClr>
                  </a:solidFill>
                  <a:prstDash val="solid"/>
                </a:ln>
                <a:solidFill>
                  <a:schemeClr val="tx1">
                    <a:alpha val="95000"/>
                  </a:schemeClr>
                </a:solidFill>
                <a:effectLst>
                  <a:innerShdw blurRad="50900" dist="38500" dir="13500000">
                    <a:srgbClr val="000000">
                      <a:alpha val="60000"/>
                    </a:srgbClr>
                  </a:innerShdw>
                </a:effectLst>
                <a:latin typeface="Century Gothic" panose="020B0502020202020204" pitchFamily="34" charset="0"/>
              </a:rPr>
              <a:t>Testimonials from patients living with SUDs about their experiences with clinicians</a:t>
            </a:r>
            <a:endParaRPr lang="en-US" sz="2400" dirty="0">
              <a:ln w="13500">
                <a:solidFill>
                  <a:schemeClr val="accent1">
                    <a:shade val="2500"/>
                    <a:alpha val="6500"/>
                  </a:schemeClr>
                </a:solidFill>
                <a:prstDash val="solid"/>
              </a:ln>
              <a:solidFill>
                <a:schemeClr val="tx1">
                  <a:alpha val="95000"/>
                </a:schemeClr>
              </a:solidFill>
              <a:effectLst>
                <a:innerShdw blurRad="50900" dist="38500" dir="13500000">
                  <a:srgbClr val="000000">
                    <a:alpha val="60000"/>
                  </a:srgbClr>
                </a:innerShdw>
              </a:effectLst>
              <a:latin typeface="Century Gothic" panose="020B0502020202020204" pitchFamily="34" charset="0"/>
            </a:endParaRPr>
          </a:p>
        </p:txBody>
      </p:sp>
    </p:spTree>
    <p:extLst>
      <p:ext uri="{BB962C8B-B14F-4D97-AF65-F5344CB8AC3E}">
        <p14:creationId xmlns:p14="http://schemas.microsoft.com/office/powerpoint/2010/main" val="99189626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FFC4F506-353C-485C-9E5F-EC79EE49B131}"/>
              </a:ext>
            </a:extLst>
          </p:cNvPr>
          <p:cNvSpPr txBox="1">
            <a:spLocks noChangeArrowheads="1"/>
          </p:cNvSpPr>
          <p:nvPr/>
        </p:nvSpPr>
        <p:spPr bwMode="auto">
          <a:xfrm>
            <a:off x="2665424" y="385116"/>
            <a:ext cx="6249326" cy="795995"/>
          </a:xfrm>
          <a:prstGeom prst="rect">
            <a:avLst/>
          </a:prstGeom>
          <a:ln>
            <a:miter lim="800000"/>
            <a:headEnd/>
            <a:tailEnd/>
          </a:ln>
        </p:spPr>
        <p:txBody>
          <a:bodyPr vert="horz" wrap="square" lIns="91440" tIns="45720" rIns="91440" bIns="45720" numCol="1" rtlCol="0" anchor="t" anchorCtr="0" compatLnSpc="1">
            <a:prstTxWarp prst="textNoShape">
              <a:avLst/>
            </a:prstTxWarp>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dirty="0">
                <a:solidFill>
                  <a:schemeClr val="bg1"/>
                </a:solidFill>
                <a:latin typeface="Calibri" panose="020F0502020204030204" pitchFamily="34" charset="0"/>
                <a:ea typeface="+mn-ea"/>
                <a:cs typeface="Calibri" panose="020F0502020204030204" pitchFamily="34" charset="0"/>
              </a:rPr>
              <a:t>Takeaways</a:t>
            </a:r>
          </a:p>
        </p:txBody>
      </p:sp>
      <p:sp>
        <p:nvSpPr>
          <p:cNvPr id="4" name="Rectangle 3">
            <a:extLst>
              <a:ext uri="{FF2B5EF4-FFF2-40B4-BE49-F238E27FC236}">
                <a16:creationId xmlns:a16="http://schemas.microsoft.com/office/drawing/2014/main" id="{ED8ABA70-D51A-4A06-ADD1-795699C1332B}"/>
              </a:ext>
            </a:extLst>
          </p:cNvPr>
          <p:cNvSpPr/>
          <p:nvPr/>
        </p:nvSpPr>
        <p:spPr>
          <a:xfrm>
            <a:off x="181630" y="2200040"/>
            <a:ext cx="6743299" cy="2554545"/>
          </a:xfrm>
          <a:prstGeom prst="rect">
            <a:avLst/>
          </a:prstGeom>
        </p:spPr>
        <p:txBody>
          <a:bodyPr wrap="square">
            <a:spAutoFit/>
          </a:bodyPr>
          <a:lstStyle/>
          <a:p>
            <a:pPr marL="744538" marR="0" lvl="2" indent="-287338" fontAlgn="auto">
              <a:spcAft>
                <a:spcPts val="1800"/>
              </a:spcAft>
              <a:buClr>
                <a:prstClr val="black"/>
              </a:buClr>
              <a:buSzPct val="80000"/>
              <a:buFont typeface="Arial" panose="020B0604020202020204" pitchFamily="34" charset="0"/>
              <a:buChar char="•"/>
              <a:tabLst/>
              <a:defRPr/>
            </a:pPr>
            <a:r>
              <a:rPr lang="en-US" sz="2600" dirty="0">
                <a:solidFill>
                  <a:prstClr val="black"/>
                </a:solidFill>
                <a:latin typeface="Century Gothic" panose="020B0502020202020204"/>
                <a:ea typeface="+mj-ea"/>
                <a:cs typeface="+mj-cs"/>
              </a:rPr>
              <a:t>Screen universally with validated tools</a:t>
            </a:r>
          </a:p>
          <a:p>
            <a:pPr marL="744538" marR="0" lvl="2" indent="-287338" fontAlgn="auto">
              <a:spcAft>
                <a:spcPts val="1800"/>
              </a:spcAft>
              <a:buClr>
                <a:prstClr val="black"/>
              </a:buClr>
              <a:buSzPct val="80000"/>
              <a:buFont typeface="Arial" panose="020B0604020202020204" pitchFamily="34" charset="0"/>
              <a:buChar char="•"/>
              <a:tabLst/>
              <a:defRPr/>
            </a:pPr>
            <a:r>
              <a:rPr lang="en-US" sz="2600" dirty="0">
                <a:solidFill>
                  <a:prstClr val="black"/>
                </a:solidFill>
                <a:latin typeface="Century Gothic" panose="020B0502020202020204"/>
                <a:ea typeface="+mj-ea"/>
                <a:cs typeface="+mj-cs"/>
              </a:rPr>
              <a:t>Perform high quality brief interventions</a:t>
            </a:r>
          </a:p>
          <a:p>
            <a:pPr marL="744538" marR="0" lvl="2" indent="-287338" fontAlgn="auto">
              <a:spcAft>
                <a:spcPts val="1800"/>
              </a:spcAft>
              <a:buClr>
                <a:prstClr val="black"/>
              </a:buClr>
              <a:buSzPct val="80000"/>
              <a:buFont typeface="Arial" panose="020B0604020202020204" pitchFamily="34" charset="0"/>
              <a:buChar char="•"/>
              <a:tabLst/>
              <a:defRPr/>
            </a:pPr>
            <a:r>
              <a:rPr lang="en-US" sz="2600">
                <a:solidFill>
                  <a:prstClr val="black"/>
                </a:solidFill>
                <a:latin typeface="Century Gothic" panose="020B0502020202020204"/>
                <a:ea typeface="+mj-ea"/>
                <a:cs typeface="+mj-cs"/>
              </a:rPr>
              <a:t>Adopt a Harm Reduction approach</a:t>
            </a:r>
            <a:endParaRPr lang="en-US" sz="2600" dirty="0">
              <a:solidFill>
                <a:prstClr val="black"/>
              </a:solidFill>
              <a:latin typeface="Century Gothic" panose="020B0502020202020204"/>
              <a:ea typeface="+mj-ea"/>
              <a:cs typeface="+mj-cs"/>
            </a:endParaRPr>
          </a:p>
        </p:txBody>
      </p:sp>
      <p:pic>
        <p:nvPicPr>
          <p:cNvPr id="5122" name="Picture 2" descr="Image result for help people">
            <a:extLst>
              <a:ext uri="{FF2B5EF4-FFF2-40B4-BE49-F238E27FC236}">
                <a16:creationId xmlns:a16="http://schemas.microsoft.com/office/drawing/2014/main" id="{A946752F-2D8E-440A-82C7-B2BD7DA863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70605" y="2027217"/>
            <a:ext cx="3960592" cy="280356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4593FEEA-4D50-4947-8475-C934719948E1}"/>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55426" y="75347"/>
            <a:ext cx="810675" cy="597403"/>
          </a:xfrm>
          <a:prstGeom prst="rect">
            <a:avLst/>
          </a:prstGeom>
        </p:spPr>
      </p:pic>
    </p:spTree>
    <p:extLst>
      <p:ext uri="{BB962C8B-B14F-4D97-AF65-F5344CB8AC3E}">
        <p14:creationId xmlns:p14="http://schemas.microsoft.com/office/powerpoint/2010/main" val="1694149620"/>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03005" y="1316725"/>
            <a:ext cx="2953053" cy="769441"/>
          </a:xfrm>
          <a:prstGeom prst="rect">
            <a:avLst/>
          </a:prstGeom>
        </p:spPr>
        <p:txBody>
          <a:bodyPr wrap="none">
            <a:spAutoFit/>
          </a:bodyPr>
          <a:lstStyle/>
          <a:p>
            <a:pPr algn="ctr">
              <a:spcBef>
                <a:spcPct val="0"/>
              </a:spcBef>
              <a:defRPr/>
            </a:pPr>
            <a:r>
              <a:rPr lang="en-US" sz="4400" dirty="0">
                <a:latin typeface="Century Gothic" panose="020B0502020202020204"/>
              </a:rPr>
              <a:t>Thank you</a:t>
            </a:r>
          </a:p>
        </p:txBody>
      </p:sp>
      <p:sp>
        <p:nvSpPr>
          <p:cNvPr id="21" name="Subtitle 2"/>
          <p:cNvSpPr txBox="1">
            <a:spLocks/>
          </p:cNvSpPr>
          <p:nvPr/>
        </p:nvSpPr>
        <p:spPr>
          <a:xfrm>
            <a:off x="1448995" y="3313785"/>
            <a:ext cx="4269801" cy="1313601"/>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bg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bg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bg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bg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bg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indent="0">
              <a:buClr>
                <a:srgbClr val="F5A408"/>
              </a:buClr>
              <a:buNone/>
              <a:defRPr/>
            </a:pPr>
            <a:r>
              <a:rPr lang="en-US" sz="2800" b="1" dirty="0">
                <a:solidFill>
                  <a:schemeClr val="tx1"/>
                </a:solidFill>
                <a:latin typeface="Century Gothic" panose="020B0502020202020204"/>
              </a:rPr>
              <a:t>Jim Winkle, MPH</a:t>
            </a:r>
          </a:p>
          <a:p>
            <a:pPr marL="0" indent="0">
              <a:buClr>
                <a:srgbClr val="F5A408"/>
              </a:buClr>
              <a:buNone/>
              <a:defRPr/>
            </a:pPr>
            <a:r>
              <a:rPr lang="en-US" sz="2800" dirty="0">
                <a:solidFill>
                  <a:schemeClr val="tx1"/>
                </a:solidFill>
                <a:latin typeface="Century Gothic" panose="020B0502020202020204"/>
              </a:rPr>
              <a:t>Jimwinkle@gmail.com</a:t>
            </a:r>
          </a:p>
        </p:txBody>
      </p:sp>
      <p:pic>
        <p:nvPicPr>
          <p:cNvPr id="10" name="Picture 9">
            <a:extLst>
              <a:ext uri="{FF2B5EF4-FFF2-40B4-BE49-F238E27FC236}">
                <a16:creationId xmlns:a16="http://schemas.microsoft.com/office/drawing/2014/main" id="{191D1A2B-4939-41CF-B64B-7A6161650583}"/>
              </a:ext>
            </a:extLst>
          </p:cNvPr>
          <p:cNvPicPr>
            <a:picLocks noChangeAspect="1"/>
          </p:cNvPicPr>
          <p:nvPr/>
        </p:nvPicPr>
        <p:blipFill rotWithShape="1">
          <a:blip r:embed="rId3" cstate="print">
            <a:clrChange>
              <a:clrFrom>
                <a:srgbClr val="D1D6D9"/>
              </a:clrFrom>
              <a:clrTo>
                <a:srgbClr val="D1D6D9">
                  <a:alpha val="0"/>
                </a:srgbClr>
              </a:clrTo>
            </a:clrChange>
            <a:extLst>
              <a:ext uri="{28A0092B-C50C-407E-A947-70E740481C1C}">
                <a14:useLocalDpi xmlns:a14="http://schemas.microsoft.com/office/drawing/2010/main" val="0"/>
              </a:ext>
            </a:extLst>
          </a:blip>
          <a:srcRect l="2262" t="12526" r="2262"/>
          <a:stretch/>
        </p:blipFill>
        <p:spPr>
          <a:xfrm>
            <a:off x="6473206" y="3233060"/>
            <a:ext cx="4170986" cy="1313601"/>
          </a:xfrm>
          <a:prstGeom prst="rect">
            <a:avLst/>
          </a:prstGeom>
        </p:spPr>
      </p:pic>
    </p:spTree>
    <p:extLst>
      <p:ext uri="{BB962C8B-B14F-4D97-AF65-F5344CB8AC3E}">
        <p14:creationId xmlns:p14="http://schemas.microsoft.com/office/powerpoint/2010/main" val="2976772741"/>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Ion">
  <a:themeElements>
    <a:clrScheme name="I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ppt/theme/theme3.xml><?xml version="1.0" encoding="utf-8"?>
<a:theme xmlns:a="http://schemas.openxmlformats.org/drawingml/2006/main" name="1_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66355</TotalTime>
  <Words>17724</Words>
  <Application>Microsoft Office PowerPoint</Application>
  <PresentationFormat>Widescreen</PresentationFormat>
  <Paragraphs>1839</Paragraphs>
  <Slides>166</Slides>
  <Notes>166</Notes>
  <HiddenSlides>0</HiddenSlides>
  <MMClips>0</MMClips>
  <ScaleCrop>false</ScaleCrop>
  <HeadingPairs>
    <vt:vector size="8" baseType="variant">
      <vt:variant>
        <vt:lpstr>Fonts Used</vt:lpstr>
      </vt:variant>
      <vt:variant>
        <vt:i4>14</vt:i4>
      </vt:variant>
      <vt:variant>
        <vt:lpstr>Theme</vt:lpstr>
      </vt:variant>
      <vt:variant>
        <vt:i4>3</vt:i4>
      </vt:variant>
      <vt:variant>
        <vt:lpstr>Embedded OLE Servers</vt:lpstr>
      </vt:variant>
      <vt:variant>
        <vt:i4>1</vt:i4>
      </vt:variant>
      <vt:variant>
        <vt:lpstr>Slide Titles</vt:lpstr>
      </vt:variant>
      <vt:variant>
        <vt:i4>166</vt:i4>
      </vt:variant>
    </vt:vector>
  </HeadingPairs>
  <TitlesOfParts>
    <vt:vector size="184" baseType="lpstr">
      <vt:lpstr>Arial</vt:lpstr>
      <vt:lpstr>Arial Nova</vt:lpstr>
      <vt:lpstr>Arial-BoldMT</vt:lpstr>
      <vt:lpstr>Calibri</vt:lpstr>
      <vt:lpstr>Century Gothic</vt:lpstr>
      <vt:lpstr>Corbel</vt:lpstr>
      <vt:lpstr>Franklin Gothic Book</vt:lpstr>
      <vt:lpstr>Gill Sans MT</vt:lpstr>
      <vt:lpstr>Open Sans</vt:lpstr>
      <vt:lpstr>Roboto</vt:lpstr>
      <vt:lpstr>Times New Roman</vt:lpstr>
      <vt:lpstr>Trebuchet MS</vt:lpstr>
      <vt:lpstr>Wingdings</vt:lpstr>
      <vt:lpstr>Wingdings 3</vt:lpstr>
      <vt:lpstr>Parcel</vt:lpstr>
      <vt:lpstr>Ion</vt:lpstr>
      <vt:lpstr>1_Parcel</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Large brief intervention study</vt:lpstr>
      <vt:lpstr>PowerPoint Presentation</vt:lpstr>
      <vt:lpstr>Study takeaways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Screening via patient portal</vt:lpstr>
      <vt:lpstr>Screening via online interview</vt:lpstr>
      <vt:lpstr>Tips on screening via online interview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Textbook definition of motivational interviewing</vt:lpstr>
      <vt:lpstr>Two central goals of MI</vt:lpstr>
      <vt:lpstr>How MI works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 that elicit patient goals</vt:lpstr>
      <vt:lpstr>Goals are more achievable when they are:</vt:lpstr>
      <vt:lpstr>Helping pts with abstract, or large goals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Warm introduction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Study of patients with SUDs</vt:lpstr>
      <vt:lpstr>Increased morbidity</vt:lpstr>
      <vt:lpstr>Increased mortality</vt:lpstr>
      <vt:lpstr>PowerPoint Presentation</vt:lpstr>
      <vt:lpstr>PowerPoint Presentation</vt:lpstr>
      <vt:lpstr>PowerPoint Presentation</vt:lpstr>
      <vt:lpstr>Traditional referral to treatment</vt:lpstr>
      <vt:lpstr>PowerPoint Presentation</vt:lpstr>
      <vt:lpstr>Stigma and substance use</vt:lpstr>
      <vt:lpstr>Provider stigma towards pts with SUDs</vt:lpstr>
      <vt:lpstr>Impact of stigma on patients</vt:lpstr>
      <vt:lpstr>Where does stigma come from?</vt:lpstr>
      <vt:lpstr>Can someone control their SUD?</vt:lpstr>
      <vt:lpstr>Surgeon Generals report</vt:lpstr>
      <vt:lpstr>PowerPoint Presentation</vt:lpstr>
      <vt:lpstr>Language that mitigates stigma</vt:lpstr>
      <vt:lpstr>Harm Reduction and substance use</vt:lpstr>
      <vt:lpstr>Harm Reduction and substance use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OHSU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ITG</dc:creator>
  <cp:lastModifiedBy>Jim Winkle</cp:lastModifiedBy>
  <cp:revision>2841</cp:revision>
  <cp:lastPrinted>2014-10-06T04:00:39Z</cp:lastPrinted>
  <dcterms:created xsi:type="dcterms:W3CDTF">2009-01-09T17:53:11Z</dcterms:created>
  <dcterms:modified xsi:type="dcterms:W3CDTF">2026-06-10T18:03:17Z</dcterms:modified>
</cp:coreProperties>
</file>